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80" r:id="rId2"/>
    <p:sldId id="257" r:id="rId3"/>
    <p:sldId id="282" r:id="rId4"/>
    <p:sldId id="260" r:id="rId5"/>
    <p:sldId id="279" r:id="rId6"/>
    <p:sldId id="261" r:id="rId7"/>
    <p:sldId id="263" r:id="rId8"/>
    <p:sldId id="265" r:id="rId9"/>
    <p:sldId id="278" r:id="rId10"/>
    <p:sldId id="262" r:id="rId11"/>
    <p:sldId id="274" r:id="rId12"/>
    <p:sldId id="277" r:id="rId13"/>
    <p:sldId id="276" r:id="rId14"/>
    <p:sldId id="281" r:id="rId15"/>
    <p:sldId id="258" r:id="rId16"/>
    <p:sldId id="259" r:id="rId17"/>
    <p:sldId id="266" r:id="rId18"/>
    <p:sldId id="267" r:id="rId19"/>
    <p:sldId id="268" r:id="rId20"/>
    <p:sldId id="272" r:id="rId21"/>
    <p:sldId id="273" r:id="rId22"/>
    <p:sldId id="269" r:id="rId23"/>
    <p:sldId id="27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33F47-9059-4DFE-A714-8D793227D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A21D2D8-FE0A-48D6-95AF-03D80D1FB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0AF2E433-F683-4CBD-93A5-3FCA692C8FD7}"/>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5" name="Footer Placeholder 4">
            <a:extLst>
              <a:ext uri="{FF2B5EF4-FFF2-40B4-BE49-F238E27FC236}">
                <a16:creationId xmlns:a16="http://schemas.microsoft.com/office/drawing/2014/main" xmlns="" id="{18C49AEB-F046-47C9-BE1E-B539A223B1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DFA28DF-B755-4173-B651-B082782C6CE2}"/>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359081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06B2D-BA6E-4957-9CB5-576B8CA40BF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83161205-02C0-47AE-8D79-5DF719E4D7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CAC7311-5F5D-496A-A9BB-E7A333ED0952}"/>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5" name="Footer Placeholder 4">
            <a:extLst>
              <a:ext uri="{FF2B5EF4-FFF2-40B4-BE49-F238E27FC236}">
                <a16:creationId xmlns:a16="http://schemas.microsoft.com/office/drawing/2014/main" xmlns="" id="{1D2FE64A-6165-4DD3-936B-FA88849D96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7293E37-B588-4A33-83FE-B8A9D38D521A}"/>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305841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0E8F39-8AAE-4554-B674-6A2459108D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7C9FD7E8-1F15-47BB-A610-6A62FE4C24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A2A6875-BAF7-4488-B45B-4DD0A062A7D7}"/>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5" name="Footer Placeholder 4">
            <a:extLst>
              <a:ext uri="{FF2B5EF4-FFF2-40B4-BE49-F238E27FC236}">
                <a16:creationId xmlns:a16="http://schemas.microsoft.com/office/drawing/2014/main" xmlns="" id="{BF6038E7-BD16-451F-9D77-46D810803D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15C71B0-927F-41A2-9446-382EA5CCD483}"/>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389605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91321-1708-4664-B1EC-7DF19F49FBD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4777988-A70F-4527-BE26-7F8E09BD7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B51DF87-8999-42A1-90C0-88EE9CAA27AE}"/>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5" name="Footer Placeholder 4">
            <a:extLst>
              <a:ext uri="{FF2B5EF4-FFF2-40B4-BE49-F238E27FC236}">
                <a16:creationId xmlns:a16="http://schemas.microsoft.com/office/drawing/2014/main" xmlns="" id="{2684822A-5316-4A3C-88AA-914F17CE67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3CA3F5B-7313-4637-92DA-AF63183561BE}"/>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113223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E649A4-6825-4424-9567-7570B232DF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3245B3F-92CF-460C-913D-9B71F465FD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6FE24B1-1C70-4640-A2B4-B3F521C8052E}"/>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5" name="Footer Placeholder 4">
            <a:extLst>
              <a:ext uri="{FF2B5EF4-FFF2-40B4-BE49-F238E27FC236}">
                <a16:creationId xmlns:a16="http://schemas.microsoft.com/office/drawing/2014/main" xmlns="" id="{90FF1866-36F4-4126-A5EF-77371B729F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4CF0C2FB-341A-4402-B1A0-5407BC864E8B}"/>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381852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50D3A-31BD-44E4-AC99-4D801AAA2B4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69781B9B-AE76-43A4-A63A-91B3D11B4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893EDF4B-241D-4B93-BDC4-800C460E76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6B285E90-7CEC-4B3A-A2B4-2C84D5F5AF22}"/>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6" name="Footer Placeholder 5">
            <a:extLst>
              <a:ext uri="{FF2B5EF4-FFF2-40B4-BE49-F238E27FC236}">
                <a16:creationId xmlns:a16="http://schemas.microsoft.com/office/drawing/2014/main" xmlns="" id="{863DE14B-594C-4776-A74C-4DE6118459E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C149E8E8-69CE-48E4-81B0-4B6DB1899073}"/>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243821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4B3B5-E64F-4D23-9B77-090D7510FD2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47295F6-9FEA-4A82-A345-C97036E41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1B08EC-EE7D-412C-9CAC-CECA3BE1AD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E36CFB5-313C-41D4-9A83-C8BAD6F745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15C06E8-1C90-4A06-B5F8-17376116C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1316594A-0E83-4693-8D59-8E7C4606D2A7}"/>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8" name="Footer Placeholder 7">
            <a:extLst>
              <a:ext uri="{FF2B5EF4-FFF2-40B4-BE49-F238E27FC236}">
                <a16:creationId xmlns:a16="http://schemas.microsoft.com/office/drawing/2014/main" xmlns="" id="{85288EFC-0FCE-4EA9-BE69-2AAC1B08CB4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76C3755A-9F0B-461E-8976-EF53BB2C5943}"/>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200633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594CAF-EFDF-4ED6-9355-19EAC5F7DB8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5A717A0E-FB18-4726-8EFE-DD745FFD1A5B}"/>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4" name="Footer Placeholder 3">
            <a:extLst>
              <a:ext uri="{FF2B5EF4-FFF2-40B4-BE49-F238E27FC236}">
                <a16:creationId xmlns:a16="http://schemas.microsoft.com/office/drawing/2014/main" xmlns="" id="{962E5BAE-27F5-4007-A2D8-33A2BA1B7B1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617DE97F-176D-488A-944C-C7B4831F37E7}"/>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322196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AA63F5-A9E8-43F7-B88F-0A631D63ADE0}"/>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3" name="Footer Placeholder 2">
            <a:extLst>
              <a:ext uri="{FF2B5EF4-FFF2-40B4-BE49-F238E27FC236}">
                <a16:creationId xmlns:a16="http://schemas.microsoft.com/office/drawing/2014/main" xmlns="" id="{5817D8B1-996B-40F5-B92A-6E4A6E19469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2B930015-F8F7-4CF8-AB9D-BF242F84BC6D}"/>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144561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420A5-14A5-451F-A69F-135614F37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2A9432A-8C18-4CE4-9A59-C812E6C53A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6658D6FC-2B16-4734-9CF7-FD712B5C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8B9BF64-FA91-411C-91CC-034A9C1DC424}"/>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6" name="Footer Placeholder 5">
            <a:extLst>
              <a:ext uri="{FF2B5EF4-FFF2-40B4-BE49-F238E27FC236}">
                <a16:creationId xmlns:a16="http://schemas.microsoft.com/office/drawing/2014/main" xmlns="" id="{6880DD6D-54B5-48B7-B4F5-DD05092845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6C134E9-A006-418E-AC4F-D7F9B683E094}"/>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222179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CE0A2-430B-44FC-83B8-432C0BF48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99BDECCC-37C9-434A-A797-DFDD07780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CCE44E-AAF4-4B17-80A8-A56D8FD8C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27C65DE-5A87-428D-BEEF-574A3415E2C9}"/>
              </a:ext>
            </a:extLst>
          </p:cNvPr>
          <p:cNvSpPr>
            <a:spLocks noGrp="1"/>
          </p:cNvSpPr>
          <p:nvPr>
            <p:ph type="dt" sz="half" idx="10"/>
          </p:nvPr>
        </p:nvSpPr>
        <p:spPr/>
        <p:txBody>
          <a:bodyPr/>
          <a:lstStyle/>
          <a:p>
            <a:fld id="{FC91A1EF-DF39-43CE-A2E3-A74FEF8B338C}" type="datetimeFigureOut">
              <a:rPr lang="en-IN" smtClean="0"/>
              <a:pPr/>
              <a:t>06-04-2020</a:t>
            </a:fld>
            <a:endParaRPr lang="en-IN"/>
          </a:p>
        </p:txBody>
      </p:sp>
      <p:sp>
        <p:nvSpPr>
          <p:cNvPr id="6" name="Footer Placeholder 5">
            <a:extLst>
              <a:ext uri="{FF2B5EF4-FFF2-40B4-BE49-F238E27FC236}">
                <a16:creationId xmlns:a16="http://schemas.microsoft.com/office/drawing/2014/main" xmlns="" id="{A0778502-FDA6-422C-8FB6-D0F5579B72B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06B27E2-D76B-41F8-A889-5D5F30B5FE33}"/>
              </a:ext>
            </a:extLst>
          </p:cNvPr>
          <p:cNvSpPr>
            <a:spLocks noGrp="1"/>
          </p:cNvSpPr>
          <p:nvPr>
            <p:ph type="sldNum" sz="quarter" idx="12"/>
          </p:nvPr>
        </p:nvSpPr>
        <p:spPr/>
        <p:txBody>
          <a:body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220398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48040EC-EF02-41A9-8D20-5163AD170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C4A3066-FF82-4F69-BC86-DADFA5C67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1B3E5EA-4B5D-46B3-B884-597253F713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1A1EF-DF39-43CE-A2E3-A74FEF8B338C}" type="datetimeFigureOut">
              <a:rPr lang="en-IN" smtClean="0"/>
              <a:pPr/>
              <a:t>06-04-2020</a:t>
            </a:fld>
            <a:endParaRPr lang="en-IN"/>
          </a:p>
        </p:txBody>
      </p:sp>
      <p:sp>
        <p:nvSpPr>
          <p:cNvPr id="5" name="Footer Placeholder 4">
            <a:extLst>
              <a:ext uri="{FF2B5EF4-FFF2-40B4-BE49-F238E27FC236}">
                <a16:creationId xmlns:a16="http://schemas.microsoft.com/office/drawing/2014/main" xmlns="" id="{3F9F9437-A5A0-4D0B-AB80-554F56B2A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8D21C1B7-943B-4791-8663-3934CA4FB4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E820D-0627-49E1-AAB1-37A2768254FA}" type="slidenum">
              <a:rPr lang="en-IN" smtClean="0"/>
              <a:pPr/>
              <a:t>‹#›</a:t>
            </a:fld>
            <a:endParaRPr lang="en-IN"/>
          </a:p>
        </p:txBody>
      </p:sp>
    </p:spTree>
    <p:extLst>
      <p:ext uri="{BB962C8B-B14F-4D97-AF65-F5344CB8AC3E}">
        <p14:creationId xmlns:p14="http://schemas.microsoft.com/office/powerpoint/2010/main" xmlns="" val="24430607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7860">
              <a:srgbClr val="C4C4C4"/>
            </a:gs>
            <a:gs pos="50470">
              <a:srgbClr val="EAEAEA"/>
            </a:gs>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886C71-C4AC-4FBE-82C9-D761E4988423}"/>
              </a:ext>
            </a:extLst>
          </p:cNvPr>
          <p:cNvSpPr txBox="1"/>
          <p:nvPr/>
        </p:nvSpPr>
        <p:spPr>
          <a:xfrm>
            <a:off x="2053652" y="374754"/>
            <a:ext cx="7405141" cy="646331"/>
          </a:xfrm>
          <a:prstGeom prst="rect">
            <a:avLst/>
          </a:prstGeom>
          <a:noFill/>
        </p:spPr>
        <p:txBody>
          <a:bodyPr wrap="square" rtlCol="0">
            <a:spAutoFit/>
          </a:bodyPr>
          <a:lstStyle/>
          <a:p>
            <a:pPr algn="ctr"/>
            <a:r>
              <a:rPr lang="en-US" sz="3600" dirty="0">
                <a:latin typeface="Broadway" panose="04040905080B02020502" pitchFamily="82" charset="0"/>
              </a:rPr>
              <a:t>Subject : E D B E</a:t>
            </a:r>
            <a:endParaRPr lang="en-IN" sz="3600" dirty="0">
              <a:latin typeface="Broadway" panose="04040905080B02020502" pitchFamily="82" charset="0"/>
            </a:endParaRPr>
          </a:p>
        </p:txBody>
      </p:sp>
      <p:sp>
        <p:nvSpPr>
          <p:cNvPr id="3" name="TextBox 2">
            <a:extLst>
              <a:ext uri="{FF2B5EF4-FFF2-40B4-BE49-F238E27FC236}">
                <a16:creationId xmlns:a16="http://schemas.microsoft.com/office/drawing/2014/main" xmlns="" id="{67A63CC6-7EC9-4773-99BC-E7541E8A1548}"/>
              </a:ext>
            </a:extLst>
          </p:cNvPr>
          <p:cNvSpPr txBox="1"/>
          <p:nvPr/>
        </p:nvSpPr>
        <p:spPr>
          <a:xfrm>
            <a:off x="1558977" y="1379096"/>
            <a:ext cx="9488774" cy="584775"/>
          </a:xfrm>
          <a:prstGeom prst="rect">
            <a:avLst/>
          </a:prstGeom>
          <a:noFill/>
        </p:spPr>
        <p:txBody>
          <a:bodyPr wrap="square" rtlCol="0">
            <a:spAutoFit/>
          </a:bodyPr>
          <a:lstStyle/>
          <a:p>
            <a:r>
              <a:rPr lang="en-US" sz="3200" dirty="0">
                <a:latin typeface="Courier New" panose="02070309020205020404" pitchFamily="49" charset="0"/>
                <a:cs typeface="Courier New" panose="02070309020205020404" pitchFamily="49" charset="0"/>
              </a:rPr>
              <a:t>Chapter:Principles of Business Ethics</a:t>
            </a:r>
            <a:endParaRPr lang="en-IN" sz="3200" dirty="0">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xmlns="" id="{D0266A27-B2E8-4CAF-9B54-153604077935}"/>
              </a:ext>
            </a:extLst>
          </p:cNvPr>
          <p:cNvSpPr txBox="1"/>
          <p:nvPr/>
        </p:nvSpPr>
        <p:spPr>
          <a:xfrm>
            <a:off x="8349522" y="2653259"/>
            <a:ext cx="3057994" cy="584775"/>
          </a:xfrm>
          <a:prstGeom prst="rect">
            <a:avLst/>
          </a:prstGeom>
          <a:noFill/>
        </p:spPr>
        <p:txBody>
          <a:bodyPr wrap="square" rtlCol="0">
            <a:spAutoFit/>
          </a:bodyPr>
          <a:lstStyle/>
          <a:p>
            <a:r>
              <a:rPr lang="en-US" sz="3200" dirty="0" err="1">
                <a:latin typeface="Courier New" panose="02070309020205020404" pitchFamily="49" charset="0"/>
                <a:cs typeface="Courier New" panose="02070309020205020404" pitchFamily="49" charset="0"/>
              </a:rPr>
              <a:t>Semester:IV</a:t>
            </a:r>
            <a:endParaRPr lang="en-IN" sz="3200"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xmlns="" id="{76177F7E-039B-41A6-949A-EAB25DA6C5AA}"/>
              </a:ext>
            </a:extLst>
          </p:cNvPr>
          <p:cNvSpPr txBox="1"/>
          <p:nvPr/>
        </p:nvSpPr>
        <p:spPr>
          <a:xfrm>
            <a:off x="1169233" y="4227226"/>
            <a:ext cx="5876144" cy="1569660"/>
          </a:xfrm>
          <a:prstGeom prst="rect">
            <a:avLst/>
          </a:prstGeom>
          <a:noFill/>
        </p:spPr>
        <p:txBody>
          <a:bodyPr wrap="square" rtlCol="0">
            <a:spAutoFit/>
          </a:bodyPr>
          <a:lstStyle/>
          <a:p>
            <a:r>
              <a:rPr lang="en-US" sz="3200" dirty="0">
                <a:latin typeface="Cavolini" panose="020B0502040204020203" pitchFamily="66" charset="0"/>
                <a:cs typeface="Cavolini" panose="020B0502040204020203" pitchFamily="66" charset="0"/>
              </a:rPr>
              <a:t>Prof: Harsha Sethia(HS)</a:t>
            </a:r>
          </a:p>
          <a:p>
            <a:r>
              <a:rPr lang="en-US" sz="3200" dirty="0">
                <a:latin typeface="Cavolini" panose="020B0502040204020203" pitchFamily="66" charset="0"/>
                <a:cs typeface="Cavolini" panose="020B0502040204020203" pitchFamily="66" charset="0"/>
              </a:rPr>
              <a:t>Dept. of Commerce</a:t>
            </a:r>
          </a:p>
          <a:p>
            <a:r>
              <a:rPr lang="en-US" sz="3200" dirty="0" err="1">
                <a:latin typeface="Cavolini" panose="020B0502040204020203" pitchFamily="66" charset="0"/>
                <a:cs typeface="Cavolini" panose="020B0502040204020203" pitchFamily="66" charset="0"/>
              </a:rPr>
              <a:t>T.H.K.Jain</a:t>
            </a:r>
            <a:r>
              <a:rPr lang="en-US" sz="3200" dirty="0">
                <a:latin typeface="Cavolini" panose="020B0502040204020203" pitchFamily="66" charset="0"/>
                <a:cs typeface="Cavolini" panose="020B0502040204020203" pitchFamily="66" charset="0"/>
              </a:rPr>
              <a:t> College</a:t>
            </a:r>
            <a:endParaRPr lang="en-IN" sz="3200" dirty="0">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xmlns="" val="376724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A162A21-73C3-4865-9F2F-B6636091368F}"/>
              </a:ext>
            </a:extLst>
          </p:cNvPr>
          <p:cNvPicPr>
            <a:picLocks noChangeAspect="1"/>
          </p:cNvPicPr>
          <p:nvPr/>
        </p:nvPicPr>
        <p:blipFill rotWithShape="1">
          <a:blip r:embed="rId2"/>
          <a:srcRect t="19786" r="1" b="9786"/>
          <a:stretch/>
        </p:blipFill>
        <p:spPr>
          <a:xfrm>
            <a:off x="746190" y="491900"/>
            <a:ext cx="10721907" cy="5663518"/>
          </a:xfrm>
          <a:prstGeom prst="rect">
            <a:avLst/>
          </a:prstGeom>
        </p:spPr>
      </p:pic>
    </p:spTree>
    <p:extLst>
      <p:ext uri="{BB962C8B-B14F-4D97-AF65-F5344CB8AC3E}">
        <p14:creationId xmlns:p14="http://schemas.microsoft.com/office/powerpoint/2010/main" xmlns="" val="309837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2DE1B-01D4-4A4C-B98E-DAE3E7B35EED}"/>
              </a:ext>
            </a:extLst>
          </p:cNvPr>
          <p:cNvPicPr>
            <a:picLocks noChangeAspect="1"/>
          </p:cNvPicPr>
          <p:nvPr/>
        </p:nvPicPr>
        <p:blipFill>
          <a:blip r:embed="rId2"/>
          <a:stretch>
            <a:fillRect/>
          </a:stretch>
        </p:blipFill>
        <p:spPr>
          <a:xfrm>
            <a:off x="2049593" y="199924"/>
            <a:ext cx="8337625" cy="6253219"/>
          </a:xfrm>
          <a:prstGeom prst="rect">
            <a:avLst/>
          </a:prstGeom>
          <a:ln>
            <a:noFill/>
          </a:ln>
        </p:spPr>
      </p:pic>
    </p:spTree>
    <p:extLst>
      <p:ext uri="{BB962C8B-B14F-4D97-AF65-F5344CB8AC3E}">
        <p14:creationId xmlns:p14="http://schemas.microsoft.com/office/powerpoint/2010/main" xmlns="" val="164212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AA95D3-8627-4F50-A33A-4B7484301A9A}"/>
              </a:ext>
            </a:extLst>
          </p:cNvPr>
          <p:cNvPicPr>
            <a:picLocks noChangeAspect="1"/>
          </p:cNvPicPr>
          <p:nvPr/>
        </p:nvPicPr>
        <p:blipFill>
          <a:blip r:embed="rId2"/>
          <a:stretch>
            <a:fillRect/>
          </a:stretch>
        </p:blipFill>
        <p:spPr>
          <a:xfrm>
            <a:off x="752506" y="475320"/>
            <a:ext cx="10686987" cy="6011430"/>
          </a:xfrm>
          <a:prstGeom prst="rect">
            <a:avLst/>
          </a:prstGeom>
          <a:ln>
            <a:noFill/>
          </a:ln>
        </p:spPr>
      </p:pic>
    </p:spTree>
    <p:extLst>
      <p:ext uri="{BB962C8B-B14F-4D97-AF65-F5344CB8AC3E}">
        <p14:creationId xmlns:p14="http://schemas.microsoft.com/office/powerpoint/2010/main" xmlns="" val="1080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69A8526-4FF1-4A9E-AE35-CEFD9251D030}"/>
              </a:ext>
            </a:extLst>
          </p:cNvPr>
          <p:cNvSpPr/>
          <p:nvPr/>
        </p:nvSpPr>
        <p:spPr>
          <a:xfrm>
            <a:off x="1927274" y="1505243"/>
            <a:ext cx="8862646" cy="4524315"/>
          </a:xfrm>
          <a:prstGeom prst="rect">
            <a:avLst/>
          </a:prstGeom>
        </p:spPr>
        <p:txBody>
          <a:bodyPr wrap="square">
            <a:spAutoFit/>
          </a:bodyPr>
          <a:lstStyle/>
          <a:p>
            <a:r>
              <a:rPr lang="en-IN" sz="2400" dirty="0"/>
              <a:t>• Ethics can be defined as rules and regulations that have been formed which allow an individual to work in accordance to moral principles.</a:t>
            </a:r>
          </a:p>
          <a:p>
            <a:endParaRPr lang="en-IN" sz="2400" dirty="0"/>
          </a:p>
          <a:p>
            <a:r>
              <a:rPr lang="en-IN" sz="2400" dirty="0"/>
              <a:t>• Integrity can be defined as the quality of being honest and fair.</a:t>
            </a:r>
          </a:p>
          <a:p>
            <a:endParaRPr lang="en-IN" sz="2400" dirty="0"/>
          </a:p>
          <a:p>
            <a:r>
              <a:rPr lang="en-IN" sz="2400" dirty="0"/>
              <a:t>• Ethics are more external whereas integrity is internal.</a:t>
            </a:r>
          </a:p>
          <a:p>
            <a:endParaRPr lang="en-IN" sz="2400" dirty="0"/>
          </a:p>
          <a:p>
            <a:r>
              <a:rPr lang="en-IN" sz="2400" dirty="0"/>
              <a:t>• Ethics is not a choice whereas integrity is a personal choice.</a:t>
            </a:r>
          </a:p>
          <a:p>
            <a:endParaRPr lang="en-IN" sz="2400" dirty="0"/>
          </a:p>
          <a:p>
            <a:r>
              <a:rPr lang="en-IN" sz="2400" dirty="0"/>
              <a:t>• Ethics can be imposed on individuals, but integrity cannot be imposed on.</a:t>
            </a:r>
          </a:p>
        </p:txBody>
      </p:sp>
      <p:sp>
        <p:nvSpPr>
          <p:cNvPr id="4" name="TextBox 3">
            <a:extLst>
              <a:ext uri="{FF2B5EF4-FFF2-40B4-BE49-F238E27FC236}">
                <a16:creationId xmlns:a16="http://schemas.microsoft.com/office/drawing/2014/main" xmlns="" id="{E66F8F82-289E-4368-AA9C-A1C68FB532B0}"/>
              </a:ext>
            </a:extLst>
          </p:cNvPr>
          <p:cNvSpPr txBox="1"/>
          <p:nvPr/>
        </p:nvSpPr>
        <p:spPr>
          <a:xfrm>
            <a:off x="2363372" y="337625"/>
            <a:ext cx="7680960" cy="584775"/>
          </a:xfrm>
          <a:prstGeom prst="rect">
            <a:avLst/>
          </a:prstGeom>
          <a:solidFill>
            <a:schemeClr val="accent6">
              <a:lumMod val="50000"/>
            </a:schemeClr>
          </a:solidFill>
        </p:spPr>
        <p:txBody>
          <a:bodyPr wrap="square" rtlCol="0">
            <a:spAutoFit/>
          </a:bodyPr>
          <a:lstStyle/>
          <a:p>
            <a:pPr algn="ctr"/>
            <a:r>
              <a:rPr lang="en-US" sz="3200" dirty="0">
                <a:solidFill>
                  <a:schemeClr val="accent1">
                    <a:lumMod val="60000"/>
                    <a:lumOff val="40000"/>
                  </a:schemeClr>
                </a:solidFill>
              </a:rPr>
              <a:t>DIFFERENCE BETWEEN ETHICS &amp; INTEGRITY</a:t>
            </a:r>
            <a:endParaRPr lang="en-IN" sz="3200" dirty="0">
              <a:solidFill>
                <a:schemeClr val="accent1">
                  <a:lumMod val="60000"/>
                  <a:lumOff val="40000"/>
                </a:schemeClr>
              </a:solidFill>
            </a:endParaRPr>
          </a:p>
        </p:txBody>
      </p:sp>
    </p:spTree>
    <p:extLst>
      <p:ext uri="{BB962C8B-B14F-4D97-AF65-F5344CB8AC3E}">
        <p14:creationId xmlns:p14="http://schemas.microsoft.com/office/powerpoint/2010/main" xmlns="" val="18801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2FA7187-43B3-454B-8D49-51DA9A3FB3B6}"/>
              </a:ext>
            </a:extLst>
          </p:cNvPr>
          <p:cNvSpPr txBox="1"/>
          <p:nvPr/>
        </p:nvSpPr>
        <p:spPr>
          <a:xfrm>
            <a:off x="2124222" y="281354"/>
            <a:ext cx="6921304" cy="646331"/>
          </a:xfrm>
          <a:prstGeom prst="rect">
            <a:avLst/>
          </a:prstGeom>
          <a:noFill/>
        </p:spPr>
        <p:txBody>
          <a:bodyPr wrap="square" rtlCol="0">
            <a:spAutoFit/>
          </a:bodyPr>
          <a:lstStyle/>
          <a:p>
            <a:pPr algn="ctr"/>
            <a:r>
              <a:rPr lang="en-US" sz="3600" dirty="0">
                <a:latin typeface="Arial Black" panose="020B0A04020102020204" pitchFamily="34" charset="0"/>
              </a:rPr>
              <a:t>ETHICS &amp; LAW</a:t>
            </a:r>
            <a:endParaRPr lang="en-IN" sz="3600" dirty="0">
              <a:latin typeface="Arial Black" panose="020B0A04020102020204" pitchFamily="34" charset="0"/>
            </a:endParaRPr>
          </a:p>
        </p:txBody>
      </p:sp>
      <p:sp>
        <p:nvSpPr>
          <p:cNvPr id="3" name="TextBox 2">
            <a:extLst>
              <a:ext uri="{FF2B5EF4-FFF2-40B4-BE49-F238E27FC236}">
                <a16:creationId xmlns:a16="http://schemas.microsoft.com/office/drawing/2014/main" xmlns="" id="{CE49D401-2CCE-4DB9-9C78-C3D365D1845E}"/>
              </a:ext>
            </a:extLst>
          </p:cNvPr>
          <p:cNvSpPr txBox="1"/>
          <p:nvPr/>
        </p:nvSpPr>
        <p:spPr>
          <a:xfrm>
            <a:off x="1026942" y="927686"/>
            <a:ext cx="9973993" cy="1569660"/>
          </a:xfrm>
          <a:prstGeom prst="rect">
            <a:avLst/>
          </a:prstGeom>
          <a:noFill/>
        </p:spPr>
        <p:txBody>
          <a:bodyPr wrap="square" rtlCol="0">
            <a:spAutoFit/>
          </a:bodyPr>
          <a:lstStyle/>
          <a:p>
            <a:r>
              <a:rPr lang="en-US" sz="2400" dirty="0">
                <a:latin typeface="Abadi" panose="020B0604020202020204" pitchFamily="34" charset="0"/>
              </a:rPr>
              <a:t>Law is a systematic set of universally accepted rules and regulations created by an appropriate authority such as government which may be local, regional or international. It is used to govern actions of individuals or members by imposing penalties for non-compliance.</a:t>
            </a:r>
            <a:endParaRPr lang="en-IN" sz="2400" dirty="0">
              <a:latin typeface="Abadi" panose="020B0604020202020204" pitchFamily="34" charset="0"/>
            </a:endParaRPr>
          </a:p>
        </p:txBody>
      </p:sp>
      <p:graphicFrame>
        <p:nvGraphicFramePr>
          <p:cNvPr id="4" name="Table 4">
            <a:extLst>
              <a:ext uri="{FF2B5EF4-FFF2-40B4-BE49-F238E27FC236}">
                <a16:creationId xmlns:a16="http://schemas.microsoft.com/office/drawing/2014/main" xmlns="" id="{B06DF377-8610-4B5B-99B0-BF37A94856E7}"/>
              </a:ext>
            </a:extLst>
          </p:cNvPr>
          <p:cNvGraphicFramePr>
            <a:graphicFrameLocks noGrp="1"/>
          </p:cNvGraphicFramePr>
          <p:nvPr>
            <p:extLst>
              <p:ext uri="{D42A27DB-BD31-4B8C-83A1-F6EECF244321}">
                <p14:modId xmlns:p14="http://schemas.microsoft.com/office/powerpoint/2010/main" xmlns="" val="1241442064"/>
              </p:ext>
            </p:extLst>
          </p:nvPr>
        </p:nvGraphicFramePr>
        <p:xfrm>
          <a:off x="1519311" y="2857954"/>
          <a:ext cx="8328074" cy="2919633"/>
        </p:xfrm>
        <a:graphic>
          <a:graphicData uri="http://schemas.openxmlformats.org/drawingml/2006/table">
            <a:tbl>
              <a:tblPr firstRow="1" bandRow="1">
                <a:tableStyleId>{5C22544A-7EE6-4342-B048-85BDC9FD1C3A}</a:tableStyleId>
              </a:tblPr>
              <a:tblGrid>
                <a:gridCol w="4178104">
                  <a:extLst>
                    <a:ext uri="{9D8B030D-6E8A-4147-A177-3AD203B41FA5}">
                      <a16:colId xmlns:a16="http://schemas.microsoft.com/office/drawing/2014/main" xmlns="" val="3577285414"/>
                    </a:ext>
                  </a:extLst>
                </a:gridCol>
                <a:gridCol w="4149970">
                  <a:extLst>
                    <a:ext uri="{9D8B030D-6E8A-4147-A177-3AD203B41FA5}">
                      <a16:colId xmlns:a16="http://schemas.microsoft.com/office/drawing/2014/main" xmlns="" val="3642159711"/>
                    </a:ext>
                  </a:extLst>
                </a:gridCol>
              </a:tblGrid>
              <a:tr h="397471">
                <a:tc>
                  <a:txBody>
                    <a:bodyPr/>
                    <a:lstStyle/>
                    <a:p>
                      <a:r>
                        <a:rPr lang="en-US" dirty="0"/>
                        <a:t>                             ETHICS</a:t>
                      </a:r>
                      <a:endParaRPr lang="en-IN" dirty="0"/>
                    </a:p>
                  </a:txBody>
                  <a:tcPr/>
                </a:tc>
                <a:tc>
                  <a:txBody>
                    <a:bodyPr/>
                    <a:lstStyle/>
                    <a:p>
                      <a:r>
                        <a:rPr lang="en-US" dirty="0"/>
                        <a:t>                             LAWS</a:t>
                      </a:r>
                      <a:endParaRPr lang="en-IN" dirty="0"/>
                    </a:p>
                  </a:txBody>
                  <a:tcPr/>
                </a:tc>
                <a:extLst>
                  <a:ext uri="{0D108BD9-81ED-4DB2-BD59-A6C34878D82A}">
                    <a16:rowId xmlns:a16="http://schemas.microsoft.com/office/drawing/2014/main" xmlns="" val="3747756331"/>
                  </a:ext>
                </a:extLst>
              </a:tr>
              <a:tr h="695574">
                <a:tc>
                  <a:txBody>
                    <a:bodyPr/>
                    <a:lstStyle/>
                    <a:p>
                      <a:r>
                        <a:rPr lang="en-US" dirty="0"/>
                        <a:t>Ethics are rules of conduct.</a:t>
                      </a:r>
                      <a:endParaRPr lang="en-IN" dirty="0"/>
                    </a:p>
                  </a:txBody>
                  <a:tcPr/>
                </a:tc>
                <a:tc>
                  <a:txBody>
                    <a:bodyPr/>
                    <a:lstStyle/>
                    <a:p>
                      <a:r>
                        <a:rPr lang="en-US" dirty="0"/>
                        <a:t>Laws are rules developed by govt in order to protect its citizens.</a:t>
                      </a:r>
                      <a:endParaRPr lang="en-IN" dirty="0"/>
                    </a:p>
                  </a:txBody>
                  <a:tcPr/>
                </a:tc>
                <a:extLst>
                  <a:ext uri="{0D108BD9-81ED-4DB2-BD59-A6C34878D82A}">
                    <a16:rowId xmlns:a16="http://schemas.microsoft.com/office/drawing/2014/main" xmlns="" val="1743660414"/>
                  </a:ext>
                </a:extLst>
              </a:tr>
              <a:tr h="733543">
                <a:tc>
                  <a:txBody>
                    <a:bodyPr/>
                    <a:lstStyle/>
                    <a:p>
                      <a:r>
                        <a:rPr lang="en-US" dirty="0"/>
                        <a:t>Ethics does not carry any punishment to anyone who violates it.</a:t>
                      </a:r>
                      <a:endParaRPr lang="en-IN" dirty="0"/>
                    </a:p>
                  </a:txBody>
                  <a:tcPr/>
                </a:tc>
                <a:tc>
                  <a:txBody>
                    <a:bodyPr/>
                    <a:lstStyle/>
                    <a:p>
                      <a:r>
                        <a:rPr lang="en-US" dirty="0"/>
                        <a:t>The law will punish anyone who happens to violate it.</a:t>
                      </a:r>
                      <a:endParaRPr lang="en-IN" dirty="0"/>
                    </a:p>
                  </a:txBody>
                  <a:tcPr/>
                </a:tc>
                <a:extLst>
                  <a:ext uri="{0D108BD9-81ED-4DB2-BD59-A6C34878D82A}">
                    <a16:rowId xmlns:a16="http://schemas.microsoft.com/office/drawing/2014/main" xmlns="" val="2756666869"/>
                  </a:ext>
                </a:extLst>
              </a:tr>
              <a:tr h="695574">
                <a:tc>
                  <a:txBody>
                    <a:bodyPr/>
                    <a:lstStyle/>
                    <a:p>
                      <a:r>
                        <a:rPr lang="en-US" dirty="0"/>
                        <a:t>Ethics comes from within a person’s moral values.</a:t>
                      </a:r>
                      <a:endParaRPr lang="en-IN" dirty="0"/>
                    </a:p>
                  </a:txBody>
                  <a:tcPr/>
                </a:tc>
                <a:tc>
                  <a:txBody>
                    <a:bodyPr/>
                    <a:lstStyle/>
                    <a:p>
                      <a:r>
                        <a:rPr lang="en-US" dirty="0"/>
                        <a:t>Laws are made with ethics as a guiding principle.</a:t>
                      </a:r>
                      <a:endParaRPr lang="en-IN" dirty="0"/>
                    </a:p>
                  </a:txBody>
                  <a:tcPr/>
                </a:tc>
                <a:extLst>
                  <a:ext uri="{0D108BD9-81ED-4DB2-BD59-A6C34878D82A}">
                    <a16:rowId xmlns:a16="http://schemas.microsoft.com/office/drawing/2014/main" xmlns="" val="3495364758"/>
                  </a:ext>
                </a:extLst>
              </a:tr>
              <a:tr h="397471">
                <a:tc>
                  <a:txBody>
                    <a:bodyPr/>
                    <a:lstStyle/>
                    <a:p>
                      <a:endParaRPr lang="en-IN" dirty="0"/>
                    </a:p>
                  </a:txBody>
                  <a:tcPr/>
                </a:tc>
                <a:tc>
                  <a:txBody>
                    <a:bodyPr/>
                    <a:lstStyle/>
                    <a:p>
                      <a:endParaRPr lang="en-IN" dirty="0"/>
                    </a:p>
                  </a:txBody>
                  <a:tcPr/>
                </a:tc>
                <a:extLst>
                  <a:ext uri="{0D108BD9-81ED-4DB2-BD59-A6C34878D82A}">
                    <a16:rowId xmlns:a16="http://schemas.microsoft.com/office/drawing/2014/main" xmlns="" val="3994992706"/>
                  </a:ext>
                </a:extLst>
              </a:tr>
            </a:tbl>
          </a:graphicData>
        </a:graphic>
      </p:graphicFrame>
    </p:spTree>
    <p:extLst>
      <p:ext uri="{BB962C8B-B14F-4D97-AF65-F5344CB8AC3E}">
        <p14:creationId xmlns:p14="http://schemas.microsoft.com/office/powerpoint/2010/main" xmlns="" val="310852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76C0F8C-1681-4C34-B1CE-616F2486F9C1}"/>
              </a:ext>
            </a:extLst>
          </p:cNvPr>
          <p:cNvPicPr>
            <a:picLocks noChangeAspect="1"/>
          </p:cNvPicPr>
          <p:nvPr/>
        </p:nvPicPr>
        <p:blipFill>
          <a:blip r:embed="rId2"/>
          <a:stretch>
            <a:fillRect/>
          </a:stretch>
        </p:blipFill>
        <p:spPr>
          <a:xfrm>
            <a:off x="1621435" y="139140"/>
            <a:ext cx="8949129" cy="6718860"/>
          </a:xfrm>
          <a:prstGeom prst="rect">
            <a:avLst/>
          </a:prstGeom>
        </p:spPr>
      </p:pic>
    </p:spTree>
    <p:extLst>
      <p:ext uri="{BB962C8B-B14F-4D97-AF65-F5344CB8AC3E}">
        <p14:creationId xmlns:p14="http://schemas.microsoft.com/office/powerpoint/2010/main" xmlns="" val="324235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7FAA668-D6E7-4604-9365-4EE63A015224}"/>
              </a:ext>
            </a:extLst>
          </p:cNvPr>
          <p:cNvPicPr>
            <a:picLocks noChangeAspect="1"/>
          </p:cNvPicPr>
          <p:nvPr/>
        </p:nvPicPr>
        <p:blipFill>
          <a:blip r:embed="rId2"/>
          <a:stretch>
            <a:fillRect/>
          </a:stretch>
        </p:blipFill>
        <p:spPr>
          <a:xfrm>
            <a:off x="1831298" y="153649"/>
            <a:ext cx="8769245" cy="6550701"/>
          </a:xfrm>
          <a:prstGeom prst="rect">
            <a:avLst/>
          </a:prstGeom>
        </p:spPr>
      </p:pic>
    </p:spTree>
    <p:extLst>
      <p:ext uri="{BB962C8B-B14F-4D97-AF65-F5344CB8AC3E}">
        <p14:creationId xmlns:p14="http://schemas.microsoft.com/office/powerpoint/2010/main" xmlns="" val="419730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20DB729-7758-498E-991D-125C240631F8}"/>
              </a:ext>
            </a:extLst>
          </p:cNvPr>
          <p:cNvPicPr>
            <a:picLocks noChangeAspect="1"/>
          </p:cNvPicPr>
          <p:nvPr/>
        </p:nvPicPr>
        <p:blipFill>
          <a:blip r:embed="rId2"/>
          <a:stretch>
            <a:fillRect/>
          </a:stretch>
        </p:blipFill>
        <p:spPr>
          <a:xfrm>
            <a:off x="1741357" y="159605"/>
            <a:ext cx="8709285" cy="6538789"/>
          </a:xfrm>
          <a:prstGeom prst="rect">
            <a:avLst/>
          </a:prstGeom>
        </p:spPr>
      </p:pic>
    </p:spTree>
    <p:extLst>
      <p:ext uri="{BB962C8B-B14F-4D97-AF65-F5344CB8AC3E}">
        <p14:creationId xmlns:p14="http://schemas.microsoft.com/office/powerpoint/2010/main" xmlns="" val="1322427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A5F7302-3761-4285-AFB8-D6132AC77D7E}"/>
              </a:ext>
            </a:extLst>
          </p:cNvPr>
          <p:cNvPicPr>
            <a:picLocks noChangeAspect="1"/>
          </p:cNvPicPr>
          <p:nvPr/>
        </p:nvPicPr>
        <p:blipFill>
          <a:blip r:embed="rId2"/>
          <a:stretch>
            <a:fillRect/>
          </a:stretch>
        </p:blipFill>
        <p:spPr>
          <a:xfrm>
            <a:off x="1786595" y="102035"/>
            <a:ext cx="8862647" cy="6653930"/>
          </a:xfrm>
          <a:prstGeom prst="rect">
            <a:avLst/>
          </a:prstGeom>
        </p:spPr>
      </p:pic>
    </p:spTree>
    <p:extLst>
      <p:ext uri="{BB962C8B-B14F-4D97-AF65-F5344CB8AC3E}">
        <p14:creationId xmlns:p14="http://schemas.microsoft.com/office/powerpoint/2010/main" xmlns="" val="68238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E5605A-980E-47C8-8CD5-62618B98FFB6}"/>
              </a:ext>
            </a:extLst>
          </p:cNvPr>
          <p:cNvSpPr txBox="1"/>
          <p:nvPr/>
        </p:nvSpPr>
        <p:spPr>
          <a:xfrm>
            <a:off x="2686930" y="393895"/>
            <a:ext cx="6288258" cy="646331"/>
          </a:xfrm>
          <a:prstGeom prst="rect">
            <a:avLst/>
          </a:prstGeom>
          <a:solidFill>
            <a:schemeClr val="accent5">
              <a:lumMod val="20000"/>
              <a:lumOff val="80000"/>
            </a:schemeClr>
          </a:solidFill>
        </p:spPr>
        <p:txBody>
          <a:bodyPr wrap="square" rtlCol="0">
            <a:spAutoFit/>
          </a:bodyPr>
          <a:lstStyle/>
          <a:p>
            <a:pPr algn="ctr"/>
            <a:r>
              <a:rPr lang="en-US" sz="3600" dirty="0">
                <a:solidFill>
                  <a:schemeClr val="accent2">
                    <a:lumMod val="75000"/>
                  </a:schemeClr>
                </a:solidFill>
              </a:rPr>
              <a:t>FEATURES OF ETHICAL DILEMMA</a:t>
            </a:r>
            <a:endParaRPr lang="en-IN" sz="3600" dirty="0">
              <a:solidFill>
                <a:schemeClr val="accent2">
                  <a:lumMod val="75000"/>
                </a:schemeClr>
              </a:solidFill>
            </a:endParaRPr>
          </a:p>
        </p:txBody>
      </p:sp>
      <p:sp>
        <p:nvSpPr>
          <p:cNvPr id="5" name="TextBox 4">
            <a:extLst>
              <a:ext uri="{FF2B5EF4-FFF2-40B4-BE49-F238E27FC236}">
                <a16:creationId xmlns:a16="http://schemas.microsoft.com/office/drawing/2014/main" xmlns="" id="{23E52BD1-B266-41D9-84EF-A7EC129F4A9B}"/>
              </a:ext>
            </a:extLst>
          </p:cNvPr>
          <p:cNvSpPr txBox="1"/>
          <p:nvPr/>
        </p:nvSpPr>
        <p:spPr>
          <a:xfrm>
            <a:off x="1219201" y="2082017"/>
            <a:ext cx="9641057" cy="2554545"/>
          </a:xfrm>
          <a:prstGeom prst="rect">
            <a:avLst/>
          </a:prstGeom>
          <a:noFill/>
        </p:spPr>
        <p:txBody>
          <a:bodyPr wrap="square" rtlCol="0">
            <a:spAutoFit/>
          </a:bodyPr>
          <a:lstStyle/>
          <a:p>
            <a:pPr marL="457200" indent="-457200">
              <a:buAutoNum type="arabicPeriod"/>
            </a:pPr>
            <a:r>
              <a:rPr lang="en-US" sz="3200" dirty="0">
                <a:latin typeface="Lucida Handwriting" panose="03010101010101010101" pitchFamily="66" charset="0"/>
              </a:rPr>
              <a:t>Right Choice</a:t>
            </a:r>
          </a:p>
          <a:p>
            <a:r>
              <a:rPr lang="en-US" sz="3200" dirty="0">
                <a:latin typeface="Lucida Handwriting" panose="03010101010101010101" pitchFamily="66" charset="0"/>
              </a:rPr>
              <a:t>2. Sudden Occurrence</a:t>
            </a:r>
          </a:p>
          <a:p>
            <a:r>
              <a:rPr lang="en-US" sz="3200" dirty="0">
                <a:latin typeface="Lucida Handwriting" panose="03010101010101010101" pitchFamily="66" charset="0"/>
              </a:rPr>
              <a:t>3. No linkage between two alternatives</a:t>
            </a:r>
          </a:p>
          <a:p>
            <a:r>
              <a:rPr lang="en-US" sz="3200" dirty="0">
                <a:latin typeface="Lucida Handwriting" panose="03010101010101010101" pitchFamily="66" charset="0"/>
              </a:rPr>
              <a:t>4. Result is unique outcome</a:t>
            </a:r>
          </a:p>
          <a:p>
            <a:r>
              <a:rPr lang="en-US" sz="3200" dirty="0">
                <a:latin typeface="Lucida Handwriting" panose="03010101010101010101" pitchFamily="66" charset="0"/>
              </a:rPr>
              <a:t>5. Uncertain Pressure</a:t>
            </a:r>
            <a:endParaRPr lang="en-IN" sz="3200" dirty="0">
              <a:latin typeface="Lucida Handwriting" panose="03010101010101010101" pitchFamily="66" charset="0"/>
            </a:endParaRPr>
          </a:p>
        </p:txBody>
      </p:sp>
    </p:spTree>
    <p:extLst>
      <p:ext uri="{BB962C8B-B14F-4D97-AF65-F5344CB8AC3E}">
        <p14:creationId xmlns:p14="http://schemas.microsoft.com/office/powerpoint/2010/main" xmlns="" val="382514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D7B926D-F4FE-4746-A291-6F114C30872E}"/>
              </a:ext>
            </a:extLst>
          </p:cNvPr>
          <p:cNvPicPr>
            <a:picLocks noChangeAspect="1"/>
          </p:cNvPicPr>
          <p:nvPr/>
        </p:nvPicPr>
        <p:blipFill>
          <a:blip r:embed="rId2"/>
          <a:stretch>
            <a:fillRect/>
          </a:stretch>
        </p:blipFill>
        <p:spPr>
          <a:xfrm>
            <a:off x="951214" y="48730"/>
            <a:ext cx="10216458" cy="6809270"/>
          </a:xfrm>
          <a:prstGeom prst="rect">
            <a:avLst/>
          </a:prstGeom>
        </p:spPr>
      </p:pic>
    </p:spTree>
    <p:extLst>
      <p:ext uri="{BB962C8B-B14F-4D97-AF65-F5344CB8AC3E}">
        <p14:creationId xmlns:p14="http://schemas.microsoft.com/office/powerpoint/2010/main" xmlns="" val="1095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D1CF2377-F782-4138-AB9C-2015BB3AAB58}"/>
              </a:ext>
            </a:extLst>
          </p:cNvPr>
          <p:cNvPicPr>
            <a:picLocks noChangeAspect="1"/>
          </p:cNvPicPr>
          <p:nvPr/>
        </p:nvPicPr>
        <p:blipFill>
          <a:blip r:embed="rId2"/>
          <a:stretch>
            <a:fillRect/>
          </a:stretch>
        </p:blipFill>
        <p:spPr>
          <a:xfrm>
            <a:off x="2381957" y="643467"/>
            <a:ext cx="7428086" cy="5571065"/>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6121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E5787AD5-64CE-4F24-B9BB-78287BE5FE07}"/>
              </a:ext>
            </a:extLst>
          </p:cNvPr>
          <p:cNvPicPr>
            <a:picLocks noChangeAspect="1"/>
          </p:cNvPicPr>
          <p:nvPr/>
        </p:nvPicPr>
        <p:blipFill>
          <a:blip r:embed="rId2"/>
          <a:stretch>
            <a:fillRect/>
          </a:stretch>
        </p:blipFill>
        <p:spPr>
          <a:xfrm>
            <a:off x="2381957" y="643467"/>
            <a:ext cx="7428086" cy="5571065"/>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8311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38A9B3D-944A-48BB-A6C4-CD684FBB65EB}"/>
              </a:ext>
            </a:extLst>
          </p:cNvPr>
          <p:cNvPicPr>
            <a:picLocks noChangeAspect="1"/>
          </p:cNvPicPr>
          <p:nvPr/>
        </p:nvPicPr>
        <p:blipFill>
          <a:blip r:embed="rId2"/>
          <a:stretch>
            <a:fillRect/>
          </a:stretch>
        </p:blipFill>
        <p:spPr>
          <a:xfrm>
            <a:off x="1237958" y="239338"/>
            <a:ext cx="10016196" cy="6379324"/>
          </a:xfrm>
          <a:prstGeom prst="rect">
            <a:avLst/>
          </a:prstGeom>
        </p:spPr>
      </p:pic>
    </p:spTree>
    <p:extLst>
      <p:ext uri="{BB962C8B-B14F-4D97-AF65-F5344CB8AC3E}">
        <p14:creationId xmlns:p14="http://schemas.microsoft.com/office/powerpoint/2010/main" xmlns="" val="60591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84F1085-3F41-4513-B4FC-5101C339657B}"/>
              </a:ext>
            </a:extLst>
          </p:cNvPr>
          <p:cNvPicPr>
            <a:picLocks noChangeAspect="1"/>
          </p:cNvPicPr>
          <p:nvPr/>
        </p:nvPicPr>
        <p:blipFill>
          <a:blip r:embed="rId2"/>
          <a:stretch>
            <a:fillRect/>
          </a:stretch>
        </p:blipFill>
        <p:spPr>
          <a:xfrm>
            <a:off x="999345" y="0"/>
            <a:ext cx="10193310" cy="6858000"/>
          </a:xfrm>
          <a:prstGeom prst="rect">
            <a:avLst/>
          </a:prstGeom>
        </p:spPr>
      </p:pic>
    </p:spTree>
    <p:extLst>
      <p:ext uri="{BB962C8B-B14F-4D97-AF65-F5344CB8AC3E}">
        <p14:creationId xmlns:p14="http://schemas.microsoft.com/office/powerpoint/2010/main" xmlns="" val="12797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AA34CE2-A3E0-4107-A90F-9CEF6C8B6BA5}"/>
              </a:ext>
            </a:extLst>
          </p:cNvPr>
          <p:cNvPicPr>
            <a:picLocks noChangeAspect="1"/>
          </p:cNvPicPr>
          <p:nvPr/>
        </p:nvPicPr>
        <p:blipFill>
          <a:blip r:embed="rId2"/>
          <a:stretch>
            <a:fillRect/>
          </a:stretch>
        </p:blipFill>
        <p:spPr>
          <a:xfrm>
            <a:off x="785147" y="179882"/>
            <a:ext cx="9983011" cy="7495082"/>
          </a:xfrm>
          <a:prstGeom prst="rect">
            <a:avLst/>
          </a:prstGeom>
        </p:spPr>
      </p:pic>
    </p:spTree>
    <p:extLst>
      <p:ext uri="{BB962C8B-B14F-4D97-AF65-F5344CB8AC3E}">
        <p14:creationId xmlns:p14="http://schemas.microsoft.com/office/powerpoint/2010/main" xmlns="" val="275992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E3C3CC-5D43-4533-91EA-9E2956039B83}"/>
              </a:ext>
            </a:extLst>
          </p:cNvPr>
          <p:cNvSpPr txBox="1"/>
          <p:nvPr/>
        </p:nvSpPr>
        <p:spPr>
          <a:xfrm>
            <a:off x="2142978" y="323556"/>
            <a:ext cx="7906043" cy="646331"/>
          </a:xfrm>
          <a:prstGeom prst="rect">
            <a:avLst/>
          </a:prstGeom>
          <a:noFill/>
        </p:spPr>
        <p:txBody>
          <a:bodyPr wrap="square" rtlCol="0">
            <a:spAutoFit/>
          </a:bodyPr>
          <a:lstStyle/>
          <a:p>
            <a:pPr algn="ctr"/>
            <a:r>
              <a:rPr lang="en-US" sz="3600" dirty="0">
                <a:latin typeface="72 Black" panose="020B0A04030603020204" pitchFamily="34" charset="0"/>
                <a:cs typeface="72 Black" panose="020B0A04030603020204" pitchFamily="34" charset="0"/>
              </a:rPr>
              <a:t>Concept of Ethical Principles</a:t>
            </a:r>
            <a:endParaRPr lang="en-IN" sz="3600" dirty="0">
              <a:latin typeface="72 Black" panose="020B0A04030603020204" pitchFamily="34" charset="0"/>
              <a:cs typeface="72 Black" panose="020B0A04030603020204" pitchFamily="34" charset="0"/>
            </a:endParaRPr>
          </a:p>
        </p:txBody>
      </p:sp>
      <p:sp>
        <p:nvSpPr>
          <p:cNvPr id="3" name="TextBox 2">
            <a:extLst>
              <a:ext uri="{FF2B5EF4-FFF2-40B4-BE49-F238E27FC236}">
                <a16:creationId xmlns:a16="http://schemas.microsoft.com/office/drawing/2014/main" xmlns="" id="{82F45F63-1B2B-485E-B954-F741F8D56623}"/>
              </a:ext>
            </a:extLst>
          </p:cNvPr>
          <p:cNvSpPr txBox="1"/>
          <p:nvPr/>
        </p:nvSpPr>
        <p:spPr>
          <a:xfrm>
            <a:off x="745588" y="1252025"/>
            <a:ext cx="10339755" cy="5632311"/>
          </a:xfrm>
          <a:prstGeom prst="rect">
            <a:avLst/>
          </a:prstGeom>
          <a:noFill/>
        </p:spPr>
        <p:txBody>
          <a:bodyPr wrap="square" rtlCol="0">
            <a:spAutoFit/>
          </a:bodyPr>
          <a:lstStyle/>
          <a:p>
            <a:r>
              <a:rPr lang="en-US" sz="2400" dirty="0">
                <a:latin typeface="Lucida Handwriting" panose="03010101010101010101" pitchFamily="66" charset="0"/>
              </a:rPr>
              <a:t>Ethical principles refers to the ethical values, which establish  the desired levels of behavior that an individual / organization  should or should not exhibit. In other words, ethical principles lay out the do’s and don’ts for them. </a:t>
            </a:r>
          </a:p>
          <a:p>
            <a:r>
              <a:rPr lang="en-US" sz="2400" dirty="0">
                <a:latin typeface="Lucida Handwriting" panose="03010101010101010101" pitchFamily="66" charset="0"/>
              </a:rPr>
              <a:t>            These principles provide guidance in resolving ethical issues .The important rules of business ethics are :</a:t>
            </a:r>
          </a:p>
          <a:p>
            <a:endParaRPr lang="en-US" sz="2400" dirty="0">
              <a:latin typeface="Lucida Handwriting" panose="03010101010101010101" pitchFamily="66" charset="0"/>
            </a:endParaRPr>
          </a:p>
          <a:p>
            <a:pPr marL="457200" indent="-457200">
              <a:buAutoNum type="arabicPeriod"/>
            </a:pPr>
            <a:r>
              <a:rPr lang="en-US" sz="2400" dirty="0">
                <a:latin typeface="Lucida Handwriting" panose="03010101010101010101" pitchFamily="66" charset="0"/>
              </a:rPr>
              <a:t>Fulfill expectations of the customers</a:t>
            </a:r>
          </a:p>
          <a:p>
            <a:pPr marL="457200" indent="-457200">
              <a:buAutoNum type="arabicPeriod"/>
            </a:pPr>
            <a:r>
              <a:rPr lang="en-US" sz="2400" dirty="0">
                <a:latin typeface="Lucida Handwriting" panose="03010101010101010101" pitchFamily="66" charset="0"/>
              </a:rPr>
              <a:t>Prevent consumer exploitation</a:t>
            </a:r>
          </a:p>
          <a:p>
            <a:pPr marL="457200" indent="-457200">
              <a:buAutoNum type="arabicPeriod"/>
            </a:pPr>
            <a:r>
              <a:rPr lang="en-US" sz="2400" dirty="0">
                <a:latin typeface="Lucida Handwriting" panose="03010101010101010101" pitchFamily="66" charset="0"/>
              </a:rPr>
              <a:t>Avoid profiteering</a:t>
            </a:r>
          </a:p>
          <a:p>
            <a:pPr marL="457200" indent="-457200">
              <a:buAutoNum type="arabicPeriod"/>
            </a:pPr>
            <a:r>
              <a:rPr lang="en-US" sz="2400" dirty="0">
                <a:latin typeface="Lucida Handwriting" panose="03010101010101010101" pitchFamily="66" charset="0"/>
              </a:rPr>
              <a:t>Promote healthy competition</a:t>
            </a:r>
          </a:p>
          <a:p>
            <a:pPr marL="457200" indent="-457200">
              <a:buAutoNum type="arabicPeriod"/>
            </a:pPr>
            <a:r>
              <a:rPr lang="en-US" sz="2400" dirty="0">
                <a:latin typeface="Lucida Handwriting" panose="03010101010101010101" pitchFamily="66" charset="0"/>
              </a:rPr>
              <a:t>Pay taxes on a regular basis</a:t>
            </a:r>
          </a:p>
          <a:p>
            <a:pPr marL="457200" indent="-457200">
              <a:buAutoNum type="arabicPeriod"/>
            </a:pPr>
            <a:endParaRPr lang="en-US" sz="2400" dirty="0">
              <a:latin typeface="Lucida Handwriting" panose="03010101010101010101" pitchFamily="66" charset="0"/>
            </a:endParaRPr>
          </a:p>
          <a:p>
            <a:endParaRPr lang="en-IN" sz="2400" dirty="0">
              <a:latin typeface="Lucida Handwriting" panose="03010101010101010101" pitchFamily="66" charset="0"/>
            </a:endParaRPr>
          </a:p>
        </p:txBody>
      </p:sp>
    </p:spTree>
    <p:extLst>
      <p:ext uri="{BB962C8B-B14F-4D97-AF65-F5344CB8AC3E}">
        <p14:creationId xmlns:p14="http://schemas.microsoft.com/office/powerpoint/2010/main" xmlns="" val="21977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7877A7F-87D9-453B-8963-8E7827027F82}"/>
              </a:ext>
            </a:extLst>
          </p:cNvPr>
          <p:cNvPicPr>
            <a:picLocks noChangeAspect="1"/>
          </p:cNvPicPr>
          <p:nvPr/>
        </p:nvPicPr>
        <p:blipFill>
          <a:blip r:embed="rId2"/>
          <a:stretch>
            <a:fillRect/>
          </a:stretch>
        </p:blipFill>
        <p:spPr>
          <a:xfrm>
            <a:off x="1688501" y="134911"/>
            <a:ext cx="8984496" cy="6610361"/>
          </a:xfrm>
          <a:prstGeom prst="rect">
            <a:avLst/>
          </a:prstGeom>
        </p:spPr>
      </p:pic>
    </p:spTree>
    <p:extLst>
      <p:ext uri="{BB962C8B-B14F-4D97-AF65-F5344CB8AC3E}">
        <p14:creationId xmlns:p14="http://schemas.microsoft.com/office/powerpoint/2010/main" xmlns="" val="11331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72730E-0593-4751-9468-AC2F159DC39E}"/>
              </a:ext>
            </a:extLst>
          </p:cNvPr>
          <p:cNvSpPr txBox="1"/>
          <p:nvPr/>
        </p:nvSpPr>
        <p:spPr>
          <a:xfrm>
            <a:off x="1519310" y="492369"/>
            <a:ext cx="9093725" cy="584775"/>
          </a:xfrm>
          <a:prstGeom prst="rect">
            <a:avLst/>
          </a:prstGeom>
          <a:solidFill>
            <a:schemeClr val="accent2">
              <a:lumMod val="75000"/>
            </a:schemeClr>
          </a:solidFill>
        </p:spPr>
        <p:txBody>
          <a:bodyPr wrap="square" rtlCol="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ELEMENTS OF PRINCIPLES OF BUSINESS ETHICS</a:t>
            </a:r>
            <a:endParaRPr lang="en-I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Arrow: Right 7">
            <a:extLst>
              <a:ext uri="{FF2B5EF4-FFF2-40B4-BE49-F238E27FC236}">
                <a16:creationId xmlns:a16="http://schemas.microsoft.com/office/drawing/2014/main" xmlns="" id="{50981D2E-A1DF-41B5-ABEE-47E1ACDD2A2F}"/>
              </a:ext>
            </a:extLst>
          </p:cNvPr>
          <p:cNvSpPr/>
          <p:nvPr/>
        </p:nvSpPr>
        <p:spPr>
          <a:xfrm>
            <a:off x="1109272" y="2098623"/>
            <a:ext cx="839449"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a:p>
        </p:txBody>
      </p:sp>
      <p:sp>
        <p:nvSpPr>
          <p:cNvPr id="9" name="Arrow: Right 8">
            <a:extLst>
              <a:ext uri="{FF2B5EF4-FFF2-40B4-BE49-F238E27FC236}">
                <a16:creationId xmlns:a16="http://schemas.microsoft.com/office/drawing/2014/main" xmlns="" id="{B46F85A8-1CEA-409D-A96C-93E1155E3170}"/>
              </a:ext>
            </a:extLst>
          </p:cNvPr>
          <p:cNvSpPr/>
          <p:nvPr/>
        </p:nvSpPr>
        <p:spPr>
          <a:xfrm>
            <a:off x="1094281" y="3038391"/>
            <a:ext cx="869430"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a:p>
        </p:txBody>
      </p:sp>
      <p:sp>
        <p:nvSpPr>
          <p:cNvPr id="10" name="Arrow: Right 9">
            <a:extLst>
              <a:ext uri="{FF2B5EF4-FFF2-40B4-BE49-F238E27FC236}">
                <a16:creationId xmlns:a16="http://schemas.microsoft.com/office/drawing/2014/main" xmlns="" id="{600BF0AB-D7C1-40EA-827B-17A4BDF94C86}"/>
              </a:ext>
            </a:extLst>
          </p:cNvPr>
          <p:cNvSpPr/>
          <p:nvPr/>
        </p:nvSpPr>
        <p:spPr>
          <a:xfrm>
            <a:off x="1094281" y="4059870"/>
            <a:ext cx="869430"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a:p>
        </p:txBody>
      </p:sp>
      <p:sp>
        <p:nvSpPr>
          <p:cNvPr id="11" name="Arrow: Right 10">
            <a:extLst>
              <a:ext uri="{FF2B5EF4-FFF2-40B4-BE49-F238E27FC236}">
                <a16:creationId xmlns:a16="http://schemas.microsoft.com/office/drawing/2014/main" xmlns="" id="{F45B65D3-1C61-4933-9DD4-43E7654F96FA}"/>
              </a:ext>
            </a:extLst>
          </p:cNvPr>
          <p:cNvSpPr/>
          <p:nvPr/>
        </p:nvSpPr>
        <p:spPr>
          <a:xfrm>
            <a:off x="1109272" y="5081349"/>
            <a:ext cx="839449"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a:p>
        </p:txBody>
      </p:sp>
      <p:sp>
        <p:nvSpPr>
          <p:cNvPr id="12" name="TextBox 11">
            <a:extLst>
              <a:ext uri="{FF2B5EF4-FFF2-40B4-BE49-F238E27FC236}">
                <a16:creationId xmlns:a16="http://schemas.microsoft.com/office/drawing/2014/main" xmlns="" id="{B4931C93-A172-47F8-908C-8A5CE0E16E2A}"/>
              </a:ext>
            </a:extLst>
          </p:cNvPr>
          <p:cNvSpPr txBox="1"/>
          <p:nvPr/>
        </p:nvSpPr>
        <p:spPr>
          <a:xfrm>
            <a:off x="2248525" y="1999670"/>
            <a:ext cx="2728210" cy="646331"/>
          </a:xfrm>
          <a:prstGeom prst="rect">
            <a:avLst/>
          </a:prstGeom>
          <a:noFill/>
        </p:spPr>
        <p:txBody>
          <a:bodyPr wrap="square" rtlCol="0">
            <a:spAutoFit/>
          </a:bodyPr>
          <a:lstStyle/>
          <a:p>
            <a:r>
              <a:rPr lang="en-US" sz="3600" dirty="0">
                <a:latin typeface="Algerian" panose="04020705040A02060702" pitchFamily="82" charset="0"/>
              </a:rPr>
              <a:t>ethics</a:t>
            </a:r>
            <a:endParaRPr lang="en-IN" sz="3600" dirty="0">
              <a:latin typeface="Algerian" panose="04020705040A02060702" pitchFamily="82" charset="0"/>
            </a:endParaRPr>
          </a:p>
        </p:txBody>
      </p:sp>
      <p:sp>
        <p:nvSpPr>
          <p:cNvPr id="13" name="TextBox 12">
            <a:extLst>
              <a:ext uri="{FF2B5EF4-FFF2-40B4-BE49-F238E27FC236}">
                <a16:creationId xmlns:a16="http://schemas.microsoft.com/office/drawing/2014/main" xmlns="" id="{FD18F1B7-1ACE-4C11-B6AD-6529B0728DBF}"/>
              </a:ext>
            </a:extLst>
          </p:cNvPr>
          <p:cNvSpPr txBox="1"/>
          <p:nvPr/>
        </p:nvSpPr>
        <p:spPr>
          <a:xfrm>
            <a:off x="2248525" y="3005528"/>
            <a:ext cx="1978701" cy="646331"/>
          </a:xfrm>
          <a:prstGeom prst="rect">
            <a:avLst/>
          </a:prstGeom>
          <a:noFill/>
        </p:spPr>
        <p:txBody>
          <a:bodyPr wrap="square" rtlCol="0">
            <a:spAutoFit/>
          </a:bodyPr>
          <a:lstStyle/>
          <a:p>
            <a:r>
              <a:rPr lang="en-US" sz="3600" dirty="0">
                <a:latin typeface="Algerian" panose="04020705040A02060702" pitchFamily="82" charset="0"/>
              </a:rPr>
              <a:t>morale</a:t>
            </a:r>
            <a:endParaRPr lang="en-IN" sz="3600" dirty="0">
              <a:latin typeface="Algerian" panose="04020705040A02060702" pitchFamily="82" charset="0"/>
            </a:endParaRPr>
          </a:p>
        </p:txBody>
      </p:sp>
      <p:sp>
        <p:nvSpPr>
          <p:cNvPr id="15" name="TextBox 14">
            <a:extLst>
              <a:ext uri="{FF2B5EF4-FFF2-40B4-BE49-F238E27FC236}">
                <a16:creationId xmlns:a16="http://schemas.microsoft.com/office/drawing/2014/main" xmlns="" id="{66EBCCD8-3253-4469-B24C-B6CBDBD63F9E}"/>
              </a:ext>
            </a:extLst>
          </p:cNvPr>
          <p:cNvSpPr txBox="1"/>
          <p:nvPr/>
        </p:nvSpPr>
        <p:spPr>
          <a:xfrm>
            <a:off x="2113613" y="4059870"/>
            <a:ext cx="4781862" cy="646331"/>
          </a:xfrm>
          <a:prstGeom prst="rect">
            <a:avLst/>
          </a:prstGeom>
          <a:noFill/>
        </p:spPr>
        <p:txBody>
          <a:bodyPr wrap="square" rtlCol="0">
            <a:spAutoFit/>
          </a:bodyPr>
          <a:lstStyle/>
          <a:p>
            <a:r>
              <a:rPr lang="en-US" sz="3600" dirty="0">
                <a:latin typeface="Algerian" panose="04020705040A02060702" pitchFamily="82" charset="0"/>
              </a:rPr>
              <a:t> Business ethics</a:t>
            </a:r>
            <a:endParaRPr lang="en-IN" sz="3600" dirty="0">
              <a:latin typeface="Algerian" panose="04020705040A02060702" pitchFamily="82" charset="0"/>
            </a:endParaRPr>
          </a:p>
        </p:txBody>
      </p:sp>
      <p:sp>
        <p:nvSpPr>
          <p:cNvPr id="16" name="TextBox 15">
            <a:extLst>
              <a:ext uri="{FF2B5EF4-FFF2-40B4-BE49-F238E27FC236}">
                <a16:creationId xmlns:a16="http://schemas.microsoft.com/office/drawing/2014/main" xmlns="" id="{D45D5F15-FC29-4516-AFAE-844AA46435E4}"/>
              </a:ext>
            </a:extLst>
          </p:cNvPr>
          <p:cNvSpPr txBox="1"/>
          <p:nvPr/>
        </p:nvSpPr>
        <p:spPr>
          <a:xfrm>
            <a:off x="2248525" y="5065728"/>
            <a:ext cx="4646951" cy="646331"/>
          </a:xfrm>
          <a:prstGeom prst="rect">
            <a:avLst/>
          </a:prstGeom>
          <a:noFill/>
        </p:spPr>
        <p:txBody>
          <a:bodyPr wrap="square" rtlCol="0">
            <a:spAutoFit/>
          </a:bodyPr>
          <a:lstStyle/>
          <a:p>
            <a:r>
              <a:rPr lang="en-US" sz="3600" dirty="0">
                <a:latin typeface="Algerian" panose="04020705040A02060702" pitchFamily="82" charset="0"/>
              </a:rPr>
              <a:t>Ethical dilemma</a:t>
            </a:r>
            <a:endParaRPr lang="en-IN" sz="3600" dirty="0">
              <a:latin typeface="Algerian" panose="04020705040A02060702" pitchFamily="82" charset="0"/>
            </a:endParaRPr>
          </a:p>
        </p:txBody>
      </p:sp>
    </p:spTree>
    <p:extLst>
      <p:ext uri="{BB962C8B-B14F-4D97-AF65-F5344CB8AC3E}">
        <p14:creationId xmlns:p14="http://schemas.microsoft.com/office/powerpoint/2010/main" xmlns="" val="263901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122701B-E0DA-4426-B31C-D6A3AC6733EA}"/>
              </a:ext>
            </a:extLst>
          </p:cNvPr>
          <p:cNvPicPr>
            <a:picLocks noChangeAspect="1"/>
          </p:cNvPicPr>
          <p:nvPr/>
        </p:nvPicPr>
        <p:blipFill>
          <a:blip r:embed="rId2"/>
          <a:stretch>
            <a:fillRect/>
          </a:stretch>
        </p:blipFill>
        <p:spPr>
          <a:xfrm>
            <a:off x="1006839" y="-119921"/>
            <a:ext cx="10178322" cy="7641718"/>
          </a:xfrm>
          <a:prstGeom prst="rect">
            <a:avLst/>
          </a:prstGeom>
        </p:spPr>
      </p:pic>
    </p:spTree>
    <p:extLst>
      <p:ext uri="{BB962C8B-B14F-4D97-AF65-F5344CB8AC3E}">
        <p14:creationId xmlns:p14="http://schemas.microsoft.com/office/powerpoint/2010/main" xmlns="" val="340741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7619E2A-E143-4F99-AEEF-F505F0AA45BC}"/>
              </a:ext>
            </a:extLst>
          </p:cNvPr>
          <p:cNvPicPr>
            <a:picLocks noChangeAspect="1"/>
          </p:cNvPicPr>
          <p:nvPr/>
        </p:nvPicPr>
        <p:blipFill>
          <a:blip r:embed="rId2"/>
          <a:stretch>
            <a:fillRect/>
          </a:stretch>
        </p:blipFill>
        <p:spPr>
          <a:xfrm>
            <a:off x="1623841" y="71376"/>
            <a:ext cx="8944317" cy="6715247"/>
          </a:xfrm>
          <a:prstGeom prst="rect">
            <a:avLst/>
          </a:prstGeom>
        </p:spPr>
      </p:pic>
    </p:spTree>
    <p:extLst>
      <p:ext uri="{BB962C8B-B14F-4D97-AF65-F5344CB8AC3E}">
        <p14:creationId xmlns:p14="http://schemas.microsoft.com/office/powerpoint/2010/main" xmlns="" val="372835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3EF89C6-B4CD-453F-97FD-717B0F7AADB4}"/>
              </a:ext>
            </a:extLst>
          </p:cNvPr>
          <p:cNvPicPr>
            <a:picLocks noChangeAspect="1"/>
          </p:cNvPicPr>
          <p:nvPr/>
        </p:nvPicPr>
        <p:blipFill>
          <a:blip r:embed="rId2"/>
          <a:stretch>
            <a:fillRect/>
          </a:stretch>
        </p:blipFill>
        <p:spPr>
          <a:xfrm>
            <a:off x="1573742" y="329784"/>
            <a:ext cx="8874402" cy="6336379"/>
          </a:xfrm>
          <a:prstGeom prst="rect">
            <a:avLst/>
          </a:prstGeom>
        </p:spPr>
      </p:pic>
    </p:spTree>
    <p:extLst>
      <p:ext uri="{BB962C8B-B14F-4D97-AF65-F5344CB8AC3E}">
        <p14:creationId xmlns:p14="http://schemas.microsoft.com/office/powerpoint/2010/main" xmlns="" val="338860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BE9002-E1AB-44AC-AB01-1FBA0E6A898C}"/>
              </a:ext>
            </a:extLst>
          </p:cNvPr>
          <p:cNvPicPr>
            <a:picLocks noChangeAspect="1"/>
          </p:cNvPicPr>
          <p:nvPr/>
        </p:nvPicPr>
        <p:blipFill>
          <a:blip r:embed="rId2"/>
          <a:stretch>
            <a:fillRect/>
          </a:stretch>
        </p:blipFill>
        <p:spPr>
          <a:xfrm>
            <a:off x="1695070" y="128302"/>
            <a:ext cx="8801859" cy="6601395"/>
          </a:xfrm>
          <a:prstGeom prst="rect">
            <a:avLst/>
          </a:prstGeom>
          <a:ln>
            <a:noFill/>
          </a:ln>
        </p:spPr>
      </p:pic>
    </p:spTree>
    <p:extLst>
      <p:ext uri="{BB962C8B-B14F-4D97-AF65-F5344CB8AC3E}">
        <p14:creationId xmlns:p14="http://schemas.microsoft.com/office/powerpoint/2010/main" xmlns="" val="2399062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338</Words>
  <Application>Microsoft Office PowerPoint</Application>
  <PresentationFormat>Custom</PresentationFormat>
  <Paragraphs>46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Sethia, Rishabh (Diageo India EXT)</dc:creator>
  <cp:lastModifiedBy>HP</cp:lastModifiedBy>
  <cp:revision>5</cp:revision>
  <dcterms:created xsi:type="dcterms:W3CDTF">2020-03-27T14:56:43Z</dcterms:created>
  <dcterms:modified xsi:type="dcterms:W3CDTF">2020-04-06T13:40:50Z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c77bae-9cad-4b1a-aac3-2a4ad557d70b_Enabled">
    <vt:lpwstr>True</vt:lpwstr>
  </property>
  <property fmtid="{D5CDD505-2E9C-101B-9397-08002B2CF9AE}" pid="3" name="MSIP_Label_a7c77bae-9cad-4b1a-aac3-2a4ad557d70b_SiteId">
    <vt:lpwstr>88ed286b-88d8-4faf-918f-883d693321ae</vt:lpwstr>
  </property>
  <property fmtid="{D5CDD505-2E9C-101B-9397-08002B2CF9AE}" pid="4" name="MSIP_Label_a7c77bae-9cad-4b1a-aac3-2a4ad557d70b_Ref">
    <vt:lpwstr>https://api.informationprotection.azure.com/api/88ed286b-88d8-4faf-918f-883d693321ae</vt:lpwstr>
  </property>
  <property fmtid="{D5CDD505-2E9C-101B-9397-08002B2CF9AE}" pid="5" name="MSIP_Label_a7c77bae-9cad-4b1a-aac3-2a4ad557d70b_SetBy">
    <vt:lpwstr>Rishabh.Sethia@diageo.com</vt:lpwstr>
  </property>
  <property fmtid="{D5CDD505-2E9C-101B-9397-08002B2CF9AE}" pid="6" name="MSIP_Label_a7c77bae-9cad-4b1a-aac3-2a4ad557d70b_SetDate">
    <vt:lpwstr>2020-03-27T21:08:36.9839622+05:30</vt:lpwstr>
  </property>
  <property fmtid="{D5CDD505-2E9C-101B-9397-08002B2CF9AE}" pid="7" name="MSIP_Label_a7c77bae-9cad-4b1a-aac3-2a4ad557d70b_Name">
    <vt:lpwstr>General</vt:lpwstr>
  </property>
  <property fmtid="{D5CDD505-2E9C-101B-9397-08002B2CF9AE}" pid="8" name="MSIP_Label_a7c77bae-9cad-4b1a-aac3-2a4ad557d70b_Application">
    <vt:lpwstr>Microsoft Azure Information Protection</vt:lpwstr>
  </property>
  <property fmtid="{D5CDD505-2E9C-101B-9397-08002B2CF9AE}" pid="9" name="MSIP_Label_a7c77bae-9cad-4b1a-aac3-2a4ad557d70b_Extended_MSFT_Method">
    <vt:lpwstr>Manual</vt:lpwstr>
  </property>
  <property fmtid="{D5CDD505-2E9C-101B-9397-08002B2CF9AE}" pid="10" name="Sensitivity">
    <vt:lpwstr>General</vt:lpwstr>
  </property>
</Properties>
</file>