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257592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215804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01EC3D-1C57-4D21-B527-6F8BF84845A0}" type="slidenum">
              <a:rPr lang="en-IN" smtClean="0"/>
              <a:pPr/>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012547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1749072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01EC3D-1C57-4D21-B527-6F8BF84845A0}" type="slidenum">
              <a:rPr lang="en-IN" smtClean="0"/>
              <a:pPr/>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565555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3308737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2149818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272069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339094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197856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19518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188065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4244555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294092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1988957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A97A37-A633-45A7-A47A-9C7FB3B79690}" type="datetimeFigureOut">
              <a:rPr lang="en-IN" smtClean="0"/>
              <a:pPr/>
              <a:t>12-04-2020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375095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1A97A37-A633-45A7-A47A-9C7FB3B79690}" type="datetimeFigureOut">
              <a:rPr lang="en-IN" smtClean="0"/>
              <a:pPr/>
              <a:t>12-04-2020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F01EC3D-1C57-4D21-B527-6F8BF84845A0}" type="slidenum">
              <a:rPr lang="en-IN" smtClean="0"/>
              <a:pPr/>
              <a:t>‹#›</a:t>
            </a:fld>
            <a:endParaRPr lang="en-IN"/>
          </a:p>
        </p:txBody>
      </p:sp>
    </p:spTree>
    <p:extLst>
      <p:ext uri="{BB962C8B-B14F-4D97-AF65-F5344CB8AC3E}">
        <p14:creationId xmlns:p14="http://schemas.microsoft.com/office/powerpoint/2010/main" xmlns="" val="19559395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33FB096-2F44-4694-86F1-AED0A978AC06}"/>
              </a:ext>
            </a:extLst>
          </p:cNvPr>
          <p:cNvSpPr>
            <a:spLocks noGrp="1"/>
          </p:cNvSpPr>
          <p:nvPr>
            <p:ph type="title"/>
          </p:nvPr>
        </p:nvSpPr>
        <p:spPr>
          <a:xfrm>
            <a:off x="2592925" y="624109"/>
            <a:ext cx="8911687" cy="2944713"/>
          </a:xfrm>
        </p:spPr>
        <p:txBody>
          <a:bodyPr/>
          <a:lstStyle/>
          <a:p>
            <a:pPr algn="ctr"/>
            <a:r>
              <a:rPr lang="en-IN" b="1" i="1" dirty="0"/>
              <a:t>HUMAN RESOURCE MANAGEMENT</a:t>
            </a:r>
            <a:br>
              <a:rPr lang="en-IN" b="1" i="1" dirty="0"/>
            </a:br>
            <a:endParaRPr lang="en-IN" dirty="0"/>
          </a:p>
        </p:txBody>
      </p:sp>
      <p:sp>
        <p:nvSpPr>
          <p:cNvPr id="5" name="Content Placeholder 4">
            <a:extLst>
              <a:ext uri="{FF2B5EF4-FFF2-40B4-BE49-F238E27FC236}">
                <a16:creationId xmlns:a16="http://schemas.microsoft.com/office/drawing/2014/main" xmlns="" id="{6C0CE184-349E-4EA2-9ECF-80D07FB824E4}"/>
              </a:ext>
            </a:extLst>
          </p:cNvPr>
          <p:cNvSpPr>
            <a:spLocks noGrp="1"/>
          </p:cNvSpPr>
          <p:nvPr>
            <p:ph idx="1"/>
          </p:nvPr>
        </p:nvSpPr>
        <p:spPr>
          <a:xfrm>
            <a:off x="2589212" y="4181382"/>
            <a:ext cx="8915400" cy="2308194"/>
          </a:xfrm>
        </p:spPr>
        <p:txBody>
          <a:bodyPr>
            <a:normAutofit/>
          </a:bodyPr>
          <a:lstStyle/>
          <a:p>
            <a:pPr marL="0" indent="0">
              <a:buNone/>
            </a:pPr>
            <a:r>
              <a:rPr lang="en-IN" sz="3600" b="1" dirty="0">
                <a:solidFill>
                  <a:srgbClr val="FF0000"/>
                </a:solidFill>
              </a:rPr>
              <a:t>UNIT 5: Job Evaluation</a:t>
            </a:r>
          </a:p>
          <a:p>
            <a:pPr marL="0" indent="0">
              <a:buNone/>
            </a:pPr>
            <a:r>
              <a:rPr lang="en-IN" b="1" dirty="0">
                <a:solidFill>
                  <a:srgbClr val="C00000"/>
                </a:solidFill>
              </a:rPr>
              <a:t>By</a:t>
            </a:r>
            <a:r>
              <a:rPr lang="en-IN" b="1" dirty="0">
                <a:solidFill>
                  <a:srgbClr val="FF0000"/>
                </a:solidFill>
              </a:rPr>
              <a:t> </a:t>
            </a:r>
            <a:r>
              <a:rPr lang="en-IN" b="1" dirty="0">
                <a:solidFill>
                  <a:schemeClr val="tx1"/>
                </a:solidFill>
              </a:rPr>
              <a:t>Prof. CHAITALI GHOSH</a:t>
            </a:r>
          </a:p>
          <a:p>
            <a:pPr marL="0" indent="0">
              <a:buNone/>
            </a:pPr>
            <a:r>
              <a:rPr lang="en-IN" b="1" dirty="0">
                <a:solidFill>
                  <a:schemeClr val="tx1"/>
                </a:solidFill>
              </a:rPr>
              <a:t>THK JAIN COLLEGE</a:t>
            </a:r>
          </a:p>
          <a:p>
            <a:pPr marL="0" indent="0">
              <a:buNone/>
            </a:pPr>
            <a:r>
              <a:rPr lang="en-IN" b="1" dirty="0">
                <a:solidFill>
                  <a:schemeClr val="tx1"/>
                </a:solidFill>
              </a:rPr>
              <a:t>Class- </a:t>
            </a:r>
            <a:r>
              <a:rPr lang="en-IN" b="1" dirty="0" err="1">
                <a:solidFill>
                  <a:schemeClr val="tx1"/>
                </a:solidFill>
              </a:rPr>
              <a:t>B.Com</a:t>
            </a:r>
            <a:r>
              <a:rPr lang="en-IN" b="1" dirty="0">
                <a:solidFill>
                  <a:schemeClr val="tx1"/>
                </a:solidFill>
              </a:rPr>
              <a:t> (Hons)</a:t>
            </a:r>
          </a:p>
          <a:p>
            <a:pPr marL="0" indent="0">
              <a:buNone/>
            </a:pPr>
            <a:r>
              <a:rPr lang="en-IN" b="1" dirty="0">
                <a:solidFill>
                  <a:schemeClr val="tx1"/>
                </a:solidFill>
              </a:rPr>
              <a:t>Semester 2, Sec-2E</a:t>
            </a:r>
          </a:p>
          <a:p>
            <a:pPr marL="0" indent="0">
              <a:buNone/>
            </a:pPr>
            <a:endParaRPr lang="en-IN" dirty="0"/>
          </a:p>
        </p:txBody>
      </p:sp>
      <p:pic>
        <p:nvPicPr>
          <p:cNvPr id="6" name="Picture 5" descr="Job Evaluation - Meaning, Methods, Process, Purpose, Advantages">
            <a:extLst>
              <a:ext uri="{FF2B5EF4-FFF2-40B4-BE49-F238E27FC236}">
                <a16:creationId xmlns:a16="http://schemas.microsoft.com/office/drawing/2014/main" xmlns="" id="{5F83B01B-6860-4CE0-9CC6-8B8F9D6F2794}"/>
              </a:ext>
            </a:extLst>
          </p:cNvPr>
          <p:cNvPicPr/>
          <p:nvPr/>
        </p:nvPicPr>
        <p:blipFill>
          <a:blip r:embed="rId2">
            <a:extLst>
              <a:ext uri="{28A0092B-C50C-407E-A947-70E740481C1C}">
                <a14:useLocalDpi xmlns:a14="http://schemas.microsoft.com/office/drawing/2010/main" xmlns="" val="0"/>
              </a:ext>
            </a:extLst>
          </a:blip>
          <a:srcRect/>
          <a:stretch>
            <a:fillRect/>
          </a:stretch>
        </p:blipFill>
        <p:spPr bwMode="auto">
          <a:xfrm>
            <a:off x="4199138" y="1358284"/>
            <a:ext cx="5131294" cy="2716566"/>
          </a:xfrm>
          <a:prstGeom prst="rect">
            <a:avLst/>
          </a:prstGeom>
          <a:noFill/>
          <a:ln>
            <a:noFill/>
          </a:ln>
        </p:spPr>
      </p:pic>
    </p:spTree>
    <p:extLst>
      <p:ext uri="{BB962C8B-B14F-4D97-AF65-F5344CB8AC3E}">
        <p14:creationId xmlns:p14="http://schemas.microsoft.com/office/powerpoint/2010/main" xmlns="" val="152730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83DC8D-C11D-49CA-81FF-A66182F3B89A}"/>
              </a:ext>
            </a:extLst>
          </p:cNvPr>
          <p:cNvSpPr>
            <a:spLocks noGrp="1"/>
          </p:cNvSpPr>
          <p:nvPr>
            <p:ph type="title"/>
          </p:nvPr>
        </p:nvSpPr>
        <p:spPr>
          <a:xfrm>
            <a:off x="2592925" y="177554"/>
            <a:ext cx="8911687" cy="497150"/>
          </a:xfrm>
        </p:spPr>
        <p:txBody>
          <a:bodyPr>
            <a:normAutofit fontScale="90000"/>
          </a:bodyPr>
          <a:lstStyle/>
          <a:p>
            <a:pPr algn="r"/>
            <a:r>
              <a:rPr lang="en-IN" dirty="0"/>
              <a:t>Contd..</a:t>
            </a:r>
          </a:p>
        </p:txBody>
      </p:sp>
      <p:sp>
        <p:nvSpPr>
          <p:cNvPr id="3" name="Content Placeholder 2">
            <a:extLst>
              <a:ext uri="{FF2B5EF4-FFF2-40B4-BE49-F238E27FC236}">
                <a16:creationId xmlns:a16="http://schemas.microsoft.com/office/drawing/2014/main" xmlns="" id="{314DA0F5-C8B0-4267-9454-56A0A4624C39}"/>
              </a:ext>
            </a:extLst>
          </p:cNvPr>
          <p:cNvSpPr>
            <a:spLocks noGrp="1"/>
          </p:cNvSpPr>
          <p:nvPr>
            <p:ph idx="1"/>
          </p:nvPr>
        </p:nvSpPr>
        <p:spPr>
          <a:xfrm>
            <a:off x="2589212" y="923278"/>
            <a:ext cx="8915400" cy="4987944"/>
          </a:xfrm>
        </p:spPr>
        <p:txBody>
          <a:bodyPr/>
          <a:lstStyle/>
          <a:p>
            <a:pPr marL="457200" indent="-457200">
              <a:buAutoNum type="arabicPeriod" startAt="3"/>
            </a:pPr>
            <a:r>
              <a:rPr lang="en-IN" sz="2200" b="1" dirty="0">
                <a:solidFill>
                  <a:schemeClr val="tx1"/>
                </a:solidFill>
              </a:rPr>
              <a:t>Factor Comparison Method:</a:t>
            </a:r>
          </a:p>
          <a:p>
            <a:pPr marL="0" indent="0">
              <a:buNone/>
            </a:pPr>
            <a:r>
              <a:rPr lang="en-IN" sz="2000" dirty="0">
                <a:solidFill>
                  <a:schemeClr val="tx1"/>
                </a:solidFill>
              </a:rPr>
              <a:t>This</a:t>
            </a:r>
            <a:r>
              <a:rPr lang="en-IN" sz="2000" b="1" dirty="0">
                <a:solidFill>
                  <a:schemeClr val="tx1"/>
                </a:solidFill>
              </a:rPr>
              <a:t> </a:t>
            </a:r>
            <a:r>
              <a:rPr lang="en-IN" sz="2000" dirty="0">
                <a:solidFill>
                  <a:schemeClr val="tx1"/>
                </a:solidFill>
              </a:rPr>
              <a:t>method is more scientific and complex than the qualitative methods of ranking and classification. This methods assumes that there are 5 universal factors consisting of mental requirement, skills, physical requirement, responsibility, and working condition.</a:t>
            </a:r>
          </a:p>
          <a:p>
            <a:pPr marL="0" indent="0">
              <a:buNone/>
            </a:pPr>
            <a:endParaRPr lang="en-IN" b="1" dirty="0">
              <a:solidFill>
                <a:schemeClr val="tx1"/>
              </a:solidFill>
            </a:endParaRPr>
          </a:p>
          <a:p>
            <a:pPr>
              <a:buAutoNum type="arabicPeriod" startAt="4"/>
            </a:pPr>
            <a:r>
              <a:rPr lang="en-IN" sz="2200" b="1" dirty="0">
                <a:solidFill>
                  <a:schemeClr val="tx1"/>
                </a:solidFill>
              </a:rPr>
              <a:t>  Point Method:</a:t>
            </a:r>
          </a:p>
          <a:p>
            <a:pPr marL="0" indent="0">
              <a:buNone/>
            </a:pPr>
            <a:r>
              <a:rPr lang="en-IN" sz="2000" dirty="0">
                <a:solidFill>
                  <a:schemeClr val="tx1"/>
                </a:solidFill>
              </a:rPr>
              <a:t>A rather using this method first identifies specific job factors such as knowledge and skills required to perform the job. Thereafter, he/she assigns numerical values to each factor. </a:t>
            </a:r>
          </a:p>
          <a:p>
            <a:pPr marL="0" indent="0">
              <a:buNone/>
            </a:pPr>
            <a:r>
              <a:rPr lang="en-IN" sz="2000" dirty="0">
                <a:solidFill>
                  <a:schemeClr val="tx1"/>
                </a:solidFill>
              </a:rPr>
              <a:t>The point method measures performance through scales and job factors rather than focusing on the entire job functions and ranking employees against each other.</a:t>
            </a:r>
          </a:p>
        </p:txBody>
      </p:sp>
    </p:spTree>
    <p:extLst>
      <p:ext uri="{BB962C8B-B14F-4D97-AF65-F5344CB8AC3E}">
        <p14:creationId xmlns:p14="http://schemas.microsoft.com/office/powerpoint/2010/main" xmlns="" val="1735711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BFDD7F-11DF-41BD-80A2-5E098C4C594F}"/>
              </a:ext>
            </a:extLst>
          </p:cNvPr>
          <p:cNvSpPr>
            <a:spLocks noGrp="1"/>
          </p:cNvSpPr>
          <p:nvPr>
            <p:ph type="title"/>
          </p:nvPr>
        </p:nvSpPr>
        <p:spPr>
          <a:xfrm>
            <a:off x="2592925" y="177554"/>
            <a:ext cx="8911687" cy="656948"/>
          </a:xfrm>
        </p:spPr>
        <p:txBody>
          <a:bodyPr>
            <a:normAutofit/>
          </a:bodyPr>
          <a:lstStyle/>
          <a:p>
            <a:r>
              <a:rPr lang="en-IN" sz="2800" b="1" dirty="0">
                <a:solidFill>
                  <a:schemeClr val="tx1"/>
                </a:solidFill>
              </a:rPr>
              <a:t>JOB EVALUATION</a:t>
            </a:r>
          </a:p>
        </p:txBody>
      </p:sp>
      <p:sp>
        <p:nvSpPr>
          <p:cNvPr id="3" name="Content Placeholder 2">
            <a:extLst>
              <a:ext uri="{FF2B5EF4-FFF2-40B4-BE49-F238E27FC236}">
                <a16:creationId xmlns:a16="http://schemas.microsoft.com/office/drawing/2014/main" xmlns="" id="{FF9666F2-6B3E-46B8-A307-D42F0DCF6231}"/>
              </a:ext>
            </a:extLst>
          </p:cNvPr>
          <p:cNvSpPr>
            <a:spLocks noGrp="1"/>
          </p:cNvSpPr>
          <p:nvPr>
            <p:ph idx="1"/>
          </p:nvPr>
        </p:nvSpPr>
        <p:spPr>
          <a:xfrm>
            <a:off x="2589212" y="665825"/>
            <a:ext cx="8915400" cy="6014621"/>
          </a:xfrm>
        </p:spPr>
        <p:txBody>
          <a:bodyPr>
            <a:normAutofit/>
          </a:bodyPr>
          <a:lstStyle/>
          <a:p>
            <a:pPr marL="0" indent="0">
              <a:buNone/>
            </a:pPr>
            <a:r>
              <a:rPr lang="en-IN" sz="2600" b="1" dirty="0">
                <a:solidFill>
                  <a:schemeClr val="tx1"/>
                </a:solidFill>
              </a:rPr>
              <a:t>Definition</a:t>
            </a:r>
            <a:r>
              <a:rPr lang="en-IN" sz="2400" b="1" dirty="0">
                <a:solidFill>
                  <a:schemeClr val="tx1"/>
                </a:solidFill>
              </a:rPr>
              <a:t> </a:t>
            </a:r>
          </a:p>
          <a:p>
            <a:pPr marL="0" indent="0">
              <a:buNone/>
            </a:pPr>
            <a:r>
              <a:rPr lang="en-IN" sz="2400" dirty="0">
                <a:solidFill>
                  <a:schemeClr val="tx1"/>
                </a:solidFill>
              </a:rPr>
              <a:t>Job evaluation is a </a:t>
            </a:r>
            <a:r>
              <a:rPr lang="en-IN" sz="2400" i="1" u="sng" dirty="0">
                <a:solidFill>
                  <a:schemeClr val="tx1"/>
                </a:solidFill>
              </a:rPr>
              <a:t>systematic process </a:t>
            </a:r>
            <a:r>
              <a:rPr lang="en-IN" sz="2400" dirty="0">
                <a:solidFill>
                  <a:schemeClr val="tx1"/>
                </a:solidFill>
              </a:rPr>
              <a:t>of evaluation and determining the value or worth of jobs performed. It helps to identify the worth or contribution of an employee’s efforts within the organisation. </a:t>
            </a:r>
          </a:p>
          <a:p>
            <a:pPr marL="0" indent="0">
              <a:buNone/>
            </a:pPr>
            <a:r>
              <a:rPr lang="en-IN" sz="2400" dirty="0">
                <a:solidFill>
                  <a:schemeClr val="tx1"/>
                </a:solidFill>
              </a:rPr>
              <a:t>Job evaluation is done for the purpose of </a:t>
            </a:r>
            <a:r>
              <a:rPr lang="en-IN" sz="2400" i="1" u="sng" dirty="0">
                <a:solidFill>
                  <a:schemeClr val="tx1"/>
                </a:solidFill>
              </a:rPr>
              <a:t>establishing wage and salary credentials</a:t>
            </a:r>
            <a:r>
              <a:rPr lang="en-IN" sz="2400" dirty="0">
                <a:solidFill>
                  <a:schemeClr val="tx1"/>
                </a:solidFill>
              </a:rPr>
              <a:t>. The scope extends to develop an equitable wage and salary structure.</a:t>
            </a:r>
          </a:p>
          <a:p>
            <a:r>
              <a:rPr lang="en-IN" sz="2400" dirty="0">
                <a:solidFill>
                  <a:schemeClr val="tx1"/>
                </a:solidFill>
              </a:rPr>
              <a:t>According to International Labour Organisation (ILO), ‘Job evaluation may be defined as an attempt to determine and compare the demands which the normal performance of particular jobs makes on normal workers without taking into account the individual abilities or performance of the works concerned.’</a:t>
            </a:r>
          </a:p>
        </p:txBody>
      </p:sp>
    </p:spTree>
    <p:extLst>
      <p:ext uri="{BB962C8B-B14F-4D97-AF65-F5344CB8AC3E}">
        <p14:creationId xmlns:p14="http://schemas.microsoft.com/office/powerpoint/2010/main" xmlns="" val="1458501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138D90A7-D5ED-40B1-A433-D5F7E3571B02}"/>
              </a:ext>
            </a:extLst>
          </p:cNvPr>
          <p:cNvPicPr>
            <a:picLocks noChangeAspect="1"/>
          </p:cNvPicPr>
          <p:nvPr/>
        </p:nvPicPr>
        <p:blipFill>
          <a:blip r:embed="rId2"/>
          <a:stretch>
            <a:fillRect/>
          </a:stretch>
        </p:blipFill>
        <p:spPr>
          <a:xfrm>
            <a:off x="2183907" y="435006"/>
            <a:ext cx="9028590" cy="6045693"/>
          </a:xfrm>
          <a:prstGeom prst="rect">
            <a:avLst/>
          </a:prstGeom>
        </p:spPr>
      </p:pic>
    </p:spTree>
    <p:extLst>
      <p:ext uri="{BB962C8B-B14F-4D97-AF65-F5344CB8AC3E}">
        <p14:creationId xmlns:p14="http://schemas.microsoft.com/office/powerpoint/2010/main" xmlns="" val="4266144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0D4D1A-56EA-4F83-8883-6383722F3FF3}"/>
              </a:ext>
            </a:extLst>
          </p:cNvPr>
          <p:cNvSpPr>
            <a:spLocks noGrp="1"/>
          </p:cNvSpPr>
          <p:nvPr>
            <p:ph type="title"/>
          </p:nvPr>
        </p:nvSpPr>
        <p:spPr>
          <a:xfrm>
            <a:off x="2592925" y="150920"/>
            <a:ext cx="8911687" cy="523783"/>
          </a:xfrm>
        </p:spPr>
        <p:txBody>
          <a:bodyPr>
            <a:normAutofit fontScale="90000"/>
          </a:bodyPr>
          <a:lstStyle/>
          <a:p>
            <a:r>
              <a:rPr lang="en-IN" b="1" dirty="0">
                <a:solidFill>
                  <a:schemeClr val="tx1"/>
                </a:solidFill>
              </a:rPr>
              <a:t>Features of Job Evaluation</a:t>
            </a:r>
          </a:p>
        </p:txBody>
      </p:sp>
      <p:sp>
        <p:nvSpPr>
          <p:cNvPr id="3" name="Content Placeholder 2">
            <a:extLst>
              <a:ext uri="{FF2B5EF4-FFF2-40B4-BE49-F238E27FC236}">
                <a16:creationId xmlns:a16="http://schemas.microsoft.com/office/drawing/2014/main" xmlns="" id="{EBD90ACB-6BDC-415A-9466-03E0DADF70E0}"/>
              </a:ext>
            </a:extLst>
          </p:cNvPr>
          <p:cNvSpPr>
            <a:spLocks noGrp="1"/>
          </p:cNvSpPr>
          <p:nvPr>
            <p:ph idx="1"/>
          </p:nvPr>
        </p:nvSpPr>
        <p:spPr>
          <a:xfrm>
            <a:off x="2589212" y="807867"/>
            <a:ext cx="8915400" cy="4882719"/>
          </a:xfrm>
        </p:spPr>
        <p:txBody>
          <a:bodyPr>
            <a:noAutofit/>
          </a:bodyPr>
          <a:lstStyle/>
          <a:p>
            <a:r>
              <a:rPr lang="en-IN" sz="2400" dirty="0">
                <a:solidFill>
                  <a:schemeClr val="tx1"/>
                </a:solidFill>
              </a:rPr>
              <a:t>Determining and comparing the demand of jobs</a:t>
            </a:r>
          </a:p>
          <a:p>
            <a:r>
              <a:rPr lang="en-IN" sz="2400" dirty="0">
                <a:solidFill>
                  <a:schemeClr val="tx1"/>
                </a:solidFill>
              </a:rPr>
              <a:t>Not taking into account the individual abilities or performance</a:t>
            </a:r>
          </a:p>
          <a:p>
            <a:r>
              <a:rPr lang="en-IN" sz="2400" dirty="0">
                <a:solidFill>
                  <a:schemeClr val="tx1"/>
                </a:solidFill>
              </a:rPr>
              <a:t>Determining a job’s relative worth</a:t>
            </a:r>
          </a:p>
          <a:p>
            <a:r>
              <a:rPr lang="en-IN" sz="2400" dirty="0">
                <a:solidFill>
                  <a:schemeClr val="tx1"/>
                </a:solidFill>
              </a:rPr>
              <a:t>Formal and systematic comparison of jobs</a:t>
            </a:r>
          </a:p>
          <a:p>
            <a:r>
              <a:rPr lang="en-IN" sz="2400" dirty="0">
                <a:solidFill>
                  <a:schemeClr val="tx1"/>
                </a:solidFill>
              </a:rPr>
              <a:t>Analysing and assessing the content of jobs</a:t>
            </a:r>
          </a:p>
          <a:p>
            <a:r>
              <a:rPr lang="en-IN" sz="2400" dirty="0">
                <a:solidFill>
                  <a:schemeClr val="tx1"/>
                </a:solidFill>
              </a:rPr>
              <a:t>Creating a fair and logical remuneration system</a:t>
            </a:r>
          </a:p>
          <a:p>
            <a:r>
              <a:rPr lang="en-IN" sz="2400" dirty="0">
                <a:solidFill>
                  <a:schemeClr val="tx1"/>
                </a:solidFill>
              </a:rPr>
              <a:t>Knowing the skills and other human qualities required to perform the job</a:t>
            </a:r>
          </a:p>
          <a:p>
            <a:r>
              <a:rPr lang="en-IN" sz="2400" dirty="0">
                <a:solidFill>
                  <a:schemeClr val="tx1"/>
                </a:solidFill>
              </a:rPr>
              <a:t>Obtaining data that is useful in the design or redesign of the jobs</a:t>
            </a:r>
          </a:p>
        </p:txBody>
      </p:sp>
    </p:spTree>
    <p:extLst>
      <p:ext uri="{BB962C8B-B14F-4D97-AF65-F5344CB8AC3E}">
        <p14:creationId xmlns:p14="http://schemas.microsoft.com/office/powerpoint/2010/main" xmlns="" val="3513339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35A6A8-3E3C-44EE-B112-2BCC47B245DD}"/>
              </a:ext>
            </a:extLst>
          </p:cNvPr>
          <p:cNvSpPr>
            <a:spLocks noGrp="1"/>
          </p:cNvSpPr>
          <p:nvPr>
            <p:ph type="title"/>
          </p:nvPr>
        </p:nvSpPr>
        <p:spPr>
          <a:xfrm>
            <a:off x="2592925" y="230819"/>
            <a:ext cx="8911687" cy="639193"/>
          </a:xfrm>
        </p:spPr>
        <p:txBody>
          <a:bodyPr>
            <a:normAutofit/>
          </a:bodyPr>
          <a:lstStyle/>
          <a:p>
            <a:r>
              <a:rPr lang="en-IN" sz="2800" b="1" dirty="0">
                <a:solidFill>
                  <a:schemeClr val="tx1"/>
                </a:solidFill>
              </a:rPr>
              <a:t>Objectives of Job Evaluation</a:t>
            </a:r>
          </a:p>
        </p:txBody>
      </p:sp>
      <p:sp>
        <p:nvSpPr>
          <p:cNvPr id="3" name="Content Placeholder 2">
            <a:extLst>
              <a:ext uri="{FF2B5EF4-FFF2-40B4-BE49-F238E27FC236}">
                <a16:creationId xmlns:a16="http://schemas.microsoft.com/office/drawing/2014/main" xmlns="" id="{F26DF042-F248-41D5-AD51-C42FD845DED1}"/>
              </a:ext>
            </a:extLst>
          </p:cNvPr>
          <p:cNvSpPr>
            <a:spLocks noGrp="1"/>
          </p:cNvSpPr>
          <p:nvPr>
            <p:ph idx="1"/>
          </p:nvPr>
        </p:nvSpPr>
        <p:spPr>
          <a:xfrm>
            <a:off x="2589212" y="1056443"/>
            <a:ext cx="8915400" cy="5504155"/>
          </a:xfrm>
        </p:spPr>
        <p:txBody>
          <a:bodyPr>
            <a:normAutofit/>
          </a:bodyPr>
          <a:lstStyle/>
          <a:p>
            <a:r>
              <a:rPr lang="en-IN" sz="2000" dirty="0">
                <a:solidFill>
                  <a:schemeClr val="tx1"/>
                </a:solidFill>
              </a:rPr>
              <a:t>Identifying range of competencies required to perform job related duties</a:t>
            </a:r>
          </a:p>
          <a:p>
            <a:r>
              <a:rPr lang="en-IN" sz="2000" dirty="0">
                <a:solidFill>
                  <a:schemeClr val="tx1"/>
                </a:solidFill>
              </a:rPr>
              <a:t>Establishing a basis of an equitable salary structure within that organisation</a:t>
            </a:r>
          </a:p>
          <a:p>
            <a:r>
              <a:rPr lang="en-IN" sz="2000" dirty="0">
                <a:solidFill>
                  <a:schemeClr val="tx1"/>
                </a:solidFill>
              </a:rPr>
              <a:t>Finding the basis of a fair and logical remuneration system</a:t>
            </a:r>
          </a:p>
          <a:p>
            <a:r>
              <a:rPr lang="en-IN" sz="2000" dirty="0">
                <a:solidFill>
                  <a:schemeClr val="tx1"/>
                </a:solidFill>
              </a:rPr>
              <a:t>Installing system for consistent wage and salary structure</a:t>
            </a:r>
          </a:p>
          <a:p>
            <a:r>
              <a:rPr lang="en-IN" sz="2000" dirty="0">
                <a:solidFill>
                  <a:schemeClr val="tx1"/>
                </a:solidFill>
              </a:rPr>
              <a:t>Ensuring five basics- quality, speed, dependability, flexibility, and cost.</a:t>
            </a:r>
          </a:p>
          <a:p>
            <a:pPr marL="0" indent="0">
              <a:buNone/>
            </a:pPr>
            <a:r>
              <a:rPr lang="en-IN" sz="2400" b="1" dirty="0">
                <a:solidFill>
                  <a:schemeClr val="tx1"/>
                </a:solidFill>
              </a:rPr>
              <a:t>Factors:-</a:t>
            </a:r>
          </a:p>
          <a:p>
            <a:r>
              <a:rPr lang="en-IN" sz="2000" dirty="0">
                <a:solidFill>
                  <a:schemeClr val="tx1"/>
                </a:solidFill>
              </a:rPr>
              <a:t>Specific training need or qualification requirements to perform the assigned tasks better</a:t>
            </a:r>
          </a:p>
          <a:p>
            <a:r>
              <a:rPr lang="en-IN" sz="2000" dirty="0">
                <a:solidFill>
                  <a:schemeClr val="tx1"/>
                </a:solidFill>
              </a:rPr>
              <a:t>Decision-making authority to develop leadership skills</a:t>
            </a:r>
          </a:p>
          <a:p>
            <a:r>
              <a:rPr lang="en-IN" sz="2000" dirty="0">
                <a:solidFill>
                  <a:schemeClr val="tx1"/>
                </a:solidFill>
              </a:rPr>
              <a:t>Problem-solving skills and independent judgement for promptness</a:t>
            </a:r>
          </a:p>
        </p:txBody>
      </p:sp>
    </p:spTree>
    <p:extLst>
      <p:ext uri="{BB962C8B-B14F-4D97-AF65-F5344CB8AC3E}">
        <p14:creationId xmlns:p14="http://schemas.microsoft.com/office/powerpoint/2010/main" xmlns="" val="4223852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AF571ABB-7B73-412E-A2D0-56B9DC949164}"/>
              </a:ext>
            </a:extLst>
          </p:cNvPr>
          <p:cNvPicPr>
            <a:picLocks noChangeAspect="1"/>
          </p:cNvPicPr>
          <p:nvPr/>
        </p:nvPicPr>
        <p:blipFill>
          <a:blip r:embed="rId2"/>
          <a:stretch>
            <a:fillRect/>
          </a:stretch>
        </p:blipFill>
        <p:spPr>
          <a:xfrm>
            <a:off x="2032987" y="727969"/>
            <a:ext cx="9161756" cy="5610687"/>
          </a:xfrm>
          <a:prstGeom prst="rect">
            <a:avLst/>
          </a:prstGeom>
        </p:spPr>
      </p:pic>
    </p:spTree>
    <p:extLst>
      <p:ext uri="{BB962C8B-B14F-4D97-AF65-F5344CB8AC3E}">
        <p14:creationId xmlns:p14="http://schemas.microsoft.com/office/powerpoint/2010/main" xmlns="" val="4099665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01FD63E8-B6FA-4D3B-BFB4-18F28FCB7648}"/>
              </a:ext>
            </a:extLst>
          </p:cNvPr>
          <p:cNvPicPr>
            <a:picLocks noChangeAspect="1"/>
          </p:cNvPicPr>
          <p:nvPr/>
        </p:nvPicPr>
        <p:blipFill>
          <a:blip r:embed="rId2"/>
          <a:stretch>
            <a:fillRect/>
          </a:stretch>
        </p:blipFill>
        <p:spPr>
          <a:xfrm>
            <a:off x="1775535" y="612559"/>
            <a:ext cx="9348186" cy="5868140"/>
          </a:xfrm>
          <a:prstGeom prst="rect">
            <a:avLst/>
          </a:prstGeom>
        </p:spPr>
      </p:pic>
    </p:spTree>
    <p:extLst>
      <p:ext uri="{BB962C8B-B14F-4D97-AF65-F5344CB8AC3E}">
        <p14:creationId xmlns:p14="http://schemas.microsoft.com/office/powerpoint/2010/main" xmlns="" val="1786616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EB0DEB35-1143-47EE-A52D-16051755B13F}"/>
              </a:ext>
            </a:extLst>
          </p:cNvPr>
          <p:cNvPicPr/>
          <p:nvPr/>
        </p:nvPicPr>
        <p:blipFill>
          <a:blip r:embed="rId2"/>
          <a:stretch>
            <a:fillRect/>
          </a:stretch>
        </p:blipFill>
        <p:spPr>
          <a:xfrm>
            <a:off x="2157275" y="639192"/>
            <a:ext cx="9046344" cy="5495278"/>
          </a:xfrm>
          <a:prstGeom prst="rect">
            <a:avLst/>
          </a:prstGeom>
        </p:spPr>
      </p:pic>
    </p:spTree>
    <p:extLst>
      <p:ext uri="{BB962C8B-B14F-4D97-AF65-F5344CB8AC3E}">
        <p14:creationId xmlns:p14="http://schemas.microsoft.com/office/powerpoint/2010/main" xmlns="" val="1634025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69FCE4-62DA-4692-8FC9-F50351634AC1}"/>
              </a:ext>
            </a:extLst>
          </p:cNvPr>
          <p:cNvSpPr>
            <a:spLocks noGrp="1"/>
          </p:cNvSpPr>
          <p:nvPr>
            <p:ph type="title"/>
          </p:nvPr>
        </p:nvSpPr>
        <p:spPr>
          <a:xfrm>
            <a:off x="2592925" y="150920"/>
            <a:ext cx="8911687" cy="550416"/>
          </a:xfrm>
        </p:spPr>
        <p:txBody>
          <a:bodyPr>
            <a:normAutofit/>
          </a:bodyPr>
          <a:lstStyle/>
          <a:p>
            <a:r>
              <a:rPr lang="en-IN" sz="2800" b="1" dirty="0">
                <a:solidFill>
                  <a:schemeClr val="tx1"/>
                </a:solidFill>
              </a:rPr>
              <a:t>Job Evaluation Methods</a:t>
            </a:r>
          </a:p>
        </p:txBody>
      </p:sp>
      <p:sp>
        <p:nvSpPr>
          <p:cNvPr id="3" name="Content Placeholder 2">
            <a:extLst>
              <a:ext uri="{FF2B5EF4-FFF2-40B4-BE49-F238E27FC236}">
                <a16:creationId xmlns:a16="http://schemas.microsoft.com/office/drawing/2014/main" xmlns="" id="{01ABA22D-2AB8-4B3C-91EC-6149DD38C239}"/>
              </a:ext>
            </a:extLst>
          </p:cNvPr>
          <p:cNvSpPr>
            <a:spLocks noGrp="1"/>
          </p:cNvSpPr>
          <p:nvPr>
            <p:ph idx="1"/>
          </p:nvPr>
        </p:nvSpPr>
        <p:spPr>
          <a:xfrm>
            <a:off x="2589212" y="807868"/>
            <a:ext cx="8915400" cy="5619565"/>
          </a:xfrm>
        </p:spPr>
        <p:txBody>
          <a:bodyPr>
            <a:normAutofit/>
          </a:bodyPr>
          <a:lstStyle/>
          <a:p>
            <a:pPr marL="457200" indent="-457200">
              <a:buFont typeface="+mj-lt"/>
              <a:buAutoNum type="arabicPeriod"/>
            </a:pPr>
            <a:r>
              <a:rPr lang="en-IN" sz="2200" b="1" dirty="0">
                <a:solidFill>
                  <a:schemeClr val="tx1"/>
                </a:solidFill>
              </a:rPr>
              <a:t>Job Ranking Method:</a:t>
            </a:r>
          </a:p>
          <a:p>
            <a:pPr marL="0" indent="0">
              <a:buNone/>
            </a:pPr>
            <a:r>
              <a:rPr lang="en-IN" sz="2000" dirty="0">
                <a:solidFill>
                  <a:schemeClr val="tx1"/>
                </a:solidFill>
              </a:rPr>
              <a:t>It is the simplest method. Jobs are often arranged according to the relative difficulty in performing them. The job evaluation is using judgement. The evaluator just rank orders the jobs on the basis of his/her perception. This method can be easily adopted in small organizations.</a:t>
            </a:r>
          </a:p>
          <a:p>
            <a:pPr marL="0" indent="0">
              <a:buNone/>
            </a:pPr>
            <a:endParaRPr lang="en-IN" sz="2000" dirty="0">
              <a:solidFill>
                <a:schemeClr val="tx1"/>
              </a:solidFill>
            </a:endParaRPr>
          </a:p>
          <a:p>
            <a:pPr marL="0" indent="0">
              <a:buNone/>
            </a:pPr>
            <a:endParaRPr lang="en-IN" sz="2000" dirty="0">
              <a:solidFill>
                <a:schemeClr val="tx1"/>
              </a:solidFill>
            </a:endParaRPr>
          </a:p>
          <a:p>
            <a:pPr marL="457200" indent="-457200">
              <a:buAutoNum type="arabicPeriod" startAt="2"/>
            </a:pPr>
            <a:r>
              <a:rPr lang="en-IN" sz="2200" b="1" dirty="0">
                <a:solidFill>
                  <a:schemeClr val="tx1"/>
                </a:solidFill>
              </a:rPr>
              <a:t>Job Classification Method:</a:t>
            </a:r>
          </a:p>
          <a:p>
            <a:pPr marL="0" indent="0">
              <a:buNone/>
            </a:pPr>
            <a:r>
              <a:rPr lang="en-IN" sz="2000" dirty="0">
                <a:solidFill>
                  <a:schemeClr val="tx1"/>
                </a:solidFill>
              </a:rPr>
              <a:t>The general purpose of a job classification method is to create and maintain pay grades for comparable work across the organisation. This method uses job classes for more customized evaluation.</a:t>
            </a:r>
          </a:p>
          <a:p>
            <a:pPr marL="0" indent="0">
              <a:buNone/>
            </a:pPr>
            <a:r>
              <a:rPr lang="en-IN" sz="2000" dirty="0">
                <a:solidFill>
                  <a:schemeClr val="tx1"/>
                </a:solidFill>
              </a:rPr>
              <a:t>This method also uses scales to measure performance rather than simply comparing and ranking employee performances.</a:t>
            </a:r>
          </a:p>
        </p:txBody>
      </p:sp>
    </p:spTree>
    <p:extLst>
      <p:ext uri="{BB962C8B-B14F-4D97-AF65-F5344CB8AC3E}">
        <p14:creationId xmlns:p14="http://schemas.microsoft.com/office/powerpoint/2010/main" xmlns="" val="120509073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165</TotalTime>
  <Words>507</Words>
  <Application>Microsoft Office PowerPoint</Application>
  <PresentationFormat>Custom</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Wisp</vt:lpstr>
      <vt:lpstr>HUMAN RESOURCE MANAGEMENT </vt:lpstr>
      <vt:lpstr>JOB EVALUATION</vt:lpstr>
      <vt:lpstr>Slide 3</vt:lpstr>
      <vt:lpstr>Features of Job Evaluation</vt:lpstr>
      <vt:lpstr>Objectives of Job Evaluation</vt:lpstr>
      <vt:lpstr>Slide 6</vt:lpstr>
      <vt:lpstr>Slide 7</vt:lpstr>
      <vt:lpstr>Slide 8</vt:lpstr>
      <vt:lpstr>Job Evaluation Methods</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dc:title>
  <dc:creator>CHAITALI GHOSH</dc:creator>
  <cp:lastModifiedBy>HP</cp:lastModifiedBy>
  <cp:revision>20</cp:revision>
  <dcterms:created xsi:type="dcterms:W3CDTF">2020-04-10T15:32:31Z</dcterms:created>
  <dcterms:modified xsi:type="dcterms:W3CDTF">2020-04-12T15:07:23Z</dcterms:modified>
</cp:coreProperties>
</file>