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BCA2FB-A237-4232-8828-80AF93F324AF}" type="datetimeFigureOut">
              <a:rPr lang="en-IN" smtClean="0"/>
              <a:pPr/>
              <a:t>03-04-2020</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080E8BF-98FC-4437-8A8C-81886F84190F}" type="slidenum">
              <a:rPr lang="en-IN" smtClean="0"/>
              <a:pPr/>
              <a:t>‹#›</a:t>
            </a:fld>
            <a:endParaRPr lang="en-IN"/>
          </a:p>
        </p:txBody>
      </p:sp>
    </p:spTree>
    <p:extLst>
      <p:ext uri="{BB962C8B-B14F-4D97-AF65-F5344CB8AC3E}">
        <p14:creationId xmlns:p14="http://schemas.microsoft.com/office/powerpoint/2010/main" xmlns="" val="3994023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BCA2FB-A237-4232-8828-80AF93F324AF}" type="datetimeFigureOut">
              <a:rPr lang="en-IN" smtClean="0"/>
              <a:pPr/>
              <a:t>03-04-2020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80E8BF-98FC-4437-8A8C-81886F84190F}" type="slidenum">
              <a:rPr lang="en-IN" smtClean="0"/>
              <a:pPr/>
              <a:t>‹#›</a:t>
            </a:fld>
            <a:endParaRPr lang="en-IN"/>
          </a:p>
        </p:txBody>
      </p:sp>
    </p:spTree>
    <p:extLst>
      <p:ext uri="{BB962C8B-B14F-4D97-AF65-F5344CB8AC3E}">
        <p14:creationId xmlns:p14="http://schemas.microsoft.com/office/powerpoint/2010/main" xmlns="" val="322913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BCA2FB-A237-4232-8828-80AF93F324AF}" type="datetimeFigureOut">
              <a:rPr lang="en-IN" smtClean="0"/>
              <a:pPr/>
              <a:t>03-04-2020</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80E8BF-98FC-4437-8A8C-81886F84190F}" type="slidenum">
              <a:rPr lang="en-IN" smtClean="0"/>
              <a:pPr/>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289886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0BCA2FB-A237-4232-8828-80AF93F324AF}" type="datetimeFigureOut">
              <a:rPr lang="en-IN" smtClean="0"/>
              <a:pPr/>
              <a:t>03-04-2020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80E8BF-98FC-4437-8A8C-81886F84190F}" type="slidenum">
              <a:rPr lang="en-IN" smtClean="0"/>
              <a:pPr/>
              <a:t>‹#›</a:t>
            </a:fld>
            <a:endParaRPr lang="en-IN"/>
          </a:p>
        </p:txBody>
      </p:sp>
    </p:spTree>
    <p:extLst>
      <p:ext uri="{BB962C8B-B14F-4D97-AF65-F5344CB8AC3E}">
        <p14:creationId xmlns:p14="http://schemas.microsoft.com/office/powerpoint/2010/main" xmlns="" val="2809287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0BCA2FB-A237-4232-8828-80AF93F324AF}" type="datetimeFigureOut">
              <a:rPr lang="en-IN" smtClean="0"/>
              <a:pPr/>
              <a:t>03-04-2020</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80E8BF-98FC-4437-8A8C-81886F84190F}" type="slidenum">
              <a:rPr lang="en-IN" smtClean="0"/>
              <a:pPr/>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647337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0BCA2FB-A237-4232-8828-80AF93F324AF}" type="datetimeFigureOut">
              <a:rPr lang="en-IN" smtClean="0"/>
              <a:pPr/>
              <a:t>03-04-2020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80E8BF-98FC-4437-8A8C-81886F84190F}" type="slidenum">
              <a:rPr lang="en-IN" smtClean="0"/>
              <a:pPr/>
              <a:t>‹#›</a:t>
            </a:fld>
            <a:endParaRPr lang="en-IN"/>
          </a:p>
        </p:txBody>
      </p:sp>
    </p:spTree>
    <p:extLst>
      <p:ext uri="{BB962C8B-B14F-4D97-AF65-F5344CB8AC3E}">
        <p14:creationId xmlns:p14="http://schemas.microsoft.com/office/powerpoint/2010/main" xmlns="" val="3343859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BCA2FB-A237-4232-8828-80AF93F324AF}" type="datetimeFigureOut">
              <a:rPr lang="en-IN" smtClean="0"/>
              <a:pPr/>
              <a:t>03-04-2020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80E8BF-98FC-4437-8A8C-81886F84190F}" type="slidenum">
              <a:rPr lang="en-IN" smtClean="0"/>
              <a:pPr/>
              <a:t>‹#›</a:t>
            </a:fld>
            <a:endParaRPr lang="en-IN"/>
          </a:p>
        </p:txBody>
      </p:sp>
    </p:spTree>
    <p:extLst>
      <p:ext uri="{BB962C8B-B14F-4D97-AF65-F5344CB8AC3E}">
        <p14:creationId xmlns:p14="http://schemas.microsoft.com/office/powerpoint/2010/main" xmlns="" val="857515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BCA2FB-A237-4232-8828-80AF93F324AF}" type="datetimeFigureOut">
              <a:rPr lang="en-IN" smtClean="0"/>
              <a:pPr/>
              <a:t>03-04-2020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80E8BF-98FC-4437-8A8C-81886F84190F}" type="slidenum">
              <a:rPr lang="en-IN" smtClean="0"/>
              <a:pPr/>
              <a:t>‹#›</a:t>
            </a:fld>
            <a:endParaRPr lang="en-IN"/>
          </a:p>
        </p:txBody>
      </p:sp>
    </p:spTree>
    <p:extLst>
      <p:ext uri="{BB962C8B-B14F-4D97-AF65-F5344CB8AC3E}">
        <p14:creationId xmlns:p14="http://schemas.microsoft.com/office/powerpoint/2010/main" xmlns="" val="222918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BCA2FB-A237-4232-8828-80AF93F324AF}" type="datetimeFigureOut">
              <a:rPr lang="en-IN" smtClean="0"/>
              <a:pPr/>
              <a:t>03-04-2020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80E8BF-98FC-4437-8A8C-81886F84190F}" type="slidenum">
              <a:rPr lang="en-IN" smtClean="0"/>
              <a:pPr/>
              <a:t>‹#›</a:t>
            </a:fld>
            <a:endParaRPr lang="en-IN"/>
          </a:p>
        </p:txBody>
      </p:sp>
    </p:spTree>
    <p:extLst>
      <p:ext uri="{BB962C8B-B14F-4D97-AF65-F5344CB8AC3E}">
        <p14:creationId xmlns:p14="http://schemas.microsoft.com/office/powerpoint/2010/main" xmlns="" val="4161071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BCA2FB-A237-4232-8828-80AF93F324AF}" type="datetimeFigureOut">
              <a:rPr lang="en-IN" smtClean="0"/>
              <a:pPr/>
              <a:t>03-04-2020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80E8BF-98FC-4437-8A8C-81886F84190F}" type="slidenum">
              <a:rPr lang="en-IN" smtClean="0"/>
              <a:pPr/>
              <a:t>‹#›</a:t>
            </a:fld>
            <a:endParaRPr lang="en-IN"/>
          </a:p>
        </p:txBody>
      </p:sp>
    </p:spTree>
    <p:extLst>
      <p:ext uri="{BB962C8B-B14F-4D97-AF65-F5344CB8AC3E}">
        <p14:creationId xmlns:p14="http://schemas.microsoft.com/office/powerpoint/2010/main" xmlns="" val="293175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BCA2FB-A237-4232-8828-80AF93F324AF}" type="datetimeFigureOut">
              <a:rPr lang="en-IN" smtClean="0"/>
              <a:pPr/>
              <a:t>03-04-2020</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080E8BF-98FC-4437-8A8C-81886F84190F}" type="slidenum">
              <a:rPr lang="en-IN" smtClean="0"/>
              <a:pPr/>
              <a:t>‹#›</a:t>
            </a:fld>
            <a:endParaRPr lang="en-IN"/>
          </a:p>
        </p:txBody>
      </p:sp>
    </p:spTree>
    <p:extLst>
      <p:ext uri="{BB962C8B-B14F-4D97-AF65-F5344CB8AC3E}">
        <p14:creationId xmlns:p14="http://schemas.microsoft.com/office/powerpoint/2010/main" xmlns="" val="3849204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BCA2FB-A237-4232-8828-80AF93F324AF}" type="datetimeFigureOut">
              <a:rPr lang="en-IN" smtClean="0"/>
              <a:pPr/>
              <a:t>03-04-2020</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080E8BF-98FC-4437-8A8C-81886F84190F}" type="slidenum">
              <a:rPr lang="en-IN" smtClean="0"/>
              <a:pPr/>
              <a:t>‹#›</a:t>
            </a:fld>
            <a:endParaRPr lang="en-IN"/>
          </a:p>
        </p:txBody>
      </p:sp>
    </p:spTree>
    <p:extLst>
      <p:ext uri="{BB962C8B-B14F-4D97-AF65-F5344CB8AC3E}">
        <p14:creationId xmlns:p14="http://schemas.microsoft.com/office/powerpoint/2010/main" xmlns="" val="1831935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BCA2FB-A237-4232-8828-80AF93F324AF}" type="datetimeFigureOut">
              <a:rPr lang="en-IN" smtClean="0"/>
              <a:pPr/>
              <a:t>03-04-2020</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080E8BF-98FC-4437-8A8C-81886F84190F}" type="slidenum">
              <a:rPr lang="en-IN" smtClean="0"/>
              <a:pPr/>
              <a:t>‹#›</a:t>
            </a:fld>
            <a:endParaRPr lang="en-IN"/>
          </a:p>
        </p:txBody>
      </p:sp>
    </p:spTree>
    <p:extLst>
      <p:ext uri="{BB962C8B-B14F-4D97-AF65-F5344CB8AC3E}">
        <p14:creationId xmlns:p14="http://schemas.microsoft.com/office/powerpoint/2010/main" xmlns="" val="1282871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CA2FB-A237-4232-8828-80AF93F324AF}" type="datetimeFigureOut">
              <a:rPr lang="en-IN" smtClean="0"/>
              <a:pPr/>
              <a:t>03-04-2020</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080E8BF-98FC-4437-8A8C-81886F84190F}" type="slidenum">
              <a:rPr lang="en-IN" smtClean="0"/>
              <a:pPr/>
              <a:t>‹#›</a:t>
            </a:fld>
            <a:endParaRPr lang="en-IN"/>
          </a:p>
        </p:txBody>
      </p:sp>
    </p:spTree>
    <p:extLst>
      <p:ext uri="{BB962C8B-B14F-4D97-AF65-F5344CB8AC3E}">
        <p14:creationId xmlns:p14="http://schemas.microsoft.com/office/powerpoint/2010/main" xmlns="" val="2348574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BCA2FB-A237-4232-8828-80AF93F324AF}" type="datetimeFigureOut">
              <a:rPr lang="en-IN" smtClean="0"/>
              <a:pPr/>
              <a:t>03-04-2020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080E8BF-98FC-4437-8A8C-81886F84190F}" type="slidenum">
              <a:rPr lang="en-IN" smtClean="0"/>
              <a:pPr/>
              <a:t>‹#›</a:t>
            </a:fld>
            <a:endParaRPr lang="en-IN"/>
          </a:p>
        </p:txBody>
      </p:sp>
    </p:spTree>
    <p:extLst>
      <p:ext uri="{BB962C8B-B14F-4D97-AF65-F5344CB8AC3E}">
        <p14:creationId xmlns:p14="http://schemas.microsoft.com/office/powerpoint/2010/main" xmlns="" val="2131592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BCA2FB-A237-4232-8828-80AF93F324AF}" type="datetimeFigureOut">
              <a:rPr lang="en-IN" smtClean="0"/>
              <a:pPr/>
              <a:t>03-04-2020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80E8BF-98FC-4437-8A8C-81886F84190F}" type="slidenum">
              <a:rPr lang="en-IN" smtClean="0"/>
              <a:pPr/>
              <a:t>‹#›</a:t>
            </a:fld>
            <a:endParaRPr lang="en-IN"/>
          </a:p>
        </p:txBody>
      </p:sp>
    </p:spTree>
    <p:extLst>
      <p:ext uri="{BB962C8B-B14F-4D97-AF65-F5344CB8AC3E}">
        <p14:creationId xmlns:p14="http://schemas.microsoft.com/office/powerpoint/2010/main" xmlns="" val="1181266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0BCA2FB-A237-4232-8828-80AF93F324AF}" type="datetimeFigureOut">
              <a:rPr lang="en-IN" smtClean="0"/>
              <a:pPr/>
              <a:t>03-04-2020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080E8BF-98FC-4437-8A8C-81886F84190F}" type="slidenum">
              <a:rPr lang="en-IN" smtClean="0"/>
              <a:pPr/>
              <a:t>‹#›</a:t>
            </a:fld>
            <a:endParaRPr lang="en-IN"/>
          </a:p>
        </p:txBody>
      </p:sp>
    </p:spTree>
    <p:extLst>
      <p:ext uri="{BB962C8B-B14F-4D97-AF65-F5344CB8AC3E}">
        <p14:creationId xmlns:p14="http://schemas.microsoft.com/office/powerpoint/2010/main" xmlns="" val="24123291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9787F1-C960-434D-8E05-3AEB0842E86B}"/>
              </a:ext>
            </a:extLst>
          </p:cNvPr>
          <p:cNvSpPr>
            <a:spLocks noGrp="1"/>
          </p:cNvSpPr>
          <p:nvPr>
            <p:ph type="ctrTitle"/>
          </p:nvPr>
        </p:nvSpPr>
        <p:spPr/>
        <p:txBody>
          <a:bodyPr/>
          <a:lstStyle/>
          <a:p>
            <a:r>
              <a:rPr lang="en-US" dirty="0"/>
              <a:t>Business Ethics</a:t>
            </a:r>
            <a:endParaRPr lang="en-IN" dirty="0"/>
          </a:p>
        </p:txBody>
      </p:sp>
      <p:sp>
        <p:nvSpPr>
          <p:cNvPr id="3" name="Subtitle 2">
            <a:extLst>
              <a:ext uri="{FF2B5EF4-FFF2-40B4-BE49-F238E27FC236}">
                <a16:creationId xmlns:a16="http://schemas.microsoft.com/office/drawing/2014/main" xmlns="" id="{72D5737F-EB1A-4B6D-941A-86AC9BD7EE09}"/>
              </a:ext>
            </a:extLst>
          </p:cNvPr>
          <p:cNvSpPr>
            <a:spLocks noGrp="1"/>
          </p:cNvSpPr>
          <p:nvPr>
            <p:ph type="subTitle" idx="1"/>
          </p:nvPr>
        </p:nvSpPr>
        <p:spPr/>
        <p:txBody>
          <a:bodyPr/>
          <a:lstStyle/>
          <a:p>
            <a:r>
              <a:rPr lang="en-US" dirty="0"/>
              <a:t>Unit 3: Ethics in Management</a:t>
            </a:r>
            <a:endParaRPr lang="en-IN" dirty="0"/>
          </a:p>
        </p:txBody>
      </p:sp>
    </p:spTree>
    <p:extLst>
      <p:ext uri="{BB962C8B-B14F-4D97-AF65-F5344CB8AC3E}">
        <p14:creationId xmlns:p14="http://schemas.microsoft.com/office/powerpoint/2010/main" xmlns="" val="2647003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5D45CB-EE18-4913-94BE-8F5E56AAC0D2}"/>
              </a:ext>
            </a:extLst>
          </p:cNvPr>
          <p:cNvSpPr>
            <a:spLocks noGrp="1"/>
          </p:cNvSpPr>
          <p:nvPr>
            <p:ph type="title"/>
          </p:nvPr>
        </p:nvSpPr>
        <p:spPr>
          <a:xfrm>
            <a:off x="2592925" y="213065"/>
            <a:ext cx="8911687" cy="612558"/>
          </a:xfrm>
        </p:spPr>
        <p:txBody>
          <a:bodyPr>
            <a:normAutofit fontScale="90000"/>
          </a:bodyPr>
          <a:lstStyle/>
          <a:p>
            <a:r>
              <a:rPr lang="en-IN" sz="2800" b="1" dirty="0">
                <a:solidFill>
                  <a:schemeClr val="tx1"/>
                </a:solidFill>
              </a:rPr>
              <a:t>Committee reports on </a:t>
            </a:r>
            <a:r>
              <a:rPr lang="en-US" sz="2800" b="1" dirty="0">
                <a:solidFill>
                  <a:schemeClr val="tx1"/>
                </a:solidFill>
              </a:rPr>
              <a:t>Corporate governance in India</a:t>
            </a:r>
            <a:endParaRPr lang="en-IN" sz="2800" dirty="0"/>
          </a:p>
        </p:txBody>
      </p:sp>
      <p:sp>
        <p:nvSpPr>
          <p:cNvPr id="3" name="Content Placeholder 2">
            <a:extLst>
              <a:ext uri="{FF2B5EF4-FFF2-40B4-BE49-F238E27FC236}">
                <a16:creationId xmlns:a16="http://schemas.microsoft.com/office/drawing/2014/main" xmlns="" id="{2C43ED7F-56B4-44BF-82E3-F34FE7D9229D}"/>
              </a:ext>
            </a:extLst>
          </p:cNvPr>
          <p:cNvSpPr>
            <a:spLocks noGrp="1"/>
          </p:cNvSpPr>
          <p:nvPr>
            <p:ph idx="1"/>
          </p:nvPr>
        </p:nvSpPr>
        <p:spPr>
          <a:xfrm>
            <a:off x="1935332" y="727969"/>
            <a:ext cx="9569280" cy="6001305"/>
          </a:xfrm>
        </p:spPr>
        <p:txBody>
          <a:bodyPr>
            <a:normAutofit lnSpcReduction="10000"/>
          </a:bodyPr>
          <a:lstStyle/>
          <a:p>
            <a:r>
              <a:rPr lang="en-IN" dirty="0">
                <a:solidFill>
                  <a:schemeClr val="tx1"/>
                </a:solidFill>
              </a:rPr>
              <a:t>CII Voluntary Code of </a:t>
            </a:r>
            <a:r>
              <a:rPr lang="en-US" dirty="0">
                <a:solidFill>
                  <a:schemeClr val="tx1"/>
                </a:solidFill>
              </a:rPr>
              <a:t>Corporate governance (1998)</a:t>
            </a:r>
          </a:p>
          <a:p>
            <a:r>
              <a:rPr lang="en-US" dirty="0">
                <a:solidFill>
                  <a:schemeClr val="tx1"/>
                </a:solidFill>
              </a:rPr>
              <a:t>Narayana Murthy Committee (2002)</a:t>
            </a:r>
          </a:p>
          <a:p>
            <a:r>
              <a:rPr lang="en-US" dirty="0">
                <a:solidFill>
                  <a:schemeClr val="tx1"/>
                </a:solidFill>
              </a:rPr>
              <a:t>Naresh Chandra Committee (2003) etc.</a:t>
            </a:r>
          </a:p>
          <a:p>
            <a:pPr marL="0" indent="0" algn="ctr">
              <a:buNone/>
            </a:pPr>
            <a:r>
              <a:rPr lang="en-US" sz="2000" b="1" dirty="0">
                <a:solidFill>
                  <a:schemeClr val="tx1"/>
                </a:solidFill>
              </a:rPr>
              <a:t>Corporate Governance in India</a:t>
            </a:r>
          </a:p>
          <a:p>
            <a:pPr marL="0" indent="0">
              <a:buNone/>
            </a:pPr>
            <a:r>
              <a:rPr lang="en-IN" b="1" dirty="0">
                <a:solidFill>
                  <a:schemeClr val="tx1"/>
                </a:solidFill>
              </a:rPr>
              <a:t>Features:</a:t>
            </a:r>
          </a:p>
          <a:p>
            <a:r>
              <a:rPr lang="en-IN" dirty="0">
                <a:solidFill>
                  <a:schemeClr val="tx1"/>
                </a:solidFill>
              </a:rPr>
              <a:t>Proactive role of SEBI in developing world-class governance systems</a:t>
            </a:r>
          </a:p>
          <a:p>
            <a:r>
              <a:rPr lang="en-IN" dirty="0">
                <a:solidFill>
                  <a:schemeClr val="tx1"/>
                </a:solidFill>
              </a:rPr>
              <a:t>Rise in adoption of </a:t>
            </a:r>
            <a:r>
              <a:rPr lang="en-US" dirty="0">
                <a:solidFill>
                  <a:schemeClr val="tx1"/>
                </a:solidFill>
              </a:rPr>
              <a:t>Corporate governance mechanisms</a:t>
            </a:r>
          </a:p>
          <a:p>
            <a:r>
              <a:rPr lang="en-US" dirty="0">
                <a:solidFill>
                  <a:schemeClr val="tx1"/>
                </a:solidFill>
              </a:rPr>
              <a:t>Voluntary improvements</a:t>
            </a:r>
          </a:p>
          <a:p>
            <a:r>
              <a:rPr lang="en-US" dirty="0">
                <a:solidFill>
                  <a:schemeClr val="tx1"/>
                </a:solidFill>
              </a:rPr>
              <a:t>Trickle-down impact on smaller companies</a:t>
            </a:r>
          </a:p>
          <a:p>
            <a:r>
              <a:rPr lang="en-US" dirty="0">
                <a:solidFill>
                  <a:schemeClr val="tx1"/>
                </a:solidFill>
              </a:rPr>
              <a:t>Growing vigilance on stock exchanges</a:t>
            </a:r>
          </a:p>
          <a:p>
            <a:pPr marL="0" indent="0">
              <a:buNone/>
            </a:pPr>
            <a:r>
              <a:rPr lang="en-US" b="1" dirty="0">
                <a:solidFill>
                  <a:schemeClr val="tx1"/>
                </a:solidFill>
              </a:rPr>
              <a:t>Role of Ethics in Corporate governance :</a:t>
            </a:r>
          </a:p>
          <a:p>
            <a:r>
              <a:rPr lang="en-US" dirty="0">
                <a:solidFill>
                  <a:schemeClr val="tx1"/>
                </a:solidFill>
              </a:rPr>
              <a:t>Act with honesty and integrity</a:t>
            </a:r>
          </a:p>
          <a:p>
            <a:r>
              <a:rPr lang="en-US" dirty="0">
                <a:solidFill>
                  <a:schemeClr val="tx1"/>
                </a:solidFill>
              </a:rPr>
              <a:t>Provide comprehensive information</a:t>
            </a:r>
          </a:p>
          <a:p>
            <a:r>
              <a:rPr lang="en-US" dirty="0">
                <a:solidFill>
                  <a:schemeClr val="tx1"/>
                </a:solidFill>
              </a:rPr>
              <a:t>Ensure legal compliance</a:t>
            </a:r>
          </a:p>
          <a:p>
            <a:r>
              <a:rPr lang="en-US" dirty="0">
                <a:solidFill>
                  <a:schemeClr val="tx1"/>
                </a:solidFill>
              </a:rPr>
              <a:t>Maintain responsibility and care</a:t>
            </a:r>
          </a:p>
          <a:p>
            <a:r>
              <a:rPr lang="en-US" dirty="0">
                <a:solidFill>
                  <a:schemeClr val="tx1"/>
                </a:solidFill>
              </a:rPr>
              <a:t>Protect confidentiality</a:t>
            </a:r>
            <a:endParaRPr lang="en-IN" dirty="0">
              <a:solidFill>
                <a:schemeClr val="tx1"/>
              </a:solidFill>
            </a:endParaRPr>
          </a:p>
        </p:txBody>
      </p:sp>
    </p:spTree>
    <p:extLst>
      <p:ext uri="{BB962C8B-B14F-4D97-AF65-F5344CB8AC3E}">
        <p14:creationId xmlns:p14="http://schemas.microsoft.com/office/powerpoint/2010/main" xmlns="" val="2798249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301899-6F8F-4702-93C2-14D23D3243CA}"/>
              </a:ext>
            </a:extLst>
          </p:cNvPr>
          <p:cNvSpPr>
            <a:spLocks noGrp="1"/>
          </p:cNvSpPr>
          <p:nvPr>
            <p:ph type="title"/>
          </p:nvPr>
        </p:nvSpPr>
        <p:spPr>
          <a:xfrm>
            <a:off x="2592925" y="133165"/>
            <a:ext cx="8911687" cy="612559"/>
          </a:xfrm>
        </p:spPr>
        <p:txBody>
          <a:bodyPr>
            <a:normAutofit/>
          </a:bodyPr>
          <a:lstStyle/>
          <a:p>
            <a:r>
              <a:rPr lang="en-US" sz="2800" b="1" dirty="0">
                <a:solidFill>
                  <a:schemeClr val="tx1"/>
                </a:solidFill>
              </a:rPr>
              <a:t>Principles of Ethical Corporate governance</a:t>
            </a:r>
            <a:r>
              <a:rPr lang="en-IN" sz="2800" b="1" dirty="0"/>
              <a:t> </a:t>
            </a:r>
          </a:p>
        </p:txBody>
      </p:sp>
      <p:sp>
        <p:nvSpPr>
          <p:cNvPr id="3" name="Content Placeholder 2">
            <a:extLst>
              <a:ext uri="{FF2B5EF4-FFF2-40B4-BE49-F238E27FC236}">
                <a16:creationId xmlns:a16="http://schemas.microsoft.com/office/drawing/2014/main" xmlns="" id="{5BC1D937-EC3C-44B5-A85D-C3C644030F0E}"/>
              </a:ext>
            </a:extLst>
          </p:cNvPr>
          <p:cNvSpPr>
            <a:spLocks noGrp="1"/>
          </p:cNvSpPr>
          <p:nvPr>
            <p:ph idx="1"/>
          </p:nvPr>
        </p:nvSpPr>
        <p:spPr>
          <a:xfrm>
            <a:off x="2589212" y="745724"/>
            <a:ext cx="8915400" cy="5165498"/>
          </a:xfrm>
        </p:spPr>
        <p:txBody>
          <a:bodyPr/>
          <a:lstStyle/>
          <a:p>
            <a:pPr marL="0" indent="0">
              <a:buNone/>
            </a:pPr>
            <a:r>
              <a:rPr lang="en-US" sz="2200" dirty="0">
                <a:solidFill>
                  <a:schemeClr val="tx1"/>
                </a:solidFill>
              </a:rPr>
              <a:t>There are several fundamental principles and responsibilities that the top management and board members should follow in order to ensure appropriate and ethical corporate governance:</a:t>
            </a:r>
          </a:p>
          <a:p>
            <a:r>
              <a:rPr lang="en-US" sz="2200" dirty="0">
                <a:solidFill>
                  <a:schemeClr val="tx1"/>
                </a:solidFill>
              </a:rPr>
              <a:t>Standards</a:t>
            </a:r>
          </a:p>
          <a:p>
            <a:r>
              <a:rPr lang="en-US" sz="2200" dirty="0">
                <a:solidFill>
                  <a:schemeClr val="tx1"/>
                </a:solidFill>
              </a:rPr>
              <a:t>Independence</a:t>
            </a:r>
          </a:p>
          <a:p>
            <a:r>
              <a:rPr lang="en-US" sz="2200" dirty="0">
                <a:solidFill>
                  <a:schemeClr val="tx1"/>
                </a:solidFill>
              </a:rPr>
              <a:t>Selection</a:t>
            </a:r>
          </a:p>
          <a:p>
            <a:r>
              <a:rPr lang="en-US" sz="2200" dirty="0">
                <a:solidFill>
                  <a:schemeClr val="tx1"/>
                </a:solidFill>
              </a:rPr>
              <a:t>Executive sessions</a:t>
            </a:r>
          </a:p>
          <a:p>
            <a:r>
              <a:rPr lang="en-US" sz="2200" dirty="0">
                <a:solidFill>
                  <a:schemeClr val="tx1"/>
                </a:solidFill>
              </a:rPr>
              <a:t>Committees</a:t>
            </a:r>
          </a:p>
          <a:p>
            <a:r>
              <a:rPr lang="en-US" sz="2200" dirty="0">
                <a:solidFill>
                  <a:schemeClr val="tx1"/>
                </a:solidFill>
              </a:rPr>
              <a:t>Leadership</a:t>
            </a:r>
          </a:p>
          <a:p>
            <a:r>
              <a:rPr lang="en-US" sz="2200" dirty="0">
                <a:solidFill>
                  <a:schemeClr val="tx1"/>
                </a:solidFill>
              </a:rPr>
              <a:t>Board culture</a:t>
            </a:r>
          </a:p>
          <a:p>
            <a:r>
              <a:rPr lang="en-US" sz="2200" dirty="0">
                <a:solidFill>
                  <a:schemeClr val="tx1"/>
                </a:solidFill>
              </a:rPr>
              <a:t>Responsibility</a:t>
            </a:r>
          </a:p>
          <a:p>
            <a:pPr marL="0" indent="0">
              <a:buNone/>
            </a:pPr>
            <a:endParaRPr lang="en-IN" dirty="0">
              <a:solidFill>
                <a:schemeClr val="tx1"/>
              </a:solidFill>
            </a:endParaRPr>
          </a:p>
        </p:txBody>
      </p:sp>
    </p:spTree>
    <p:extLst>
      <p:ext uri="{BB962C8B-B14F-4D97-AF65-F5344CB8AC3E}">
        <p14:creationId xmlns:p14="http://schemas.microsoft.com/office/powerpoint/2010/main" xmlns="" val="3951291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6369D5-A826-4A66-9804-890DF300D514}"/>
              </a:ext>
            </a:extLst>
          </p:cNvPr>
          <p:cNvSpPr>
            <a:spLocks noGrp="1"/>
          </p:cNvSpPr>
          <p:nvPr>
            <p:ph type="title"/>
          </p:nvPr>
        </p:nvSpPr>
        <p:spPr>
          <a:xfrm>
            <a:off x="2592924" y="119850"/>
            <a:ext cx="8911687" cy="643630"/>
          </a:xfrm>
        </p:spPr>
        <p:txBody>
          <a:bodyPr>
            <a:normAutofit/>
          </a:bodyPr>
          <a:lstStyle/>
          <a:p>
            <a:r>
              <a:rPr lang="en-US" sz="2800" b="1" dirty="0"/>
              <a:t>Ethical Issues in Accounting and Finance</a:t>
            </a:r>
            <a:endParaRPr lang="en-IN" sz="2800" b="1" dirty="0"/>
          </a:p>
        </p:txBody>
      </p:sp>
      <p:sp>
        <p:nvSpPr>
          <p:cNvPr id="3" name="Content Placeholder 2">
            <a:extLst>
              <a:ext uri="{FF2B5EF4-FFF2-40B4-BE49-F238E27FC236}">
                <a16:creationId xmlns:a16="http://schemas.microsoft.com/office/drawing/2014/main" xmlns="" id="{7BAB7A32-5CF4-4A7C-94E7-5A2901CB1FE9}"/>
              </a:ext>
            </a:extLst>
          </p:cNvPr>
          <p:cNvSpPr>
            <a:spLocks noGrp="1"/>
          </p:cNvSpPr>
          <p:nvPr>
            <p:ph sz="half" idx="1"/>
          </p:nvPr>
        </p:nvSpPr>
        <p:spPr>
          <a:xfrm>
            <a:off x="1926455" y="763480"/>
            <a:ext cx="4976622" cy="5974671"/>
          </a:xfrm>
        </p:spPr>
        <p:txBody>
          <a:bodyPr>
            <a:normAutofit/>
          </a:bodyPr>
          <a:lstStyle/>
          <a:p>
            <a:pPr marL="0" indent="0">
              <a:buNone/>
            </a:pPr>
            <a:r>
              <a:rPr lang="en-US" dirty="0">
                <a:solidFill>
                  <a:schemeClr val="tx1"/>
                </a:solidFill>
              </a:rPr>
              <a:t>Ethics in accounting happens to be a sub-domain of applied professional ethics and deals with the study of ethical values and judgments as they apply to the field of accountancy.</a:t>
            </a:r>
          </a:p>
          <a:p>
            <a:pPr marL="0" indent="0">
              <a:buNone/>
            </a:pPr>
            <a:r>
              <a:rPr lang="en-US" dirty="0">
                <a:solidFill>
                  <a:schemeClr val="tx1"/>
                </a:solidFill>
              </a:rPr>
              <a:t>Some of the </a:t>
            </a:r>
            <a:r>
              <a:rPr lang="en-US" b="1" dirty="0">
                <a:solidFill>
                  <a:schemeClr val="tx1"/>
                </a:solidFill>
              </a:rPr>
              <a:t>unethical practices in accounting and finance </a:t>
            </a:r>
            <a:r>
              <a:rPr lang="en-US" dirty="0">
                <a:solidFill>
                  <a:schemeClr val="tx1"/>
                </a:solidFill>
              </a:rPr>
              <a:t>may be discussed as under:</a:t>
            </a:r>
          </a:p>
          <a:p>
            <a:r>
              <a:rPr lang="en-US" dirty="0">
                <a:solidFill>
                  <a:schemeClr val="tx1"/>
                </a:solidFill>
              </a:rPr>
              <a:t>Earnings management</a:t>
            </a:r>
          </a:p>
          <a:p>
            <a:r>
              <a:rPr lang="en-US" dirty="0">
                <a:solidFill>
                  <a:schemeClr val="tx1"/>
                </a:solidFill>
              </a:rPr>
              <a:t>Window dressing</a:t>
            </a:r>
          </a:p>
          <a:p>
            <a:r>
              <a:rPr lang="en-US" dirty="0">
                <a:solidFill>
                  <a:schemeClr val="tx1"/>
                </a:solidFill>
              </a:rPr>
              <a:t>Under-reporting income</a:t>
            </a:r>
          </a:p>
          <a:p>
            <a:r>
              <a:rPr lang="en-US" dirty="0">
                <a:solidFill>
                  <a:schemeClr val="tx1"/>
                </a:solidFill>
              </a:rPr>
              <a:t>Creative accounting</a:t>
            </a:r>
          </a:p>
          <a:p>
            <a:r>
              <a:rPr lang="en-US" dirty="0">
                <a:solidFill>
                  <a:schemeClr val="tx1"/>
                </a:solidFill>
              </a:rPr>
              <a:t>Insider trading</a:t>
            </a:r>
          </a:p>
          <a:p>
            <a:r>
              <a:rPr lang="en-US" dirty="0">
                <a:solidFill>
                  <a:schemeClr val="tx1"/>
                </a:solidFill>
              </a:rPr>
              <a:t>Campaign financing</a:t>
            </a:r>
          </a:p>
          <a:p>
            <a:r>
              <a:rPr lang="en-US" dirty="0">
                <a:solidFill>
                  <a:schemeClr val="tx1"/>
                </a:solidFill>
              </a:rPr>
              <a:t>Financial frauds</a:t>
            </a:r>
          </a:p>
          <a:p>
            <a:r>
              <a:rPr lang="en-US" dirty="0">
                <a:solidFill>
                  <a:schemeClr val="tx1"/>
                </a:solidFill>
              </a:rPr>
              <a:t>Acceptance of gifts and favours by auditors</a:t>
            </a:r>
          </a:p>
          <a:p>
            <a:pPr marL="0" indent="0">
              <a:buNone/>
            </a:pPr>
            <a:endParaRPr lang="en-IN" dirty="0">
              <a:solidFill>
                <a:schemeClr val="tx1"/>
              </a:solidFill>
            </a:endParaRPr>
          </a:p>
        </p:txBody>
      </p:sp>
      <p:sp>
        <p:nvSpPr>
          <p:cNvPr id="4" name="Content Placeholder 3">
            <a:extLst>
              <a:ext uri="{FF2B5EF4-FFF2-40B4-BE49-F238E27FC236}">
                <a16:creationId xmlns:a16="http://schemas.microsoft.com/office/drawing/2014/main" xmlns="" id="{9B0A5844-7356-4009-A705-47D139AB5F0F}"/>
              </a:ext>
            </a:extLst>
          </p:cNvPr>
          <p:cNvSpPr>
            <a:spLocks noGrp="1"/>
          </p:cNvSpPr>
          <p:nvPr>
            <p:ph sz="half" idx="2"/>
          </p:nvPr>
        </p:nvSpPr>
        <p:spPr>
          <a:xfrm>
            <a:off x="6903077" y="861133"/>
            <a:ext cx="4601534" cy="5779363"/>
          </a:xfrm>
        </p:spPr>
        <p:txBody>
          <a:bodyPr>
            <a:normAutofit/>
          </a:bodyPr>
          <a:lstStyle/>
          <a:p>
            <a:pPr marL="0" indent="0">
              <a:buNone/>
            </a:pPr>
            <a:r>
              <a:rPr lang="en-US" b="1" dirty="0">
                <a:solidFill>
                  <a:schemeClr val="tx1"/>
                </a:solidFill>
              </a:rPr>
              <a:t>Resolution of Ethical issues in Accounting and Finance:</a:t>
            </a:r>
          </a:p>
          <a:p>
            <a:r>
              <a:rPr lang="en-US" sz="2000" dirty="0">
                <a:solidFill>
                  <a:schemeClr val="tx1"/>
                </a:solidFill>
              </a:rPr>
              <a:t>Implementation of GAAP</a:t>
            </a:r>
          </a:p>
          <a:p>
            <a:r>
              <a:rPr lang="en-US" sz="2000" dirty="0">
                <a:solidFill>
                  <a:schemeClr val="tx1"/>
                </a:solidFill>
              </a:rPr>
              <a:t>Following the provisions of accounting standards</a:t>
            </a:r>
          </a:p>
          <a:p>
            <a:r>
              <a:rPr lang="en-US" sz="2000" dirty="0">
                <a:solidFill>
                  <a:schemeClr val="tx1"/>
                </a:solidFill>
              </a:rPr>
              <a:t>Internal control and audit</a:t>
            </a:r>
          </a:p>
          <a:p>
            <a:r>
              <a:rPr lang="en-US" sz="2000" dirty="0">
                <a:solidFill>
                  <a:schemeClr val="tx1"/>
                </a:solidFill>
              </a:rPr>
              <a:t>Strengthening the role of the finance managers</a:t>
            </a:r>
            <a:endParaRPr lang="en-IN" sz="2000" dirty="0">
              <a:solidFill>
                <a:schemeClr val="tx1"/>
              </a:solidFill>
            </a:endParaRPr>
          </a:p>
        </p:txBody>
      </p:sp>
    </p:spTree>
    <p:extLst>
      <p:ext uri="{BB962C8B-B14F-4D97-AF65-F5344CB8AC3E}">
        <p14:creationId xmlns:p14="http://schemas.microsoft.com/office/powerpoint/2010/main" xmlns="" val="2538180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FC9354-BB32-4C56-9C30-4AC14DD07CB8}"/>
              </a:ext>
            </a:extLst>
          </p:cNvPr>
          <p:cNvSpPr>
            <a:spLocks noGrp="1"/>
          </p:cNvSpPr>
          <p:nvPr>
            <p:ph type="title"/>
          </p:nvPr>
        </p:nvSpPr>
        <p:spPr>
          <a:xfrm>
            <a:off x="2592925" y="221943"/>
            <a:ext cx="8911687" cy="1837676"/>
          </a:xfrm>
        </p:spPr>
        <p:txBody>
          <a:bodyPr>
            <a:normAutofit fontScale="90000"/>
          </a:bodyPr>
          <a:lstStyle/>
          <a:p>
            <a:r>
              <a:rPr lang="en-US" sz="2800" b="1" dirty="0"/>
              <a:t>Work Place Ethics- Value and Ethics</a:t>
            </a:r>
            <a:br>
              <a:rPr lang="en-US" sz="2800" b="1" dirty="0"/>
            </a:br>
            <a:r>
              <a:rPr lang="en-US" sz="2000" dirty="0">
                <a:solidFill>
                  <a:schemeClr val="tx1"/>
                </a:solidFill>
              </a:rPr>
              <a:t>Values determine ‘what is wrong and what is right’ while ethics focuses on ‘doing what is right and avoiding what is wrong’. A well-acknowledged value system and an ethical code of conduct ensures the smooth functioning of the business. Thus, ‘ethics’ and ‘values’ together pave the foundation for sustainability in business.</a:t>
            </a:r>
            <a:endParaRPr lang="en-IN" sz="2800" dirty="0"/>
          </a:p>
        </p:txBody>
      </p:sp>
      <p:sp>
        <p:nvSpPr>
          <p:cNvPr id="5" name="Content Placeholder 4">
            <a:extLst>
              <a:ext uri="{FF2B5EF4-FFF2-40B4-BE49-F238E27FC236}">
                <a16:creationId xmlns:a16="http://schemas.microsoft.com/office/drawing/2014/main" xmlns="" id="{1203EB05-E954-4EBE-AF1B-FD40F33B2435}"/>
              </a:ext>
            </a:extLst>
          </p:cNvPr>
          <p:cNvSpPr>
            <a:spLocks noGrp="1"/>
          </p:cNvSpPr>
          <p:nvPr>
            <p:ph idx="1"/>
          </p:nvPr>
        </p:nvSpPr>
        <p:spPr>
          <a:xfrm>
            <a:off x="2589212" y="2133599"/>
            <a:ext cx="8915400" cy="4569041"/>
          </a:xfrm>
        </p:spPr>
        <p:txBody>
          <a:bodyPr>
            <a:normAutofit fontScale="92500" lnSpcReduction="10000"/>
          </a:bodyPr>
          <a:lstStyle/>
          <a:p>
            <a:pPr marL="0" indent="0">
              <a:buNone/>
            </a:pPr>
            <a:r>
              <a:rPr lang="en-US" sz="2200" b="1" dirty="0">
                <a:solidFill>
                  <a:schemeClr val="tx1"/>
                </a:solidFill>
              </a:rPr>
              <a:t>Types</a:t>
            </a:r>
            <a:r>
              <a:rPr lang="en-US" sz="2200" b="1" dirty="0"/>
              <a:t> </a:t>
            </a:r>
            <a:r>
              <a:rPr lang="en-US" sz="2200" b="1" dirty="0">
                <a:solidFill>
                  <a:schemeClr val="tx1"/>
                </a:solidFill>
              </a:rPr>
              <a:t>of Value System:</a:t>
            </a:r>
          </a:p>
          <a:p>
            <a:pPr>
              <a:buFont typeface="Wingdings" panose="05000000000000000000" pitchFamily="2" charset="2"/>
              <a:buChar char="Ø"/>
            </a:pPr>
            <a:r>
              <a:rPr lang="en-US" sz="1900" dirty="0">
                <a:solidFill>
                  <a:schemeClr val="tx1"/>
                </a:solidFill>
              </a:rPr>
              <a:t>On the basis of level of objectives sought</a:t>
            </a:r>
          </a:p>
          <a:p>
            <a:pPr>
              <a:buFont typeface="Arial" panose="020B0604020202020204" pitchFamily="34" charset="0"/>
              <a:buChar char="•"/>
            </a:pPr>
            <a:r>
              <a:rPr lang="en-US" sz="1900" dirty="0">
                <a:solidFill>
                  <a:schemeClr val="tx1"/>
                </a:solidFill>
              </a:rPr>
              <a:t>Terminal value systems</a:t>
            </a:r>
          </a:p>
          <a:p>
            <a:pPr>
              <a:buFont typeface="Arial" panose="020B0604020202020204" pitchFamily="34" charset="0"/>
              <a:buChar char="•"/>
            </a:pPr>
            <a:r>
              <a:rPr lang="en-US" sz="1900" dirty="0">
                <a:solidFill>
                  <a:schemeClr val="tx1"/>
                </a:solidFill>
              </a:rPr>
              <a:t>Instrumental value systems</a:t>
            </a:r>
          </a:p>
          <a:p>
            <a:pPr>
              <a:buFont typeface="Wingdings" panose="05000000000000000000" pitchFamily="2" charset="2"/>
              <a:buChar char="Ø"/>
            </a:pPr>
            <a:r>
              <a:rPr lang="en-US" sz="1900" dirty="0">
                <a:solidFill>
                  <a:schemeClr val="tx1"/>
                </a:solidFill>
              </a:rPr>
              <a:t>On the basis of individual acceptance and practice</a:t>
            </a:r>
          </a:p>
          <a:p>
            <a:pPr>
              <a:buFont typeface="Arial" panose="020B0604020202020204" pitchFamily="34" charset="0"/>
              <a:buChar char="•"/>
            </a:pPr>
            <a:r>
              <a:rPr lang="en-US" sz="1900" dirty="0">
                <a:solidFill>
                  <a:schemeClr val="tx1"/>
                </a:solidFill>
              </a:rPr>
              <a:t>Personal value systems</a:t>
            </a:r>
          </a:p>
          <a:p>
            <a:pPr>
              <a:buFont typeface="Arial" panose="020B0604020202020204" pitchFamily="34" charset="0"/>
              <a:buChar char="•"/>
            </a:pPr>
            <a:r>
              <a:rPr lang="en-US" sz="1900" dirty="0">
                <a:solidFill>
                  <a:schemeClr val="tx1"/>
                </a:solidFill>
              </a:rPr>
              <a:t>Moral value systems</a:t>
            </a:r>
          </a:p>
          <a:p>
            <a:pPr>
              <a:buFont typeface="Arial" panose="020B0604020202020204" pitchFamily="34" charset="0"/>
              <a:buChar char="•"/>
            </a:pPr>
            <a:r>
              <a:rPr lang="en-US" sz="1900" dirty="0">
                <a:solidFill>
                  <a:schemeClr val="tx1"/>
                </a:solidFill>
              </a:rPr>
              <a:t>Spiritual value systems</a:t>
            </a:r>
          </a:p>
          <a:p>
            <a:pPr>
              <a:buFont typeface="Wingdings" panose="05000000000000000000" pitchFamily="2" charset="2"/>
              <a:buChar char="Ø"/>
            </a:pPr>
            <a:r>
              <a:rPr lang="en-US" sz="1900" dirty="0">
                <a:solidFill>
                  <a:schemeClr val="tx1"/>
                </a:solidFill>
              </a:rPr>
              <a:t>On the basis of collective acceptance and practice</a:t>
            </a:r>
          </a:p>
          <a:p>
            <a:pPr>
              <a:buFont typeface="Arial" panose="020B0604020202020204" pitchFamily="34" charset="0"/>
              <a:buChar char="•"/>
            </a:pPr>
            <a:r>
              <a:rPr lang="en-US" sz="1900" dirty="0">
                <a:solidFill>
                  <a:schemeClr val="tx1"/>
                </a:solidFill>
              </a:rPr>
              <a:t>Dominant value systems</a:t>
            </a:r>
          </a:p>
          <a:p>
            <a:pPr>
              <a:buFont typeface="Arial" panose="020B0604020202020204" pitchFamily="34" charset="0"/>
              <a:buChar char="•"/>
            </a:pPr>
            <a:r>
              <a:rPr lang="en-US" sz="1900" dirty="0">
                <a:solidFill>
                  <a:schemeClr val="tx1"/>
                </a:solidFill>
              </a:rPr>
              <a:t>Cultural value systems</a:t>
            </a:r>
          </a:p>
          <a:p>
            <a:pPr>
              <a:buFont typeface="Arial" panose="020B0604020202020204" pitchFamily="34" charset="0"/>
              <a:buChar char="•"/>
            </a:pPr>
            <a:r>
              <a:rPr lang="en-US" sz="1900" dirty="0">
                <a:solidFill>
                  <a:schemeClr val="tx1"/>
                </a:solidFill>
              </a:rPr>
              <a:t>Social value systems</a:t>
            </a:r>
            <a:endParaRPr lang="en-IN" sz="1900" dirty="0"/>
          </a:p>
        </p:txBody>
      </p:sp>
    </p:spTree>
    <p:extLst>
      <p:ext uri="{BB962C8B-B14F-4D97-AF65-F5344CB8AC3E}">
        <p14:creationId xmlns:p14="http://schemas.microsoft.com/office/powerpoint/2010/main" xmlns="" val="2801940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78CE25-6B9E-4DB6-B276-EAA287213A23}"/>
              </a:ext>
            </a:extLst>
          </p:cNvPr>
          <p:cNvSpPr>
            <a:spLocks noGrp="1"/>
          </p:cNvSpPr>
          <p:nvPr>
            <p:ph type="title"/>
          </p:nvPr>
        </p:nvSpPr>
        <p:spPr>
          <a:xfrm>
            <a:off x="2592925" y="150920"/>
            <a:ext cx="8911687" cy="435006"/>
          </a:xfrm>
        </p:spPr>
        <p:txBody>
          <a:bodyPr>
            <a:noAutofit/>
          </a:bodyPr>
          <a:lstStyle/>
          <a:p>
            <a:r>
              <a:rPr lang="en-US" sz="2400" b="1" dirty="0"/>
              <a:t>Value-Based Conflicts:</a:t>
            </a:r>
            <a:endParaRPr lang="en-IN" sz="2400" b="1" dirty="0"/>
          </a:p>
        </p:txBody>
      </p:sp>
      <p:sp>
        <p:nvSpPr>
          <p:cNvPr id="3" name="Content Placeholder 2">
            <a:extLst>
              <a:ext uri="{FF2B5EF4-FFF2-40B4-BE49-F238E27FC236}">
                <a16:creationId xmlns:a16="http://schemas.microsoft.com/office/drawing/2014/main" xmlns="" id="{66F5F05E-9D79-4D83-8382-2094DD6AAAB6}"/>
              </a:ext>
            </a:extLst>
          </p:cNvPr>
          <p:cNvSpPr>
            <a:spLocks noGrp="1"/>
          </p:cNvSpPr>
          <p:nvPr>
            <p:ph idx="1"/>
          </p:nvPr>
        </p:nvSpPr>
        <p:spPr>
          <a:xfrm>
            <a:off x="2139518" y="648070"/>
            <a:ext cx="9365094" cy="6059010"/>
          </a:xfrm>
        </p:spPr>
        <p:txBody>
          <a:bodyPr>
            <a:normAutofit lnSpcReduction="10000"/>
          </a:bodyPr>
          <a:lstStyle/>
          <a:p>
            <a:pPr marL="0" indent="0">
              <a:buNone/>
            </a:pPr>
            <a:r>
              <a:rPr lang="en-US" sz="1900" dirty="0">
                <a:solidFill>
                  <a:schemeClr val="tx1"/>
                </a:solidFill>
              </a:rPr>
              <a:t>Some difference in prioritizing the value system might sometimes lead to the origination of some form of conflict between the individuals or organizations, and hence, these conflicts are referred to as </a:t>
            </a:r>
            <a:r>
              <a:rPr lang="en-US" sz="1900" b="1" dirty="0">
                <a:solidFill>
                  <a:schemeClr val="tx1"/>
                </a:solidFill>
              </a:rPr>
              <a:t>value-based conflicts.</a:t>
            </a:r>
            <a:r>
              <a:rPr lang="en-US" sz="1900" dirty="0">
                <a:solidFill>
                  <a:schemeClr val="tx1"/>
                </a:solidFill>
              </a:rPr>
              <a:t> </a:t>
            </a:r>
          </a:p>
          <a:p>
            <a:pPr marL="0" indent="0">
              <a:buNone/>
            </a:pPr>
            <a:endParaRPr lang="en-US" b="1" dirty="0">
              <a:solidFill>
                <a:schemeClr val="tx1"/>
              </a:solidFill>
            </a:endParaRPr>
          </a:p>
          <a:p>
            <a:pPr marL="0" indent="0">
              <a:buNone/>
            </a:pPr>
            <a:r>
              <a:rPr lang="en-US" b="1" dirty="0">
                <a:solidFill>
                  <a:schemeClr val="tx1"/>
                </a:solidFill>
              </a:rPr>
              <a:t>Features of value-based conflicts:-</a:t>
            </a:r>
          </a:p>
          <a:p>
            <a:r>
              <a:rPr lang="en-US" sz="2000" dirty="0">
                <a:solidFill>
                  <a:schemeClr val="tx1"/>
                </a:solidFill>
              </a:rPr>
              <a:t>Frequent and consequential</a:t>
            </a:r>
          </a:p>
          <a:p>
            <a:r>
              <a:rPr lang="en-US" sz="2000" dirty="0">
                <a:solidFill>
                  <a:schemeClr val="tx1"/>
                </a:solidFill>
              </a:rPr>
              <a:t>Misinterpretation</a:t>
            </a:r>
          </a:p>
          <a:p>
            <a:r>
              <a:rPr lang="en-US" sz="2000" dirty="0">
                <a:solidFill>
                  <a:schemeClr val="tx1"/>
                </a:solidFill>
              </a:rPr>
              <a:t>Distrust</a:t>
            </a:r>
          </a:p>
          <a:p>
            <a:r>
              <a:rPr lang="en-US" sz="2000" dirty="0">
                <a:solidFill>
                  <a:schemeClr val="tx1"/>
                </a:solidFill>
              </a:rPr>
              <a:t>Strained and hostile communications</a:t>
            </a:r>
          </a:p>
          <a:p>
            <a:r>
              <a:rPr lang="en-US" sz="2000" dirty="0">
                <a:solidFill>
                  <a:schemeClr val="tx1"/>
                </a:solidFill>
              </a:rPr>
              <a:t>Negative stereotyping</a:t>
            </a:r>
          </a:p>
          <a:p>
            <a:r>
              <a:rPr lang="en-US" sz="2000" dirty="0">
                <a:solidFill>
                  <a:schemeClr val="tx1"/>
                </a:solidFill>
              </a:rPr>
              <a:t>Non-negotiability</a:t>
            </a:r>
          </a:p>
          <a:p>
            <a:pPr marL="0" indent="0">
              <a:buNone/>
            </a:pPr>
            <a:endParaRPr lang="en-US" dirty="0">
              <a:solidFill>
                <a:schemeClr val="tx1"/>
              </a:solidFill>
            </a:endParaRPr>
          </a:p>
          <a:p>
            <a:pPr marL="0" indent="0">
              <a:buNone/>
            </a:pPr>
            <a:r>
              <a:rPr lang="en-US" b="1" dirty="0">
                <a:solidFill>
                  <a:schemeClr val="tx1"/>
                </a:solidFill>
              </a:rPr>
              <a:t>Types of value-based conflicts:-</a:t>
            </a:r>
          </a:p>
          <a:p>
            <a:r>
              <a:rPr lang="en-US" sz="2000" dirty="0">
                <a:solidFill>
                  <a:schemeClr val="tx1"/>
                </a:solidFill>
              </a:rPr>
              <a:t>Intra-personal value conflicts</a:t>
            </a:r>
          </a:p>
          <a:p>
            <a:r>
              <a:rPr lang="en-US" sz="2000" dirty="0">
                <a:solidFill>
                  <a:schemeClr val="tx1"/>
                </a:solidFill>
              </a:rPr>
              <a:t>Inter-personal value conflicts</a:t>
            </a:r>
          </a:p>
          <a:p>
            <a:r>
              <a:rPr lang="en-US" sz="2000" dirty="0">
                <a:solidFill>
                  <a:schemeClr val="tx1"/>
                </a:solidFill>
              </a:rPr>
              <a:t>Individual-organizational value conflicts</a:t>
            </a:r>
          </a:p>
          <a:p>
            <a:endParaRPr lang="en-IN" dirty="0">
              <a:solidFill>
                <a:schemeClr val="tx1"/>
              </a:solidFill>
            </a:endParaRPr>
          </a:p>
        </p:txBody>
      </p:sp>
    </p:spTree>
    <p:extLst>
      <p:ext uri="{BB962C8B-B14F-4D97-AF65-F5344CB8AC3E}">
        <p14:creationId xmlns:p14="http://schemas.microsoft.com/office/powerpoint/2010/main" xmlns="" val="353557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0B1851-0893-4AFF-A152-2F37B2C0AD5A}"/>
              </a:ext>
            </a:extLst>
          </p:cNvPr>
          <p:cNvSpPr>
            <a:spLocks noGrp="1"/>
          </p:cNvSpPr>
          <p:nvPr>
            <p:ph type="title"/>
          </p:nvPr>
        </p:nvSpPr>
        <p:spPr>
          <a:xfrm>
            <a:off x="2592925" y="257452"/>
            <a:ext cx="8911687" cy="816746"/>
          </a:xfrm>
        </p:spPr>
        <p:txBody>
          <a:bodyPr>
            <a:normAutofit/>
          </a:bodyPr>
          <a:lstStyle/>
          <a:p>
            <a:r>
              <a:rPr lang="en-US" sz="2800" b="1" dirty="0">
                <a:solidFill>
                  <a:schemeClr val="tx1"/>
                </a:solidFill>
              </a:rPr>
              <a:t>Resolution of value-based conflicts:-</a:t>
            </a:r>
            <a:endParaRPr lang="en-IN" sz="2800" b="1" dirty="0">
              <a:solidFill>
                <a:schemeClr val="tx1"/>
              </a:solidFill>
            </a:endParaRPr>
          </a:p>
        </p:txBody>
      </p:sp>
      <p:sp>
        <p:nvSpPr>
          <p:cNvPr id="3" name="Content Placeholder 2">
            <a:extLst>
              <a:ext uri="{FF2B5EF4-FFF2-40B4-BE49-F238E27FC236}">
                <a16:creationId xmlns:a16="http://schemas.microsoft.com/office/drawing/2014/main" xmlns="" id="{54AEB755-4D9F-48DC-AEC9-71C5A3337526}"/>
              </a:ext>
            </a:extLst>
          </p:cNvPr>
          <p:cNvSpPr>
            <a:spLocks noGrp="1"/>
          </p:cNvSpPr>
          <p:nvPr>
            <p:ph idx="1"/>
          </p:nvPr>
        </p:nvSpPr>
        <p:spPr>
          <a:xfrm>
            <a:off x="2589212" y="1207363"/>
            <a:ext cx="8915400" cy="4703859"/>
          </a:xfrm>
        </p:spPr>
        <p:txBody>
          <a:bodyPr/>
          <a:lstStyle/>
          <a:p>
            <a:r>
              <a:rPr lang="en-US" dirty="0">
                <a:solidFill>
                  <a:schemeClr val="tx1"/>
                </a:solidFill>
              </a:rPr>
              <a:t>Encouraging dialogue between disputants</a:t>
            </a:r>
          </a:p>
          <a:p>
            <a:r>
              <a:rPr lang="en-US" dirty="0">
                <a:solidFill>
                  <a:schemeClr val="tx1"/>
                </a:solidFill>
              </a:rPr>
              <a:t>Altering the communication</a:t>
            </a:r>
          </a:p>
          <a:p>
            <a:r>
              <a:rPr lang="en-US" dirty="0">
                <a:solidFill>
                  <a:schemeClr val="tx1"/>
                </a:solidFill>
              </a:rPr>
              <a:t>Reframing the conflict</a:t>
            </a:r>
          </a:p>
          <a:p>
            <a:r>
              <a:rPr lang="en-US" dirty="0">
                <a:solidFill>
                  <a:schemeClr val="tx1"/>
                </a:solidFill>
              </a:rPr>
              <a:t>Clarifying individual priorities</a:t>
            </a:r>
          </a:p>
          <a:p>
            <a:r>
              <a:rPr lang="en-US" dirty="0">
                <a:solidFill>
                  <a:schemeClr val="tx1"/>
                </a:solidFill>
              </a:rPr>
              <a:t>Understanding immediate needs</a:t>
            </a:r>
          </a:p>
          <a:p>
            <a:r>
              <a:rPr lang="en-US" dirty="0">
                <a:solidFill>
                  <a:schemeClr val="tx1"/>
                </a:solidFill>
              </a:rPr>
              <a:t>Making win-win compromises</a:t>
            </a:r>
          </a:p>
        </p:txBody>
      </p:sp>
    </p:spTree>
    <p:extLst>
      <p:ext uri="{BB962C8B-B14F-4D97-AF65-F5344CB8AC3E}">
        <p14:creationId xmlns:p14="http://schemas.microsoft.com/office/powerpoint/2010/main" xmlns="" val="3784628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C64189-AF9E-4FCF-9CCD-5E876A113161}"/>
              </a:ext>
            </a:extLst>
          </p:cNvPr>
          <p:cNvSpPr>
            <a:spLocks noGrp="1"/>
          </p:cNvSpPr>
          <p:nvPr>
            <p:ph type="title"/>
          </p:nvPr>
        </p:nvSpPr>
        <p:spPr>
          <a:xfrm>
            <a:off x="2592925" y="168676"/>
            <a:ext cx="8911687" cy="612559"/>
          </a:xfrm>
        </p:spPr>
        <p:txBody>
          <a:bodyPr>
            <a:normAutofit/>
          </a:bodyPr>
          <a:lstStyle/>
          <a:p>
            <a:r>
              <a:rPr lang="en-US" sz="2800" b="1" dirty="0"/>
              <a:t>Ethics and Corporate Governance</a:t>
            </a:r>
            <a:endParaRPr lang="en-IN" sz="2800" b="1" dirty="0"/>
          </a:p>
        </p:txBody>
      </p:sp>
      <p:sp>
        <p:nvSpPr>
          <p:cNvPr id="3" name="Content Placeholder 2">
            <a:extLst>
              <a:ext uri="{FF2B5EF4-FFF2-40B4-BE49-F238E27FC236}">
                <a16:creationId xmlns:a16="http://schemas.microsoft.com/office/drawing/2014/main" xmlns="" id="{AE3BB80B-4851-49E4-881F-49269E7F779D}"/>
              </a:ext>
            </a:extLst>
          </p:cNvPr>
          <p:cNvSpPr>
            <a:spLocks noGrp="1"/>
          </p:cNvSpPr>
          <p:nvPr>
            <p:ph idx="1"/>
          </p:nvPr>
        </p:nvSpPr>
        <p:spPr>
          <a:xfrm>
            <a:off x="1864311" y="710214"/>
            <a:ext cx="9640301" cy="5912528"/>
          </a:xfrm>
        </p:spPr>
        <p:txBody>
          <a:bodyPr>
            <a:normAutofit/>
          </a:bodyPr>
          <a:lstStyle/>
          <a:p>
            <a:pPr marL="0" indent="0">
              <a:buNone/>
            </a:pPr>
            <a:r>
              <a:rPr lang="en-US" sz="2000" dirty="0">
                <a:solidFill>
                  <a:schemeClr val="tx1"/>
                </a:solidFill>
              </a:rPr>
              <a:t>Corporate governance refers to a set of systems and practices to ensure that the business activities of an enterprise are being managed in a manner that ensures accountability, transparency and fairness in all its transactions, and fulfil stakeholder aspirations as well as societal expectations.</a:t>
            </a:r>
          </a:p>
          <a:p>
            <a:pPr marL="0" indent="0">
              <a:buNone/>
            </a:pPr>
            <a:endParaRPr lang="en-US" sz="2000" b="1" dirty="0">
              <a:solidFill>
                <a:schemeClr val="tx1"/>
              </a:solidFill>
            </a:endParaRPr>
          </a:p>
          <a:p>
            <a:pPr marL="0" indent="0">
              <a:buNone/>
            </a:pPr>
            <a:r>
              <a:rPr lang="en-US" sz="2000" b="1" dirty="0">
                <a:solidFill>
                  <a:schemeClr val="tx1"/>
                </a:solidFill>
              </a:rPr>
              <a:t>Features of Corporate governance:</a:t>
            </a:r>
          </a:p>
          <a:p>
            <a:r>
              <a:rPr lang="en-US" sz="2000" dirty="0">
                <a:solidFill>
                  <a:schemeClr val="tx1"/>
                </a:solidFill>
              </a:rPr>
              <a:t>Control of organizational activities</a:t>
            </a:r>
          </a:p>
          <a:p>
            <a:r>
              <a:rPr lang="en-US" sz="2000" dirty="0">
                <a:solidFill>
                  <a:schemeClr val="tx1"/>
                </a:solidFill>
              </a:rPr>
              <a:t>Transparency and disclosure </a:t>
            </a:r>
          </a:p>
          <a:p>
            <a:r>
              <a:rPr lang="en-US" sz="2000" dirty="0">
                <a:solidFill>
                  <a:schemeClr val="tx1"/>
                </a:solidFill>
              </a:rPr>
              <a:t>Protection of shareholders’ right</a:t>
            </a:r>
            <a:r>
              <a:rPr lang="en-IN" sz="2000" dirty="0">
                <a:solidFill>
                  <a:schemeClr val="tx1"/>
                </a:solidFill>
              </a:rPr>
              <a:t>s</a:t>
            </a:r>
          </a:p>
          <a:p>
            <a:r>
              <a:rPr lang="en-IN" sz="2000" dirty="0">
                <a:solidFill>
                  <a:schemeClr val="tx1"/>
                </a:solidFill>
              </a:rPr>
              <a:t>Accountability</a:t>
            </a:r>
          </a:p>
          <a:p>
            <a:r>
              <a:rPr lang="en-IN" sz="2000" dirty="0">
                <a:solidFill>
                  <a:schemeClr val="tx1"/>
                </a:solidFill>
              </a:rPr>
              <a:t>Pillared on ethical principles</a:t>
            </a:r>
          </a:p>
          <a:p>
            <a:r>
              <a:rPr lang="en-IN" sz="2000" dirty="0">
                <a:solidFill>
                  <a:schemeClr val="tx1"/>
                </a:solidFill>
              </a:rPr>
              <a:t>Universal application</a:t>
            </a:r>
          </a:p>
          <a:p>
            <a:r>
              <a:rPr lang="en-IN" sz="2000" dirty="0">
                <a:solidFill>
                  <a:schemeClr val="tx1"/>
                </a:solidFill>
              </a:rPr>
              <a:t>Systematic process</a:t>
            </a:r>
          </a:p>
          <a:p>
            <a:r>
              <a:rPr lang="en-IN" sz="2000" dirty="0">
                <a:solidFill>
                  <a:schemeClr val="tx1"/>
                </a:solidFill>
              </a:rPr>
              <a:t>Efficient management</a:t>
            </a:r>
            <a:endParaRPr lang="en-US" sz="2000" dirty="0">
              <a:solidFill>
                <a:schemeClr val="tx1"/>
              </a:solidFill>
            </a:endParaRPr>
          </a:p>
        </p:txBody>
      </p:sp>
    </p:spTree>
    <p:extLst>
      <p:ext uri="{BB962C8B-B14F-4D97-AF65-F5344CB8AC3E}">
        <p14:creationId xmlns:p14="http://schemas.microsoft.com/office/powerpoint/2010/main" xmlns="" val="2075123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6FEEB5-9B38-4406-951E-E9A561A461AC}"/>
              </a:ext>
            </a:extLst>
          </p:cNvPr>
          <p:cNvSpPr>
            <a:spLocks noGrp="1"/>
          </p:cNvSpPr>
          <p:nvPr>
            <p:ph type="title"/>
          </p:nvPr>
        </p:nvSpPr>
        <p:spPr>
          <a:xfrm>
            <a:off x="2592925" y="195309"/>
            <a:ext cx="8911687" cy="568171"/>
          </a:xfrm>
        </p:spPr>
        <p:txBody>
          <a:bodyPr>
            <a:normAutofit/>
          </a:bodyPr>
          <a:lstStyle/>
          <a:p>
            <a:r>
              <a:rPr lang="en-US" sz="2800" b="1" dirty="0"/>
              <a:t>Objectives of </a:t>
            </a:r>
            <a:r>
              <a:rPr lang="en-US" sz="2800" b="1" dirty="0">
                <a:solidFill>
                  <a:schemeClr val="tx1"/>
                </a:solidFill>
              </a:rPr>
              <a:t>Corporate governance</a:t>
            </a:r>
            <a:endParaRPr lang="en-IN" sz="2800" b="1" dirty="0"/>
          </a:p>
        </p:txBody>
      </p:sp>
      <p:sp>
        <p:nvSpPr>
          <p:cNvPr id="3" name="Content Placeholder 2">
            <a:extLst>
              <a:ext uri="{FF2B5EF4-FFF2-40B4-BE49-F238E27FC236}">
                <a16:creationId xmlns:a16="http://schemas.microsoft.com/office/drawing/2014/main" xmlns="" id="{AD07F607-098E-4E04-A6CF-2AB8E895BC76}"/>
              </a:ext>
            </a:extLst>
          </p:cNvPr>
          <p:cNvSpPr>
            <a:spLocks noGrp="1"/>
          </p:cNvSpPr>
          <p:nvPr>
            <p:ph idx="1"/>
          </p:nvPr>
        </p:nvSpPr>
        <p:spPr>
          <a:xfrm>
            <a:off x="1828800" y="1065320"/>
            <a:ext cx="9675812" cy="5264460"/>
          </a:xfrm>
        </p:spPr>
        <p:txBody>
          <a:bodyPr>
            <a:normAutofit/>
          </a:bodyPr>
          <a:lstStyle/>
          <a:p>
            <a:r>
              <a:rPr lang="en-US" sz="2000" dirty="0">
                <a:solidFill>
                  <a:schemeClr val="tx1"/>
                </a:solidFill>
              </a:rPr>
              <a:t>To facilitate objectives decision-making</a:t>
            </a:r>
          </a:p>
          <a:p>
            <a:r>
              <a:rPr lang="en-US" sz="2000" dirty="0">
                <a:solidFill>
                  <a:schemeClr val="tx1"/>
                </a:solidFill>
              </a:rPr>
              <a:t>To align stakeholder and corporate goals</a:t>
            </a:r>
          </a:p>
          <a:p>
            <a:r>
              <a:rPr lang="en-US" sz="2000" dirty="0">
                <a:solidFill>
                  <a:schemeClr val="tx1"/>
                </a:solidFill>
              </a:rPr>
              <a:t>To maintain the balance of the board</a:t>
            </a:r>
          </a:p>
          <a:p>
            <a:r>
              <a:rPr lang="en-US" sz="2000" dirty="0">
                <a:solidFill>
                  <a:schemeClr val="tx1"/>
                </a:solidFill>
              </a:rPr>
              <a:t>To adopt transparent business practices</a:t>
            </a:r>
          </a:p>
          <a:p>
            <a:r>
              <a:rPr lang="en-US" sz="2000" dirty="0">
                <a:solidFill>
                  <a:schemeClr val="tx1"/>
                </a:solidFill>
              </a:rPr>
              <a:t>To promote stakeholder interest </a:t>
            </a:r>
          </a:p>
          <a:p>
            <a:r>
              <a:rPr lang="en-US" sz="2000" dirty="0">
                <a:solidFill>
                  <a:schemeClr val="tx1"/>
                </a:solidFill>
              </a:rPr>
              <a:t>To provide timely information</a:t>
            </a:r>
          </a:p>
          <a:p>
            <a:r>
              <a:rPr lang="en-US" sz="2000" dirty="0">
                <a:solidFill>
                  <a:schemeClr val="tx1"/>
                </a:solidFill>
              </a:rPr>
              <a:t>To monitor corporate functioning effectively</a:t>
            </a:r>
          </a:p>
          <a:p>
            <a:r>
              <a:rPr lang="en-US" sz="2000" dirty="0">
                <a:solidFill>
                  <a:schemeClr val="tx1"/>
                </a:solidFill>
              </a:rPr>
              <a:t>To maintain adequate control</a:t>
            </a:r>
          </a:p>
          <a:p>
            <a:r>
              <a:rPr lang="en-US" sz="2000" dirty="0">
                <a:solidFill>
                  <a:schemeClr val="tx1"/>
                </a:solidFill>
              </a:rPr>
              <a:t>To develop an efficient organizational culture</a:t>
            </a:r>
          </a:p>
          <a:p>
            <a:r>
              <a:rPr lang="en-US" sz="2000" dirty="0">
                <a:solidFill>
                  <a:schemeClr val="tx1"/>
                </a:solidFill>
              </a:rPr>
              <a:t>Achieves</a:t>
            </a:r>
            <a:r>
              <a:rPr lang="en-IN" sz="2000" dirty="0">
                <a:solidFill>
                  <a:schemeClr val="tx1"/>
                </a:solidFill>
              </a:rPr>
              <a:t> corporate goals</a:t>
            </a:r>
          </a:p>
          <a:p>
            <a:r>
              <a:rPr lang="en-IN" sz="2000" dirty="0">
                <a:solidFill>
                  <a:schemeClr val="tx1"/>
                </a:solidFill>
              </a:rPr>
              <a:t>Creates social responsibility</a:t>
            </a:r>
          </a:p>
          <a:p>
            <a:r>
              <a:rPr lang="en-IN" sz="2000" dirty="0">
                <a:solidFill>
                  <a:schemeClr val="tx1"/>
                </a:solidFill>
              </a:rPr>
              <a:t>Improve social cohesion</a:t>
            </a:r>
            <a:endParaRPr lang="en-US" sz="2000" dirty="0">
              <a:solidFill>
                <a:schemeClr val="tx1"/>
              </a:solidFill>
            </a:endParaRPr>
          </a:p>
        </p:txBody>
      </p:sp>
    </p:spTree>
    <p:extLst>
      <p:ext uri="{BB962C8B-B14F-4D97-AF65-F5344CB8AC3E}">
        <p14:creationId xmlns:p14="http://schemas.microsoft.com/office/powerpoint/2010/main" xmlns="" val="2718079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B6DF4-ED79-45E9-BDD6-E169A12FE311}"/>
              </a:ext>
            </a:extLst>
          </p:cNvPr>
          <p:cNvSpPr>
            <a:spLocks noGrp="1"/>
          </p:cNvSpPr>
          <p:nvPr>
            <p:ph type="title"/>
          </p:nvPr>
        </p:nvSpPr>
        <p:spPr>
          <a:xfrm>
            <a:off x="2592925" y="177554"/>
            <a:ext cx="8911687" cy="559293"/>
          </a:xfrm>
        </p:spPr>
        <p:txBody>
          <a:bodyPr>
            <a:normAutofit/>
          </a:bodyPr>
          <a:lstStyle/>
          <a:p>
            <a:r>
              <a:rPr lang="en-US" sz="2800" b="1" dirty="0">
                <a:solidFill>
                  <a:schemeClr val="tx1"/>
                </a:solidFill>
              </a:rPr>
              <a:t>Significance of Corporate governance</a:t>
            </a:r>
            <a:endParaRPr lang="en-IN" sz="2800" b="1" dirty="0">
              <a:solidFill>
                <a:schemeClr val="tx1"/>
              </a:solidFill>
            </a:endParaRPr>
          </a:p>
        </p:txBody>
      </p:sp>
      <p:sp>
        <p:nvSpPr>
          <p:cNvPr id="3" name="Content Placeholder 2">
            <a:extLst>
              <a:ext uri="{FF2B5EF4-FFF2-40B4-BE49-F238E27FC236}">
                <a16:creationId xmlns:a16="http://schemas.microsoft.com/office/drawing/2014/main" xmlns="" id="{481C399D-CBB4-4DC5-98B0-781ADDDEA514}"/>
              </a:ext>
            </a:extLst>
          </p:cNvPr>
          <p:cNvSpPr>
            <a:spLocks noGrp="1"/>
          </p:cNvSpPr>
          <p:nvPr>
            <p:ph idx="1"/>
          </p:nvPr>
        </p:nvSpPr>
        <p:spPr>
          <a:xfrm>
            <a:off x="1935332" y="736847"/>
            <a:ext cx="9569280" cy="5943599"/>
          </a:xfrm>
        </p:spPr>
        <p:txBody>
          <a:bodyPr>
            <a:normAutofit fontScale="92500" lnSpcReduction="10000"/>
          </a:bodyPr>
          <a:lstStyle/>
          <a:p>
            <a:r>
              <a:rPr lang="en-US" b="1" dirty="0">
                <a:solidFill>
                  <a:schemeClr val="tx1"/>
                </a:solidFill>
              </a:rPr>
              <a:t>To companies</a:t>
            </a:r>
          </a:p>
          <a:p>
            <a:pPr>
              <a:buFont typeface="Arial" panose="020B0604020202020204" pitchFamily="34" charset="0"/>
              <a:buChar char="•"/>
            </a:pPr>
            <a:r>
              <a:rPr lang="en-US" dirty="0">
                <a:solidFill>
                  <a:schemeClr val="tx1"/>
                </a:solidFill>
              </a:rPr>
              <a:t>Improving access to capital</a:t>
            </a:r>
          </a:p>
          <a:p>
            <a:pPr>
              <a:buFont typeface="Arial" panose="020B0604020202020204" pitchFamily="34" charset="0"/>
              <a:buChar char="•"/>
            </a:pPr>
            <a:r>
              <a:rPr lang="en-US" dirty="0">
                <a:solidFill>
                  <a:schemeClr val="tx1"/>
                </a:solidFill>
              </a:rPr>
              <a:t>Improving performance</a:t>
            </a:r>
          </a:p>
          <a:p>
            <a:pPr>
              <a:buFont typeface="Arial" panose="020B0604020202020204" pitchFamily="34" charset="0"/>
              <a:buChar char="•"/>
            </a:pPr>
            <a:r>
              <a:rPr lang="en-US" dirty="0">
                <a:solidFill>
                  <a:schemeClr val="tx1"/>
                </a:solidFill>
              </a:rPr>
              <a:t>Developing a strong system of internal control</a:t>
            </a:r>
          </a:p>
          <a:p>
            <a:pPr>
              <a:buFont typeface="Arial" panose="020B0604020202020204" pitchFamily="34" charset="0"/>
              <a:buChar char="•"/>
            </a:pPr>
            <a:r>
              <a:rPr lang="en-US" dirty="0">
                <a:solidFill>
                  <a:schemeClr val="tx1"/>
                </a:solidFill>
              </a:rPr>
              <a:t>Reducing investment risk</a:t>
            </a:r>
          </a:p>
          <a:p>
            <a:pPr>
              <a:buFont typeface="Arial" panose="020B0604020202020204" pitchFamily="34" charset="0"/>
              <a:buChar char="•"/>
            </a:pPr>
            <a:r>
              <a:rPr lang="en-US" dirty="0">
                <a:solidFill>
                  <a:schemeClr val="tx1"/>
                </a:solidFill>
              </a:rPr>
              <a:t>Developing capital market</a:t>
            </a:r>
          </a:p>
          <a:p>
            <a:r>
              <a:rPr lang="en-US" b="1" dirty="0">
                <a:solidFill>
                  <a:schemeClr val="tx1"/>
                </a:solidFill>
              </a:rPr>
              <a:t>To shareholders</a:t>
            </a:r>
          </a:p>
          <a:p>
            <a:pPr>
              <a:buFont typeface="Arial" panose="020B0604020202020204" pitchFamily="34" charset="0"/>
              <a:buChar char="•"/>
            </a:pPr>
            <a:r>
              <a:rPr lang="en-US" dirty="0">
                <a:solidFill>
                  <a:schemeClr val="tx1"/>
                </a:solidFill>
              </a:rPr>
              <a:t>Incentivizes the board</a:t>
            </a:r>
          </a:p>
          <a:p>
            <a:pPr>
              <a:buFont typeface="Arial" panose="020B0604020202020204" pitchFamily="34" charset="0"/>
              <a:buChar char="•"/>
            </a:pPr>
            <a:r>
              <a:rPr lang="en-US" dirty="0">
                <a:solidFill>
                  <a:schemeClr val="tx1"/>
                </a:solidFill>
              </a:rPr>
              <a:t>Offers investment security</a:t>
            </a:r>
          </a:p>
          <a:p>
            <a:pPr>
              <a:buFont typeface="Arial" panose="020B0604020202020204" pitchFamily="34" charset="0"/>
              <a:buChar char="•"/>
            </a:pPr>
            <a:r>
              <a:rPr lang="en-US" dirty="0">
                <a:solidFill>
                  <a:schemeClr val="tx1"/>
                </a:solidFill>
              </a:rPr>
              <a:t>Ensures transparency</a:t>
            </a:r>
          </a:p>
          <a:p>
            <a:pPr>
              <a:buFont typeface="Arial" panose="020B0604020202020204" pitchFamily="34" charset="0"/>
              <a:buChar char="•"/>
            </a:pPr>
            <a:r>
              <a:rPr lang="en-US" dirty="0">
                <a:solidFill>
                  <a:schemeClr val="tx1"/>
                </a:solidFill>
              </a:rPr>
              <a:t>Increase trust</a:t>
            </a:r>
          </a:p>
          <a:p>
            <a:r>
              <a:rPr lang="en-US" b="1" dirty="0">
                <a:solidFill>
                  <a:schemeClr val="tx1"/>
                </a:solidFill>
              </a:rPr>
              <a:t>To the Economy</a:t>
            </a:r>
          </a:p>
          <a:p>
            <a:pPr>
              <a:buFont typeface="Arial" panose="020B0604020202020204" pitchFamily="34" charset="0"/>
              <a:buChar char="•"/>
            </a:pPr>
            <a:r>
              <a:rPr lang="en-US" dirty="0">
                <a:solidFill>
                  <a:schemeClr val="tx1"/>
                </a:solidFill>
              </a:rPr>
              <a:t>Premium for integrity and transparency</a:t>
            </a:r>
          </a:p>
          <a:p>
            <a:pPr>
              <a:buFont typeface="Arial" panose="020B0604020202020204" pitchFamily="34" charset="0"/>
              <a:buChar char="•"/>
            </a:pPr>
            <a:r>
              <a:rPr lang="en-US" dirty="0">
                <a:solidFill>
                  <a:schemeClr val="tx1"/>
                </a:solidFill>
              </a:rPr>
              <a:t>Enhances corporate value</a:t>
            </a:r>
          </a:p>
          <a:p>
            <a:pPr>
              <a:buFont typeface="Arial" panose="020B0604020202020204" pitchFamily="34" charset="0"/>
              <a:buChar char="•"/>
            </a:pPr>
            <a:r>
              <a:rPr lang="en-US" dirty="0">
                <a:solidFill>
                  <a:schemeClr val="tx1"/>
                </a:solidFill>
              </a:rPr>
              <a:t>Minimizes waste, risk, corruption and mismanagement</a:t>
            </a:r>
          </a:p>
          <a:p>
            <a:pPr>
              <a:buFont typeface="Arial" panose="020B0604020202020204" pitchFamily="34" charset="0"/>
              <a:buChar char="•"/>
            </a:pPr>
            <a:r>
              <a:rPr lang="en-US" dirty="0">
                <a:solidFill>
                  <a:schemeClr val="tx1"/>
                </a:solidFill>
              </a:rPr>
              <a:t>Promote sustainability</a:t>
            </a:r>
          </a:p>
          <a:p>
            <a:pPr marL="0" indent="0">
              <a:buNone/>
            </a:pPr>
            <a:endParaRPr lang="en-IN" dirty="0">
              <a:solidFill>
                <a:schemeClr val="tx1"/>
              </a:solidFill>
            </a:endParaRPr>
          </a:p>
        </p:txBody>
      </p:sp>
    </p:spTree>
    <p:extLst>
      <p:ext uri="{BB962C8B-B14F-4D97-AF65-F5344CB8AC3E}">
        <p14:creationId xmlns:p14="http://schemas.microsoft.com/office/powerpoint/2010/main" xmlns="" val="537313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DA5703-0F96-48D3-BC11-F9E396BF8A81}"/>
              </a:ext>
            </a:extLst>
          </p:cNvPr>
          <p:cNvSpPr>
            <a:spLocks noGrp="1"/>
          </p:cNvSpPr>
          <p:nvPr>
            <p:ph type="title"/>
          </p:nvPr>
        </p:nvSpPr>
        <p:spPr>
          <a:xfrm>
            <a:off x="2592925" y="115410"/>
            <a:ext cx="8911687" cy="585926"/>
          </a:xfrm>
        </p:spPr>
        <p:txBody>
          <a:bodyPr>
            <a:normAutofit/>
          </a:bodyPr>
          <a:lstStyle/>
          <a:p>
            <a:r>
              <a:rPr lang="en-IN" sz="2800" b="1" dirty="0">
                <a:solidFill>
                  <a:schemeClr val="tx1"/>
                </a:solidFill>
              </a:rPr>
              <a:t>Limitation of </a:t>
            </a:r>
            <a:r>
              <a:rPr lang="en-US" sz="2800" b="1" dirty="0">
                <a:solidFill>
                  <a:schemeClr val="tx1"/>
                </a:solidFill>
              </a:rPr>
              <a:t>Corporate governance</a:t>
            </a:r>
            <a:endParaRPr lang="en-IN" sz="2800" b="1" dirty="0">
              <a:solidFill>
                <a:schemeClr val="tx1"/>
              </a:solidFill>
            </a:endParaRPr>
          </a:p>
        </p:txBody>
      </p:sp>
      <p:sp>
        <p:nvSpPr>
          <p:cNvPr id="3" name="Content Placeholder 2">
            <a:extLst>
              <a:ext uri="{FF2B5EF4-FFF2-40B4-BE49-F238E27FC236}">
                <a16:creationId xmlns:a16="http://schemas.microsoft.com/office/drawing/2014/main" xmlns="" id="{45F48A28-00AD-4D59-B57E-723404E4061E}"/>
              </a:ext>
            </a:extLst>
          </p:cNvPr>
          <p:cNvSpPr>
            <a:spLocks noGrp="1"/>
          </p:cNvSpPr>
          <p:nvPr>
            <p:ph idx="1"/>
          </p:nvPr>
        </p:nvSpPr>
        <p:spPr>
          <a:xfrm>
            <a:off x="1873188" y="701336"/>
            <a:ext cx="9631424" cy="6041254"/>
          </a:xfrm>
        </p:spPr>
        <p:txBody>
          <a:bodyPr>
            <a:normAutofit/>
          </a:bodyPr>
          <a:lstStyle/>
          <a:p>
            <a:r>
              <a:rPr lang="en-IN" dirty="0">
                <a:solidFill>
                  <a:schemeClr val="tx1"/>
                </a:solidFill>
              </a:rPr>
              <a:t>Lack of proper structure</a:t>
            </a:r>
          </a:p>
          <a:p>
            <a:r>
              <a:rPr lang="en-IN" dirty="0">
                <a:solidFill>
                  <a:schemeClr val="tx1"/>
                </a:solidFill>
              </a:rPr>
              <a:t>Inadequate government support</a:t>
            </a:r>
          </a:p>
          <a:p>
            <a:r>
              <a:rPr lang="en-IN" dirty="0">
                <a:solidFill>
                  <a:schemeClr val="tx1"/>
                </a:solidFill>
              </a:rPr>
              <a:t>Increased operational costs</a:t>
            </a:r>
          </a:p>
          <a:p>
            <a:r>
              <a:rPr lang="en-IN" dirty="0">
                <a:solidFill>
                  <a:schemeClr val="tx1"/>
                </a:solidFill>
              </a:rPr>
              <a:t>Illegal insider trading</a:t>
            </a:r>
          </a:p>
          <a:p>
            <a:r>
              <a:rPr lang="en-IN" dirty="0">
                <a:solidFill>
                  <a:schemeClr val="tx1"/>
                </a:solidFill>
              </a:rPr>
              <a:t>Misleading financial statements</a:t>
            </a:r>
          </a:p>
          <a:p>
            <a:r>
              <a:rPr lang="en-IN" dirty="0">
                <a:solidFill>
                  <a:schemeClr val="tx1"/>
                </a:solidFill>
              </a:rPr>
              <a:t>Privacy and data protection issues</a:t>
            </a:r>
          </a:p>
          <a:p>
            <a:r>
              <a:rPr lang="en-IN" dirty="0">
                <a:solidFill>
                  <a:schemeClr val="tx1"/>
                </a:solidFill>
              </a:rPr>
              <a:t>Governance of CSR activities</a:t>
            </a:r>
          </a:p>
          <a:p>
            <a:pPr marL="0" indent="0">
              <a:buNone/>
            </a:pPr>
            <a:r>
              <a:rPr lang="en-IN" b="1" dirty="0">
                <a:solidFill>
                  <a:schemeClr val="tx1"/>
                </a:solidFill>
              </a:rPr>
              <a:t>Committee reports on </a:t>
            </a:r>
            <a:r>
              <a:rPr lang="en-US" b="1" dirty="0">
                <a:solidFill>
                  <a:schemeClr val="tx1"/>
                </a:solidFill>
              </a:rPr>
              <a:t>Corporate governance:</a:t>
            </a:r>
          </a:p>
          <a:p>
            <a:pPr marL="0" indent="0">
              <a:buNone/>
            </a:pPr>
            <a:r>
              <a:rPr lang="en-US" dirty="0">
                <a:solidFill>
                  <a:schemeClr val="tx1"/>
                </a:solidFill>
              </a:rPr>
              <a:t>A Corporate governance report is a written document prepared by an organization or a govt. authorized body, constituted specially to lay down the framework for creating long-term trust between companies and external providers of capital.</a:t>
            </a:r>
          </a:p>
          <a:p>
            <a:pPr marL="0" indent="0">
              <a:buNone/>
            </a:pPr>
            <a:r>
              <a:rPr lang="en-US" b="1" dirty="0">
                <a:solidFill>
                  <a:schemeClr val="tx1"/>
                </a:solidFill>
              </a:rPr>
              <a:t>Corporate governance reports and acts outside India</a:t>
            </a:r>
          </a:p>
          <a:p>
            <a:r>
              <a:rPr lang="en-US" dirty="0">
                <a:solidFill>
                  <a:schemeClr val="tx1"/>
                </a:solidFill>
              </a:rPr>
              <a:t>The Cadbury Report, UK (1995)</a:t>
            </a:r>
          </a:p>
          <a:p>
            <a:r>
              <a:rPr lang="en-US" dirty="0">
                <a:solidFill>
                  <a:schemeClr val="tx1"/>
                </a:solidFill>
              </a:rPr>
              <a:t>The </a:t>
            </a:r>
            <a:r>
              <a:rPr lang="en-US" dirty="0" err="1">
                <a:solidFill>
                  <a:schemeClr val="tx1"/>
                </a:solidFill>
              </a:rPr>
              <a:t>Greenbury</a:t>
            </a:r>
            <a:r>
              <a:rPr lang="en-US" dirty="0">
                <a:solidFill>
                  <a:schemeClr val="tx1"/>
                </a:solidFill>
              </a:rPr>
              <a:t> Report, UK (1995)</a:t>
            </a:r>
          </a:p>
          <a:p>
            <a:r>
              <a:rPr lang="en-US" dirty="0">
                <a:solidFill>
                  <a:schemeClr val="tx1"/>
                </a:solidFill>
              </a:rPr>
              <a:t>The Hampel Report, UK (1998) etc.</a:t>
            </a:r>
          </a:p>
        </p:txBody>
      </p:sp>
    </p:spTree>
    <p:extLst>
      <p:ext uri="{BB962C8B-B14F-4D97-AF65-F5344CB8AC3E}">
        <p14:creationId xmlns:p14="http://schemas.microsoft.com/office/powerpoint/2010/main" xmlns="" val="429480212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209</TotalTime>
  <Words>694</Words>
  <Application>Microsoft Office PowerPoint</Application>
  <PresentationFormat>Custom</PresentationFormat>
  <Paragraphs>136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Wisp</vt:lpstr>
      <vt:lpstr>Business Ethics</vt:lpstr>
      <vt:lpstr>Ethical Issues in Accounting and Finance</vt:lpstr>
      <vt:lpstr>Work Place Ethics- Value and Ethics Values determine ‘what is wrong and what is right’ while ethics focuses on ‘doing what is right and avoiding what is wrong’. A well-acknowledged value system and an ethical code of conduct ensures the smooth functioning of the business. Thus, ‘ethics’ and ‘values’ together pave the foundation for sustainability in business.</vt:lpstr>
      <vt:lpstr>Value-Based Conflicts:</vt:lpstr>
      <vt:lpstr>Resolution of value-based conflicts:-</vt:lpstr>
      <vt:lpstr>Ethics and Corporate Governance</vt:lpstr>
      <vt:lpstr>Objectives of Corporate governance</vt:lpstr>
      <vt:lpstr>Significance of Corporate governance</vt:lpstr>
      <vt:lpstr>Limitation of Corporate governance</vt:lpstr>
      <vt:lpstr>Committee reports on Corporate governance in India</vt:lpstr>
      <vt:lpstr>Principles of Ethical Corporate governance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Ethics</dc:title>
  <dc:creator>CHAITALI GHOSH</dc:creator>
  <cp:lastModifiedBy>HP</cp:lastModifiedBy>
  <cp:revision>25</cp:revision>
  <dcterms:created xsi:type="dcterms:W3CDTF">2020-03-29T15:12:27Z</dcterms:created>
  <dcterms:modified xsi:type="dcterms:W3CDTF">2020-04-03T15:59:31Z</dcterms:modified>
</cp:coreProperties>
</file>