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56" r:id="rId3"/>
    <p:sldId id="285" r:id="rId4"/>
    <p:sldId id="286" r:id="rId5"/>
    <p:sldId id="277" r:id="rId6"/>
    <p:sldId id="278" r:id="rId7"/>
    <p:sldId id="259" r:id="rId8"/>
    <p:sldId id="279" r:id="rId9"/>
    <p:sldId id="262" r:id="rId10"/>
    <p:sldId id="282" r:id="rId11"/>
    <p:sldId id="263" r:id="rId12"/>
    <p:sldId id="261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Lycophyta</a:t>
            </a:r>
            <a:r>
              <a:rPr lang="en-US" dirty="0" smtClean="0"/>
              <a:t>- General Characters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Related image"/>
          <p:cNvPicPr>
            <a:picLocks noChangeAspect="1" noChangeArrowheads="1"/>
          </p:cNvPicPr>
          <p:nvPr/>
        </p:nvPicPr>
        <p:blipFill>
          <a:blip r:embed="rId2" cstate="print"/>
          <a:srcRect l="5692" t="2312"/>
          <a:stretch>
            <a:fillRect/>
          </a:stretch>
        </p:blipFill>
        <p:spPr bwMode="auto">
          <a:xfrm>
            <a:off x="609600" y="1371600"/>
            <a:ext cx="8028384" cy="5179734"/>
          </a:xfrm>
          <a:prstGeom prst="rect">
            <a:avLst/>
          </a:prstGeom>
          <a:noFill/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502920" y="228600"/>
            <a:ext cx="8183880" cy="838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Lycophyta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Structure of strobilus</a:t>
            </a:r>
            <a:endParaRPr kumimoji="0" lang="en-IN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Image result for gametophyte in lycopodium"/>
          <p:cNvSpPr>
            <a:spLocks noChangeAspect="1" noChangeArrowheads="1"/>
          </p:cNvSpPr>
          <p:nvPr/>
        </p:nvSpPr>
        <p:spPr bwMode="auto">
          <a:xfrm>
            <a:off x="155575" y="-1608138"/>
            <a:ext cx="27336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172" name="AutoShape 4" descr="Image result for gametophyte in lycopodium"/>
          <p:cNvSpPr>
            <a:spLocks noChangeAspect="1" noChangeArrowheads="1"/>
          </p:cNvSpPr>
          <p:nvPr/>
        </p:nvSpPr>
        <p:spPr bwMode="auto">
          <a:xfrm>
            <a:off x="155575" y="-1608138"/>
            <a:ext cx="27336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174" name="Picture 6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2076450" cy="3362326"/>
          </a:xfrm>
          <a:prstGeom prst="rect">
            <a:avLst/>
          </a:prstGeom>
          <a:noFill/>
        </p:spPr>
      </p:pic>
      <p:sp>
        <p:nvSpPr>
          <p:cNvPr id="7176" name="AutoShape 8" descr="Image result for gametophyte in lycopodium"/>
          <p:cNvSpPr>
            <a:spLocks noChangeAspect="1" noChangeArrowheads="1"/>
          </p:cNvSpPr>
          <p:nvPr/>
        </p:nvSpPr>
        <p:spPr bwMode="auto">
          <a:xfrm>
            <a:off x="155575" y="-1608138"/>
            <a:ext cx="28194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178" name="AutoShape 10" descr="Image result for gametophyte in lycopodium"/>
          <p:cNvSpPr>
            <a:spLocks noChangeAspect="1" noChangeArrowheads="1"/>
          </p:cNvSpPr>
          <p:nvPr/>
        </p:nvSpPr>
        <p:spPr bwMode="auto">
          <a:xfrm>
            <a:off x="155575" y="-1608138"/>
            <a:ext cx="28194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180" name="AutoShape 12" descr="Image result for gametophyte in lycopodium"/>
          <p:cNvSpPr>
            <a:spLocks noChangeAspect="1" noChangeArrowheads="1"/>
          </p:cNvSpPr>
          <p:nvPr/>
        </p:nvSpPr>
        <p:spPr bwMode="auto">
          <a:xfrm>
            <a:off x="155575" y="-1608138"/>
            <a:ext cx="2819400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182" name="Picture 1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132856"/>
            <a:ext cx="4769826" cy="2952328"/>
          </a:xfrm>
          <a:prstGeom prst="rect">
            <a:avLst/>
          </a:prstGeom>
          <a:noFill/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502920" y="381000"/>
            <a:ext cx="8183880" cy="105156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Lycophyta</a:t>
            </a:r>
            <a:r>
              <a:rPr lang="en-US" dirty="0" smtClean="0"/>
              <a:t>- </a:t>
            </a:r>
            <a:r>
              <a:rPr lang="en-US" sz="3600" dirty="0" smtClean="0"/>
              <a:t>Gametophyte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Image result for gametophyte in lycopodium"/>
          <p:cNvPicPr>
            <a:picLocks noChangeAspect="1" noChangeArrowheads="1"/>
          </p:cNvPicPr>
          <p:nvPr/>
        </p:nvPicPr>
        <p:blipFill>
          <a:blip r:embed="rId2" cstate="print"/>
          <a:srcRect l="2918" t="4629" r="2884" b="3919"/>
          <a:stretch>
            <a:fillRect/>
          </a:stretch>
        </p:blipFill>
        <p:spPr bwMode="auto">
          <a:xfrm>
            <a:off x="838200" y="1219200"/>
            <a:ext cx="7315200" cy="5334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76200"/>
            <a:ext cx="8183880" cy="838200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Life cycle of </a:t>
            </a:r>
            <a:r>
              <a:rPr lang="en-US" dirty="0" err="1" smtClean="0"/>
              <a:t>homosporous</a:t>
            </a:r>
            <a:r>
              <a:rPr lang="en-US" dirty="0" smtClean="0"/>
              <a:t> genera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502920" y="381000"/>
            <a:ext cx="8183880" cy="105156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Life cycle of </a:t>
            </a:r>
            <a:r>
              <a:rPr kumimoji="0" lang="en-US" sz="4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heterosporous</a:t>
            </a: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genera</a:t>
            </a:r>
            <a:endParaRPr kumimoji="0" lang="en-IN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02" name="Picture 2" descr="Notes on Selaginella: Systematic Position, Plant body, Strobilu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768096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Lycophyta</a:t>
            </a:r>
            <a:r>
              <a:rPr lang="en-US" dirty="0" smtClean="0"/>
              <a:t>- </a:t>
            </a:r>
            <a:r>
              <a:rPr lang="en-US" sz="3600" dirty="0" smtClean="0"/>
              <a:t>Club Moss or Spike Moss</a:t>
            </a:r>
            <a:endParaRPr lang="en-IN" sz="3600" dirty="0"/>
          </a:p>
        </p:txBody>
      </p:sp>
      <p:sp>
        <p:nvSpPr>
          <p:cNvPr id="4" name="Rectangle 3"/>
          <p:cNvSpPr/>
          <p:nvPr/>
        </p:nvSpPr>
        <p:spPr>
          <a:xfrm>
            <a:off x="685800" y="1752600"/>
            <a:ext cx="3962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dirty="0" smtClean="0"/>
              <a:t>Plants of this class are known as club </a:t>
            </a:r>
            <a:r>
              <a:rPr lang="en-US" sz="2000" dirty="0" smtClean="0"/>
              <a:t>moss or spike moss</a:t>
            </a:r>
            <a:endParaRPr lang="en-US" sz="20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/>
              <a:t>The plant body of club mosses is differentiated into root, stems and root.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/>
              <a:t>Sporangia are formed on </a:t>
            </a:r>
            <a:r>
              <a:rPr lang="en-US" sz="2000" dirty="0" err="1" smtClean="0"/>
              <a:t>sporophylls</a:t>
            </a:r>
            <a:r>
              <a:rPr lang="en-US" sz="20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/>
              <a:t>These </a:t>
            </a:r>
            <a:r>
              <a:rPr lang="en-US" sz="2000" dirty="0" err="1" smtClean="0"/>
              <a:t>sporophylls</a:t>
            </a:r>
            <a:r>
              <a:rPr lang="en-US" sz="2000" dirty="0" smtClean="0"/>
              <a:t> are not scattered on stem institute their present instead they are present in groups at tip of plant.</a:t>
            </a:r>
            <a:endParaRPr lang="en-US" sz="2000" dirty="0"/>
          </a:p>
        </p:txBody>
      </p:sp>
      <p:pic>
        <p:nvPicPr>
          <p:cNvPr id="23554" name="Picture 2" descr="Kingdom Plantae"/>
          <p:cNvPicPr>
            <a:picLocks noChangeAspect="1" noChangeArrowheads="1"/>
          </p:cNvPicPr>
          <p:nvPr/>
        </p:nvPicPr>
        <p:blipFill>
          <a:blip r:embed="rId2"/>
          <a:srcRect l="60188" t="8914" r="4702" b="44290"/>
          <a:stretch>
            <a:fillRect/>
          </a:stretch>
        </p:blipFill>
        <p:spPr bwMode="auto">
          <a:xfrm>
            <a:off x="5410200" y="1600200"/>
            <a:ext cx="27432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Phylum lycophyta (Club mosses, Spike mosses &amp; Quillworts)"/>
          <p:cNvPicPr>
            <a:picLocks noChangeAspect="1" noChangeArrowheads="1"/>
          </p:cNvPicPr>
          <p:nvPr/>
        </p:nvPicPr>
        <p:blipFill>
          <a:blip r:embed="rId2"/>
          <a:srcRect t="26741"/>
          <a:stretch>
            <a:fillRect/>
          </a:stretch>
        </p:blipFill>
        <p:spPr bwMode="auto">
          <a:xfrm>
            <a:off x="152400" y="1143000"/>
            <a:ext cx="8872809" cy="4953000"/>
          </a:xfrm>
          <a:prstGeom prst="rect">
            <a:avLst/>
          </a:prstGeom>
          <a:noFill/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228600"/>
            <a:ext cx="8229600" cy="685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Habitat- Club Moss</a:t>
            </a:r>
            <a:endParaRPr kumimoji="0" lang="en-IN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Phylum lycophyta (Club mosses, Spike mosses &amp; Quillworts)"/>
          <p:cNvPicPr>
            <a:picLocks noChangeAspect="1" noChangeArrowheads="1"/>
          </p:cNvPicPr>
          <p:nvPr/>
        </p:nvPicPr>
        <p:blipFill>
          <a:blip r:embed="rId2"/>
          <a:srcRect t="24286"/>
          <a:stretch>
            <a:fillRect/>
          </a:stretch>
        </p:blipFill>
        <p:spPr bwMode="auto">
          <a:xfrm>
            <a:off x="533401" y="1981200"/>
            <a:ext cx="8370750" cy="4038600"/>
          </a:xfrm>
          <a:prstGeom prst="rect">
            <a:avLst/>
          </a:prstGeom>
          <a:noFill/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228600"/>
            <a:ext cx="8229600" cy="838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Habitat- Spike Moss</a:t>
            </a:r>
            <a:endParaRPr kumimoji="0" lang="en-IN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914401"/>
            <a:ext cx="8001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 smtClean="0"/>
              <a:t>This class has a long evolutionary history and is represented both by extant and extinct genera. </a:t>
            </a:r>
            <a:endParaRPr lang="en-US" sz="1600" dirty="0" smtClean="0"/>
          </a:p>
          <a:p>
            <a:pPr algn="just"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 smtClean="0"/>
              <a:t>This </a:t>
            </a:r>
            <a:r>
              <a:rPr lang="en-US" sz="1600" dirty="0" smtClean="0"/>
              <a:t>group first originated during the Lower Devonian period of </a:t>
            </a:r>
            <a:r>
              <a:rPr lang="en-US" sz="1600" dirty="0" err="1" smtClean="0"/>
              <a:t>Palaeozoic</a:t>
            </a:r>
            <a:r>
              <a:rPr lang="en-US" sz="1600" dirty="0" smtClean="0"/>
              <a:t> </a:t>
            </a:r>
            <a:r>
              <a:rPr lang="en-US" sz="1600" dirty="0" smtClean="0"/>
              <a:t>Era.</a:t>
            </a:r>
          </a:p>
          <a:p>
            <a:pPr algn="just"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 smtClean="0"/>
              <a:t>The </a:t>
            </a:r>
            <a:r>
              <a:rPr lang="en-US" sz="1600" dirty="0" err="1" smtClean="0"/>
              <a:t>Lycophytes</a:t>
            </a:r>
            <a:r>
              <a:rPr lang="en-US" sz="1600" dirty="0" smtClean="0"/>
              <a:t> </a:t>
            </a:r>
            <a:r>
              <a:rPr lang="en-US" sz="1600" dirty="0" smtClean="0"/>
              <a:t>are the oldest of the seedless vascular plants that have living representatives. </a:t>
            </a:r>
            <a:endParaRPr lang="en-US" sz="1600" dirty="0" smtClean="0"/>
          </a:p>
          <a:p>
            <a:pPr algn="just"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 smtClean="0"/>
              <a:t>Their structural features show convergence with </a:t>
            </a:r>
            <a:r>
              <a:rPr lang="en-US" sz="1600" dirty="0" err="1" smtClean="0"/>
              <a:t>taxa</a:t>
            </a:r>
            <a:r>
              <a:rPr lang="en-US" sz="1600" dirty="0" smtClean="0"/>
              <a:t> on the line leading to the flowering plants. Leaves, wood, trees, and reproductive structures that resemble seeds evolved in both lineages</a:t>
            </a:r>
            <a:r>
              <a:rPr lang="en-US" sz="1600" dirty="0" smtClean="0"/>
              <a:t>.</a:t>
            </a:r>
          </a:p>
          <a:p>
            <a:pPr algn="just"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 smtClean="0"/>
              <a:t>There are about 1,200 species today in three </a:t>
            </a:r>
            <a:r>
              <a:rPr lang="en-US" sz="1600" dirty="0" err="1" smtClean="0"/>
              <a:t>lycophyte</a:t>
            </a:r>
            <a:r>
              <a:rPr lang="en-US" sz="1600" dirty="0" smtClean="0"/>
              <a:t> families: </a:t>
            </a:r>
            <a:r>
              <a:rPr lang="en-US" sz="1600" dirty="0" err="1" smtClean="0"/>
              <a:t>Lycopodiaceae</a:t>
            </a:r>
            <a:r>
              <a:rPr lang="en-US" sz="1600" dirty="0" smtClean="0"/>
              <a:t>, </a:t>
            </a:r>
            <a:r>
              <a:rPr lang="en-US" sz="1600" dirty="0" err="1" smtClean="0"/>
              <a:t>Selaginellaceae</a:t>
            </a:r>
            <a:r>
              <a:rPr lang="en-US" sz="1600" dirty="0" smtClean="0"/>
              <a:t>, and </a:t>
            </a:r>
            <a:r>
              <a:rPr lang="en-US" sz="1600" dirty="0" err="1" smtClean="0"/>
              <a:t>Isoetaceae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pPr algn="just"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 smtClean="0"/>
              <a:t>This class is represented by five living </a:t>
            </a:r>
            <a:r>
              <a:rPr lang="en-US" sz="1600" dirty="0" smtClean="0"/>
              <a:t>genera :</a:t>
            </a:r>
          </a:p>
          <a:p>
            <a:pPr algn="just"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i="1" dirty="0" smtClean="0"/>
              <a:t>— </a:t>
            </a:r>
            <a:r>
              <a:rPr lang="en-US" sz="1600" i="1" dirty="0" err="1" smtClean="0"/>
              <a:t>Lycopodium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Selaginella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Phylloglossum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Styhtes</a:t>
            </a:r>
            <a:r>
              <a:rPr lang="en-US" sz="1600" i="1" dirty="0" smtClean="0"/>
              <a:t>, and </a:t>
            </a:r>
            <a:r>
              <a:rPr lang="en-US" sz="1600" i="1" dirty="0" err="1" smtClean="0"/>
              <a:t>Isoete</a:t>
            </a:r>
            <a:endParaRPr lang="en-US" sz="1600" i="1" dirty="0" smtClean="0"/>
          </a:p>
          <a:p>
            <a:pPr algn="just"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 smtClean="0"/>
              <a:t> and fourteen </a:t>
            </a:r>
            <a:r>
              <a:rPr lang="en-US" sz="1600" dirty="0" smtClean="0"/>
              <a:t>extinct genera</a:t>
            </a:r>
          </a:p>
          <a:p>
            <a:pPr algn="just" fontAlgn="base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 smtClean="0"/>
              <a:t>—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Asteroxylon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Baragwanathia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Lepidodendron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Sigillaria</a:t>
            </a:r>
            <a:r>
              <a:rPr lang="en-US" sz="1600" i="1" dirty="0" smtClean="0"/>
              <a:t> etc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457200" y="152400"/>
            <a:ext cx="8229600" cy="609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Lycophyta</a:t>
            </a:r>
            <a:r>
              <a:rPr kumimoji="0" lang="en-I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en-IN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general characters</a:t>
            </a:r>
            <a:endParaRPr kumimoji="0" lang="en-IN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14400"/>
            <a:ext cx="8153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2000" dirty="0" smtClean="0"/>
              <a:t>The </a:t>
            </a:r>
            <a:r>
              <a:rPr lang="en-US" sz="2000" dirty="0" err="1" smtClean="0"/>
              <a:t>sporophyte</a:t>
            </a:r>
            <a:r>
              <a:rPr lang="en-US" sz="2000" dirty="0" smtClean="0"/>
              <a:t> plant body is differen­tiated into definite root, stem and leaves</a:t>
            </a:r>
            <a:r>
              <a:rPr lang="en-US" sz="2000" dirty="0" smtClean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sz="2000" dirty="0" smtClean="0"/>
              <a:t>(b) The </a:t>
            </a:r>
            <a:r>
              <a:rPr lang="en-US" sz="2000" dirty="0" err="1" smtClean="0"/>
              <a:t>sporophytes</a:t>
            </a:r>
            <a:r>
              <a:rPr lang="en-US" sz="2000" dirty="0" smtClean="0"/>
              <a:t> are dichotomously branched.</a:t>
            </a:r>
          </a:p>
          <a:p>
            <a:pPr fontAlgn="base">
              <a:lnSpc>
                <a:spcPct val="150000"/>
              </a:lnSpc>
            </a:pPr>
            <a:r>
              <a:rPr lang="en-US" sz="2000" dirty="0" smtClean="0"/>
              <a:t>(c) The leaves are usually small and </a:t>
            </a:r>
            <a:r>
              <a:rPr lang="en-US" sz="2000" dirty="0" err="1" smtClean="0"/>
              <a:t>microphyllous</a:t>
            </a:r>
            <a:r>
              <a:rPr lang="en-US" sz="2000" dirty="0" smtClean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sz="2000" dirty="0" smtClean="0"/>
              <a:t>(d) The xylem in stem </a:t>
            </a:r>
            <a:r>
              <a:rPr lang="en-US" sz="2000" dirty="0" err="1" smtClean="0"/>
              <a:t>exarch</a:t>
            </a:r>
            <a:r>
              <a:rPr lang="en-US" sz="2000" dirty="0" smtClean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sz="2000" dirty="0" smtClean="0"/>
              <a:t>(e) Sporangia are borne singly on the </a:t>
            </a:r>
            <a:r>
              <a:rPr lang="en-US" sz="2000" dirty="0" err="1" smtClean="0"/>
              <a:t>adaxial</a:t>
            </a:r>
            <a:r>
              <a:rPr lang="en-US" sz="2000" dirty="0" smtClean="0"/>
              <a:t> </a:t>
            </a:r>
            <a:r>
              <a:rPr lang="en-US" sz="2000" dirty="0" smtClean="0"/>
              <a:t>(upper) surface of the </a:t>
            </a:r>
            <a:r>
              <a:rPr lang="en-US" sz="2000" dirty="0" err="1" smtClean="0"/>
              <a:t>sporophylls</a:t>
            </a:r>
            <a:r>
              <a:rPr lang="en-US" sz="2000" dirty="0" smtClean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sz="2000" dirty="0" smtClean="0"/>
              <a:t>(f) The spores may be of either one type i.e., </a:t>
            </a:r>
            <a:r>
              <a:rPr lang="en-US" sz="2000" dirty="0" err="1" smtClean="0"/>
              <a:t>homosporous</a:t>
            </a:r>
            <a:r>
              <a:rPr lang="en-US" sz="2000" dirty="0" smtClean="0"/>
              <a:t> (e.g., </a:t>
            </a:r>
            <a:r>
              <a:rPr lang="en-US" sz="2000" i="1" dirty="0" err="1" smtClean="0"/>
              <a:t>Lycopodium</a:t>
            </a:r>
            <a:r>
              <a:rPr lang="en-US" sz="2000" dirty="0" smtClean="0"/>
              <a:t>) or two types i.e., </a:t>
            </a:r>
            <a:r>
              <a:rPr lang="en-US" sz="2000" dirty="0" err="1" smtClean="0"/>
              <a:t>heterosporous</a:t>
            </a:r>
            <a:r>
              <a:rPr lang="en-US" sz="2000" dirty="0" smtClean="0"/>
              <a:t> (e.g., </a:t>
            </a:r>
            <a:r>
              <a:rPr lang="en-US" sz="2000" i="1" dirty="0" err="1" smtClean="0"/>
              <a:t>Selaginella</a:t>
            </a:r>
            <a:r>
              <a:rPr lang="en-US" sz="2000" dirty="0" smtClean="0"/>
              <a:t>).</a:t>
            </a:r>
          </a:p>
          <a:p>
            <a:pPr fontAlgn="base">
              <a:lnSpc>
                <a:spcPct val="150000"/>
              </a:lnSpc>
            </a:pPr>
            <a:r>
              <a:rPr lang="en-US" sz="2000" dirty="0" smtClean="0"/>
              <a:t>(g) The spores develop into independent gametophyte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457200" y="228600"/>
            <a:ext cx="8229600" cy="685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General</a:t>
            </a:r>
            <a:r>
              <a:rPr kumimoji="0" lang="en-US" sz="41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1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charactres</a:t>
            </a:r>
            <a:endParaRPr kumimoji="0" lang="en-IN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age result for Lycophyta, typ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74" y="2209800"/>
            <a:ext cx="4305657" cy="3141366"/>
          </a:xfrm>
          <a:prstGeom prst="rect">
            <a:avLst/>
          </a:prstGeom>
          <a:noFill/>
        </p:spPr>
      </p:pic>
      <p:pic>
        <p:nvPicPr>
          <p:cNvPr id="8194" name="Picture 2" descr="Image result for isoe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161634"/>
            <a:ext cx="3338264" cy="3117523"/>
          </a:xfrm>
          <a:prstGeom prst="rect">
            <a:avLst/>
          </a:prstGeom>
          <a:noFill/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2920" y="457200"/>
            <a:ext cx="8183880" cy="9144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Lycophyta</a:t>
            </a:r>
            <a:r>
              <a:rPr lang="en-US" dirty="0" smtClean="0"/>
              <a:t>- </a:t>
            </a:r>
            <a:r>
              <a:rPr lang="en-US" sz="3600" dirty="0" smtClean="0"/>
              <a:t>Representative genera</a:t>
            </a:r>
            <a:endParaRPr lang="en-IN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391400" y="4953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FF00"/>
                </a:solidFill>
              </a:rPr>
              <a:t>Isoetes</a:t>
            </a:r>
            <a:endParaRPr lang="en-US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Notes on Selaginella: Systematic Position, Plant body, Strobilu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95400"/>
            <a:ext cx="6629400" cy="4972050"/>
          </a:xfrm>
          <a:prstGeom prst="rect">
            <a:avLst/>
          </a:prstGeom>
          <a:noFill/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02920" y="304800"/>
            <a:ext cx="8183880" cy="9144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Lycophyta</a:t>
            </a:r>
            <a:r>
              <a:rPr lang="en-US" dirty="0" smtClean="0"/>
              <a:t>- </a:t>
            </a:r>
            <a:r>
              <a:rPr lang="en-US" sz="3600" dirty="0" smtClean="0"/>
              <a:t>Representative genera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Image result for gametophyte in lycopodium"/>
          <p:cNvPicPr>
            <a:picLocks noChangeAspect="1" noChangeArrowheads="1"/>
          </p:cNvPicPr>
          <p:nvPr/>
        </p:nvPicPr>
        <p:blipFill>
          <a:blip r:embed="rId2" cstate="print"/>
          <a:srcRect l="18577" r="5283"/>
          <a:stretch>
            <a:fillRect/>
          </a:stretch>
        </p:blipFill>
        <p:spPr bwMode="auto">
          <a:xfrm>
            <a:off x="304800" y="1752600"/>
            <a:ext cx="4096424" cy="3657600"/>
          </a:xfrm>
          <a:prstGeom prst="rect">
            <a:avLst/>
          </a:prstGeom>
          <a:noFill/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2920" y="609600"/>
            <a:ext cx="8183880" cy="82296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Lycophyta</a:t>
            </a:r>
            <a:r>
              <a:rPr lang="en-US" dirty="0" smtClean="0"/>
              <a:t>- </a:t>
            </a:r>
            <a:r>
              <a:rPr lang="en-US" sz="3600" dirty="0" smtClean="0"/>
              <a:t>internal structure</a:t>
            </a:r>
            <a:endParaRPr lang="en-IN" sz="3600" dirty="0"/>
          </a:p>
        </p:txBody>
      </p:sp>
      <p:pic>
        <p:nvPicPr>
          <p:cNvPr id="17410" name="Picture 2" descr="Lycopodium: Distribution and Phylogeny | Botany"/>
          <p:cNvPicPr>
            <a:picLocks noChangeAspect="1" noChangeArrowheads="1"/>
          </p:cNvPicPr>
          <p:nvPr/>
        </p:nvPicPr>
        <p:blipFill>
          <a:blip r:embed="rId3"/>
          <a:srcRect l="4810" t="8399"/>
          <a:stretch>
            <a:fillRect/>
          </a:stretch>
        </p:blipFill>
        <p:spPr bwMode="auto">
          <a:xfrm>
            <a:off x="4495800" y="2057401"/>
            <a:ext cx="4295775" cy="315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</TotalTime>
  <Words>246</Words>
  <Application>Microsoft Office PowerPoint</Application>
  <PresentationFormat>On-screen Show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Lycophyta- General Characters</vt:lpstr>
      <vt:lpstr>Lycophyta- Club Moss or Spike Moss</vt:lpstr>
      <vt:lpstr>Slide 3</vt:lpstr>
      <vt:lpstr>Slide 4</vt:lpstr>
      <vt:lpstr>Slide 5</vt:lpstr>
      <vt:lpstr>Slide 6</vt:lpstr>
      <vt:lpstr>Lycophyta- Representative genera</vt:lpstr>
      <vt:lpstr>Lycophyta- Representative genera</vt:lpstr>
      <vt:lpstr>Lycophyta- internal structure</vt:lpstr>
      <vt:lpstr>Slide 10</vt:lpstr>
      <vt:lpstr>Lycophyta- Gametophyte</vt:lpstr>
      <vt:lpstr>Life cycle of homosporous genera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Lycophyta- Club Moss or Spike Moss</dc:title>
  <dc:creator>DM</dc:creator>
  <cp:lastModifiedBy>DM</cp:lastModifiedBy>
  <cp:revision>9</cp:revision>
  <dcterms:created xsi:type="dcterms:W3CDTF">2006-08-16T00:00:00Z</dcterms:created>
  <dcterms:modified xsi:type="dcterms:W3CDTF">2020-04-16T15:15:01Z</dcterms:modified>
</cp:coreProperties>
</file>