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81" r:id="rId3"/>
    <p:sldId id="280" r:id="rId4"/>
    <p:sldId id="282" r:id="rId5"/>
    <p:sldId id="259" r:id="rId6"/>
    <p:sldId id="262" r:id="rId7"/>
    <p:sldId id="260" r:id="rId8"/>
    <p:sldId id="261" r:id="rId9"/>
    <p:sldId id="257" r:id="rId10"/>
    <p:sldId id="258" r:id="rId11"/>
    <p:sldId id="263" r:id="rId12"/>
    <p:sldId id="264" r:id="rId13"/>
    <p:sldId id="265" r:id="rId14"/>
    <p:sldId id="266" r:id="rId15"/>
    <p:sldId id="267" r:id="rId16"/>
    <p:sldId id="269" r:id="rId17"/>
    <p:sldId id="268" r:id="rId18"/>
    <p:sldId id="270" r:id="rId19"/>
    <p:sldId id="271" r:id="rId20"/>
    <p:sldId id="272" r:id="rId21"/>
    <p:sldId id="273" r:id="rId22"/>
    <p:sldId id="274" r:id="rId23"/>
    <p:sldId id="275" r:id="rId24"/>
    <p:sldId id="284" r:id="rId25"/>
    <p:sldId id="277" r:id="rId26"/>
    <p:sldId id="278" r:id="rId27"/>
    <p:sldId id="279"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193" autoAdjust="0"/>
    <p:restoredTop sz="88689" autoAdjust="0"/>
  </p:normalViewPr>
  <p:slideViewPr>
    <p:cSldViewPr snapToGrid="0">
      <p:cViewPr varScale="1">
        <p:scale>
          <a:sx n="64" d="100"/>
          <a:sy n="64" d="100"/>
        </p:scale>
        <p:origin x="-804"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3319548-15C9-4F82-AEDC-1E4C9E17A568}" type="datetimeFigureOut">
              <a:rPr lang="en-US" smtClean="0"/>
              <a:pPr/>
              <a:t>4/30/2020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354F4B7-3B68-4F15-A6F1-D2CE407DC532}"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09243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319548-15C9-4F82-AEDC-1E4C9E17A568}"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54F4B7-3B68-4F15-A6F1-D2CE407DC532}" type="slidenum">
              <a:rPr lang="en-US" smtClean="0"/>
              <a:pPr/>
              <a:t>‹#›</a:t>
            </a:fld>
            <a:endParaRPr lang="en-US"/>
          </a:p>
        </p:txBody>
      </p:sp>
    </p:spTree>
    <p:extLst>
      <p:ext uri="{BB962C8B-B14F-4D97-AF65-F5344CB8AC3E}">
        <p14:creationId xmlns:p14="http://schemas.microsoft.com/office/powerpoint/2010/main" xmlns="" val="24077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319548-15C9-4F82-AEDC-1E4C9E17A56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4F4B7-3B68-4F15-A6F1-D2CE407DC532}"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55902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319548-15C9-4F82-AEDC-1E4C9E17A56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4F4B7-3B68-4F15-A6F1-D2CE407DC532}"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91285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319548-15C9-4F82-AEDC-1E4C9E17A56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4F4B7-3B68-4F15-A6F1-D2CE407DC532}" type="slidenum">
              <a:rPr lang="en-US" smtClean="0"/>
              <a:pPr/>
              <a:t>‹#›</a:t>
            </a:fld>
            <a:endParaRPr lang="en-US"/>
          </a:p>
        </p:txBody>
      </p:sp>
    </p:spTree>
    <p:extLst>
      <p:ext uri="{BB962C8B-B14F-4D97-AF65-F5344CB8AC3E}">
        <p14:creationId xmlns:p14="http://schemas.microsoft.com/office/powerpoint/2010/main" xmlns="" val="246631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319548-15C9-4F82-AEDC-1E4C9E17A56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4F4B7-3B68-4F15-A6F1-D2CE407DC532}"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33066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319548-15C9-4F82-AEDC-1E4C9E17A56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4F4B7-3B68-4F15-A6F1-D2CE407DC532}"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99304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319548-15C9-4F82-AEDC-1E4C9E17A56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4F4B7-3B68-4F15-A6F1-D2CE407DC532}"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90176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319548-15C9-4F82-AEDC-1E4C9E17A56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4F4B7-3B68-4F15-A6F1-D2CE407DC532}"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3966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319548-15C9-4F82-AEDC-1E4C9E17A56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4F4B7-3B68-4F15-A6F1-D2CE407DC532}" type="slidenum">
              <a:rPr lang="en-US" smtClean="0"/>
              <a:pPr/>
              <a:t>‹#›</a:t>
            </a:fld>
            <a:endParaRPr lang="en-US"/>
          </a:p>
        </p:txBody>
      </p:sp>
    </p:spTree>
    <p:extLst>
      <p:ext uri="{BB962C8B-B14F-4D97-AF65-F5344CB8AC3E}">
        <p14:creationId xmlns:p14="http://schemas.microsoft.com/office/powerpoint/2010/main" xmlns="" val="2132307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319548-15C9-4F82-AEDC-1E4C9E17A56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4F4B7-3B68-4F15-A6F1-D2CE407DC532}"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2333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319548-15C9-4F82-AEDC-1E4C9E17A568}"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54F4B7-3B68-4F15-A6F1-D2CE407DC532}" type="slidenum">
              <a:rPr lang="en-US" smtClean="0"/>
              <a:pPr/>
              <a:t>‹#›</a:t>
            </a:fld>
            <a:endParaRPr lang="en-US"/>
          </a:p>
        </p:txBody>
      </p:sp>
    </p:spTree>
    <p:extLst>
      <p:ext uri="{BB962C8B-B14F-4D97-AF65-F5344CB8AC3E}">
        <p14:creationId xmlns:p14="http://schemas.microsoft.com/office/powerpoint/2010/main" xmlns="" val="656212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319548-15C9-4F82-AEDC-1E4C9E17A568}" type="datetimeFigureOut">
              <a:rPr lang="en-US" smtClean="0"/>
              <a:pPr/>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54F4B7-3B68-4F15-A6F1-D2CE407DC532}"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44140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319548-15C9-4F82-AEDC-1E4C9E17A568}" type="datetimeFigureOut">
              <a:rPr lang="en-US" smtClean="0"/>
              <a:pPr/>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54F4B7-3B68-4F15-A6F1-D2CE407DC532}"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32464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319548-15C9-4F82-AEDC-1E4C9E17A568}" type="datetimeFigureOut">
              <a:rPr lang="en-US" smtClean="0"/>
              <a:pPr/>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54F4B7-3B68-4F15-A6F1-D2CE407DC532}" type="slidenum">
              <a:rPr lang="en-US" smtClean="0"/>
              <a:pPr/>
              <a:t>‹#›</a:t>
            </a:fld>
            <a:endParaRPr lang="en-US"/>
          </a:p>
        </p:txBody>
      </p:sp>
    </p:spTree>
    <p:extLst>
      <p:ext uri="{BB962C8B-B14F-4D97-AF65-F5344CB8AC3E}">
        <p14:creationId xmlns:p14="http://schemas.microsoft.com/office/powerpoint/2010/main" xmlns="" val="514253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319548-15C9-4F82-AEDC-1E4C9E17A568}"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54F4B7-3B68-4F15-A6F1-D2CE407DC532}"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39207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319548-15C9-4F82-AEDC-1E4C9E17A568}"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54F4B7-3B68-4F15-A6F1-D2CE407DC532}" type="slidenum">
              <a:rPr lang="en-US" smtClean="0"/>
              <a:pPr/>
              <a:t>‹#›</a:t>
            </a:fld>
            <a:endParaRPr lang="en-US"/>
          </a:p>
        </p:txBody>
      </p:sp>
    </p:spTree>
    <p:extLst>
      <p:ext uri="{BB962C8B-B14F-4D97-AF65-F5344CB8AC3E}">
        <p14:creationId xmlns:p14="http://schemas.microsoft.com/office/powerpoint/2010/main" xmlns="" val="1700841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319548-15C9-4F82-AEDC-1E4C9E17A568}" type="datetimeFigureOut">
              <a:rPr lang="en-US" smtClean="0"/>
              <a:pPr/>
              <a:t>4/30/2020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54F4B7-3B68-4F15-A6F1-D2CE407DC532}" type="slidenum">
              <a:rPr lang="en-US" smtClean="0"/>
              <a:pPr/>
              <a:t>‹#›</a:t>
            </a:fld>
            <a:endParaRPr lang="en-US"/>
          </a:p>
        </p:txBody>
      </p:sp>
    </p:spTree>
    <p:extLst>
      <p:ext uri="{BB962C8B-B14F-4D97-AF65-F5344CB8AC3E}">
        <p14:creationId xmlns:p14="http://schemas.microsoft.com/office/powerpoint/2010/main" xmlns="" val="17668682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27310" y="1706239"/>
            <a:ext cx="6815669" cy="1515533"/>
          </a:xfrm>
        </p:spPr>
        <p:txBody>
          <a:bodyPr/>
          <a:lstStyle/>
          <a:p>
            <a:r>
              <a:rPr lang="en-US" dirty="0" smtClean="0"/>
              <a:t>STANDARD COSTING</a:t>
            </a:r>
            <a:endParaRPr lang="en-US" dirty="0"/>
          </a:p>
        </p:txBody>
      </p:sp>
      <p:sp>
        <p:nvSpPr>
          <p:cNvPr id="3" name="Subtitle 2"/>
          <p:cNvSpPr>
            <a:spLocks noGrp="1"/>
          </p:cNvSpPr>
          <p:nvPr>
            <p:ph type="subTitle" idx="1"/>
          </p:nvPr>
        </p:nvSpPr>
        <p:spPr/>
        <p:txBody>
          <a:bodyPr>
            <a:noAutofit/>
          </a:bodyPr>
          <a:lstStyle/>
          <a:p>
            <a:r>
              <a:rPr lang="en-US" sz="4400" dirty="0" smtClean="0">
                <a:solidFill>
                  <a:srgbClr val="FF0000"/>
                </a:solidFill>
              </a:rPr>
              <a:t>By</a:t>
            </a:r>
          </a:p>
          <a:p>
            <a:r>
              <a:rPr lang="en-US" sz="4400" dirty="0" err="1" smtClean="0">
                <a:solidFill>
                  <a:srgbClr val="FF0000"/>
                </a:solidFill>
              </a:rPr>
              <a:t>Chaitali</a:t>
            </a:r>
            <a:r>
              <a:rPr lang="en-US" sz="4400" dirty="0" smtClean="0">
                <a:solidFill>
                  <a:srgbClr val="FF0000"/>
                </a:solidFill>
              </a:rPr>
              <a:t> Pal</a:t>
            </a:r>
          </a:p>
        </p:txBody>
      </p:sp>
    </p:spTree>
    <p:extLst>
      <p:ext uri="{BB962C8B-B14F-4D97-AF65-F5344CB8AC3E}">
        <p14:creationId xmlns:p14="http://schemas.microsoft.com/office/powerpoint/2010/main" xmlns="" val="3528203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ules of Thumb method- &#10;Based on experience, intuition and judgment, managers may &#10;develop some rules which guide them in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0648" y="-679919"/>
            <a:ext cx="12097870" cy="75379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7558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mage3.slideserve.com/6406125/basic-variance-analysis-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4094" y="0"/>
            <a:ext cx="11707906"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696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mage3.slideserve.com/6406125/direct-material-variance-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0987" y="-303587"/>
            <a:ext cx="12008225" cy="78204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18671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mage3.slideserve.com/6406125/direct-material-price-variance-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4095" y="-336176"/>
            <a:ext cx="11707906" cy="71941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4476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mage3.slideserve.com/6406125/material-price-variance-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2515" y="391886"/>
            <a:ext cx="11669486" cy="61199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135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image3.slideserve.com/6406125/direct-material-quantity-variance-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314" y="754743"/>
            <a:ext cx="10842171" cy="56369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13691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s://image3.slideserve.com/6406125/direct-labour-variance-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7657" y="617856"/>
            <a:ext cx="11248572" cy="5143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9048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image3.slideserve.com/6406125/direct-labour-rate-variance-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146" y="-951820"/>
            <a:ext cx="11476131" cy="86589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78837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image3.slideserve.com/6406125/direct-labour-efficiency-variance-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0648" y="0"/>
            <a:ext cx="11833410" cy="72334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22424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image3.slideserve.com/6406125/variable-overhead-variance-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4094" y="-403412"/>
            <a:ext cx="11833412" cy="85926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6446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image3.slideserve.com/6406125/standard-costs-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3753" y="0"/>
            <a:ext cx="12317507" cy="68704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0088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image3.slideserve.com/6406125/variable-overhead-variance1-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7542" y="0"/>
            <a:ext cx="11694458" cy="73555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22195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image3.slideserve.com/6406125/variable-overhead-spending-variance-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6665" y="0"/>
            <a:ext cx="11839202" cy="70540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2108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image3.slideserve.com/6406125/variable-overhead-efficiency-variance-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4095" y="40341"/>
            <a:ext cx="11936506" cy="71346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23838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image3.slideserve.com/6406125/fixed-overhead-variance-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5774" y="14288"/>
            <a:ext cx="11706225" cy="74755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59952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0456" y="996647"/>
            <a:ext cx="6861627" cy="3473754"/>
          </a:xfrm>
        </p:spPr>
        <p:txBody>
          <a:bodyPr>
            <a:normAutofit/>
          </a:bodyPr>
          <a:lstStyle/>
          <a:p>
            <a:r>
              <a:rPr lang="en-US" sz="7200" b="1" dirty="0" smtClean="0">
                <a:solidFill>
                  <a:srgbClr val="FF0000"/>
                </a:solidFill>
              </a:rPr>
              <a:t>ADVANCE VARIENCE            ANALYSIS </a:t>
            </a:r>
            <a:endParaRPr lang="en-US" sz="7200" b="1" dirty="0">
              <a:solidFill>
                <a:srgbClr val="FF0000"/>
              </a:solidFill>
            </a:endParaRPr>
          </a:p>
        </p:txBody>
      </p:sp>
    </p:spTree>
    <p:extLst>
      <p:ext uri="{BB962C8B-B14F-4D97-AF65-F5344CB8AC3E}">
        <p14:creationId xmlns:p14="http://schemas.microsoft.com/office/powerpoint/2010/main" xmlns="" val="3485495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464457" y="0"/>
            <a:ext cx="11727543" cy="74258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44434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544366" y="0"/>
            <a:ext cx="11647633" cy="77150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69506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651" t="-565" r="380" b="10196"/>
          <a:stretch/>
        </p:blipFill>
        <p:spPr bwMode="auto">
          <a:xfrm>
            <a:off x="464458" y="-245762"/>
            <a:ext cx="11727542" cy="69658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97097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8638" y="514350"/>
            <a:ext cx="11172825" cy="5843588"/>
          </a:xfrm>
          <a:prstGeom prst="rect">
            <a:avLst/>
          </a:prstGeom>
        </p:spPr>
      </p:pic>
    </p:spTree>
    <p:extLst>
      <p:ext uri="{BB962C8B-B14F-4D97-AF65-F5344CB8AC3E}">
        <p14:creationId xmlns:p14="http://schemas.microsoft.com/office/powerpoint/2010/main" xmlns="" val="3405730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image3.slideserve.com/6406125/definition-of-standard-cost-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4435" y="-188258"/>
            <a:ext cx="12702989" cy="83583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99377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6661" y="1712062"/>
            <a:ext cx="10611224" cy="3108543"/>
          </a:xfrm>
          <a:prstGeom prst="rect">
            <a:avLst/>
          </a:prstGeom>
        </p:spPr>
        <p:txBody>
          <a:bodyPr wrap="square">
            <a:spAutoFit/>
          </a:bodyPr>
          <a:lstStyle/>
          <a:p>
            <a:endParaRPr lang="en-US" sz="2800" b="0" i="0" dirty="0" smtClean="0">
              <a:solidFill>
                <a:srgbClr val="435059"/>
              </a:solidFill>
              <a:effectLst/>
              <a:latin typeface="Source Serif Pro"/>
            </a:endParaRPr>
          </a:p>
          <a:p>
            <a:r>
              <a:rPr lang="en-US" sz="2800" b="1" i="0" dirty="0" smtClean="0">
                <a:solidFill>
                  <a:srgbClr val="435059"/>
                </a:solidFill>
                <a:effectLst/>
                <a:latin typeface="Source Serif Pro"/>
              </a:rPr>
              <a:t>Definition of standard cost according to the CIMA London, “predetermined cost which is calculated from management’s standards of efficient operations and relevant necessary expenditure.” They are the predetermined costs on technical estimate of material labor and overhead for a selected period of time and for prescribed set of working conditions</a:t>
            </a:r>
            <a:r>
              <a:rPr lang="en-US" b="1" i="0" dirty="0" smtClean="0">
                <a:solidFill>
                  <a:srgbClr val="435059"/>
                </a:solidFill>
                <a:effectLst/>
                <a:latin typeface="Source Serif Pro"/>
              </a:rPr>
              <a:t>. </a:t>
            </a:r>
            <a:endParaRPr lang="en-US" b="1" dirty="0"/>
          </a:p>
        </p:txBody>
      </p:sp>
    </p:spTree>
    <p:extLst>
      <p:ext uri="{BB962C8B-B14F-4D97-AF65-F5344CB8AC3E}">
        <p14:creationId xmlns:p14="http://schemas.microsoft.com/office/powerpoint/2010/main" xmlns="" val="3173546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dvantages of Standard Costing &#10;1. To measure efficiency &#10;2. To fix prices and formulate policies &#10;3. For Effective cost c..."/>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14480" y="301718"/>
            <a:ext cx="12269508" cy="79547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1422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mage2.slideserve.com/3726076/limitations-of-standard-costing-system-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5217" y="-425712"/>
            <a:ext cx="12188826" cy="75246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685854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Limitations of Standard Costing &#10;1. Difficulty in setting &#10;standards &#10;2. Not suitable to small &#10;business &#10;3. Not suitabl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https://image2.slideserve.com/3726076/types-of-standards-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0375" y="-278934"/>
            <a:ext cx="12304059" cy="80356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23253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mage2.slideserve.com/3726076/types-of-standards-cont-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0988" y="-666656"/>
            <a:ext cx="11779624" cy="79684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9098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NALYSIS OF VARIANCE &#10;Variances are analyzed in respect of: &#10;1. Direct material &#10;2. Direct labor &#10;3. Overheads:- a. Variab..."/>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8644" y="-322729"/>
            <a:ext cx="11955744" cy="7543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43911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186</TotalTime>
  <Words>62</Words>
  <Application>Microsoft Office PowerPoint</Application>
  <PresentationFormat>Custom</PresentationFormat>
  <Paragraphs>6</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Organic</vt:lpstr>
      <vt:lpstr>STANDARD COSTING</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ADVANCE VARIENCE            ANALYSIS </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COSTING</dc:title>
  <dc:creator>Windows User</dc:creator>
  <cp:lastModifiedBy>HP</cp:lastModifiedBy>
  <cp:revision>38</cp:revision>
  <dcterms:created xsi:type="dcterms:W3CDTF">2020-04-26T13:11:28Z</dcterms:created>
  <dcterms:modified xsi:type="dcterms:W3CDTF">2020-04-30T15:33:59Z</dcterms:modified>
</cp:coreProperties>
</file>