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60" r:id="rId4"/>
    <p:sldId id="259" r:id="rId5"/>
    <p:sldId id="258" r:id="rId6"/>
    <p:sldId id="261" r:id="rId7"/>
    <p:sldId id="262" r:id="rId8"/>
    <p:sldId id="266"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89603C-D396-4A54-9874-A06132E28090}" type="datetimeFigureOut">
              <a:rPr lang="en-US" smtClean="0"/>
              <a:pPr/>
              <a:t>4/10/2020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4C86F9-97BD-4802-A118-D8209F6B1136}"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AD4C86F9-97BD-4802-A118-D8209F6B1136}" type="slidenum">
              <a:rPr lang="en-IN" smtClean="0"/>
              <a:pPr/>
              <a:t>1</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4/10/2020</a:t>
            </a:fld>
            <a:endParaRPr lang="en-US" dirty="0"/>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dirty="0"/>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4/10/2020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4/10/2020</a:t>
            </a:fld>
            <a:endParaRPr lang="en-US" dirty="0"/>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dirty="0"/>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dirty="0"/>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4/10/2020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4/10/2020</a:t>
            </a:fld>
            <a:endParaRPr lang="en-US" dirty="0"/>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dirty="0"/>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4/10/2020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4/10/2020</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4/10/2020</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4/10/2020</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dirty="0"/>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4/10/2020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4/10/2020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dirty="0"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4/10/2020</a:t>
            </a:fld>
            <a:endParaRPr lang="en-US" dirty="0"/>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dirty="0"/>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d"/>
  </p:transition>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feedough.com/customer-touch-point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just"/>
            <a:r>
              <a:rPr lang="en-US" sz="2400" dirty="0" smtClean="0"/>
              <a:t>MARKETING MANAGEMENT-SEMESTER-II</a:t>
            </a:r>
            <a:br>
              <a:rPr lang="en-US" sz="2400" dirty="0" smtClean="0"/>
            </a:br>
            <a:r>
              <a:rPr lang="en-US" sz="2400" dirty="0" smtClean="0"/>
              <a:t>UNIT-4 DISTRIBUTION CHANNELS AND PHYSICAL DISTRIBUTION</a:t>
            </a:r>
            <a:endParaRPr lang="en-IN" sz="2400" dirty="0"/>
          </a:p>
        </p:txBody>
      </p:sp>
      <p:sp>
        <p:nvSpPr>
          <p:cNvPr id="3" name="Subtitle 2"/>
          <p:cNvSpPr>
            <a:spLocks noGrp="1"/>
          </p:cNvSpPr>
          <p:nvPr>
            <p:ph type="subTitle" idx="1"/>
          </p:nvPr>
        </p:nvSpPr>
        <p:spPr/>
        <p:txBody>
          <a:bodyPr>
            <a:normAutofit/>
          </a:bodyPr>
          <a:lstStyle/>
          <a:p>
            <a:r>
              <a:rPr lang="en-US" dirty="0" smtClean="0"/>
              <a:t>------- BY PROF. </a:t>
            </a:r>
            <a:r>
              <a:rPr lang="en-US" sz="1800" b="1" dirty="0" smtClean="0"/>
              <a:t>JAYASREE DAS</a:t>
            </a:r>
          </a:p>
          <a:p>
            <a:pPr algn="just"/>
            <a:r>
              <a:rPr lang="en-US" sz="1800" b="1" dirty="0" smtClean="0"/>
              <a:t> </a:t>
            </a:r>
            <a:r>
              <a:rPr lang="en-US" sz="1300" dirty="0" smtClean="0"/>
              <a:t>(syllabus-channel of distribution-meaning and importance; types of distribution channels, factors effecting choice of distribution channel)</a:t>
            </a:r>
            <a:endParaRPr lang="en-IN" sz="1300" dirty="0"/>
          </a:p>
        </p:txBody>
      </p:sp>
    </p:spTree>
  </p:cSld>
  <p:clrMapOvr>
    <a:masterClrMapping/>
  </p:clrMapOvr>
  <p:transition>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 A NUTSHELL….CHANNEL OF DISTRIBUTION IS</a:t>
            </a:r>
            <a:endParaRPr lang="en-IN" dirty="0"/>
          </a:p>
        </p:txBody>
      </p:sp>
      <p:pic>
        <p:nvPicPr>
          <p:cNvPr id="4" name="Content Placeholder 3" descr="mn899tz01k.jpg"/>
          <p:cNvPicPr>
            <a:picLocks noGrp="1" noChangeAspect="1"/>
          </p:cNvPicPr>
          <p:nvPr>
            <p:ph idx="1"/>
          </p:nvPr>
        </p:nvPicPr>
        <p:blipFill>
          <a:blip r:embed="rId2"/>
          <a:stretch>
            <a:fillRect/>
          </a:stretch>
        </p:blipFill>
        <p:spPr>
          <a:xfrm>
            <a:off x="457200" y="1998024"/>
            <a:ext cx="7239000" cy="4070039"/>
          </a:xfrm>
        </p:spPr>
      </p:pic>
    </p:spTree>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IN" dirty="0" smtClean="0"/>
              <a:t>Definition: Channel Distribution</a:t>
            </a:r>
            <a:br>
              <a:rPr lang="en-IN" dirty="0" smtClean="0"/>
            </a:br>
            <a:endParaRPr lang="en-IN" dirty="0"/>
          </a:p>
        </p:txBody>
      </p:sp>
      <p:sp>
        <p:nvSpPr>
          <p:cNvPr id="6" name="Text Placeholder 5"/>
          <p:cNvSpPr>
            <a:spLocks noGrp="1"/>
          </p:cNvSpPr>
          <p:nvPr>
            <p:ph type="body" idx="2"/>
          </p:nvPr>
        </p:nvSpPr>
        <p:spPr/>
        <p:txBody>
          <a:bodyPr>
            <a:normAutofit fontScale="55000" lnSpcReduction="20000"/>
          </a:bodyPr>
          <a:lstStyle/>
          <a:p>
            <a:pPr algn="just"/>
            <a:r>
              <a:rPr lang="en-IN" sz="2000" dirty="0" smtClean="0">
                <a:latin typeface="Times New Roman" pitchFamily="18" charset="0"/>
                <a:cs typeface="Times New Roman" pitchFamily="18" charset="0"/>
              </a:rPr>
              <a:t>Distribution channel is a distribution network through which products move from producer or manufacturers to ultimate consumers or users. The channel comprises of producers, consumers or users and the other middlemen like wholesalers, selling agents and retailers(dealers) who mediate between the manufacturers and consumers.</a:t>
            </a:r>
          </a:p>
          <a:p>
            <a:endParaRPr lang="en-IN" dirty="0"/>
          </a:p>
        </p:txBody>
      </p:sp>
      <p:pic>
        <p:nvPicPr>
          <p:cNvPr id="4" name="Content Placeholder 3" descr="channelsofdistribution-180124002100-thumbnail-4.jpg"/>
          <p:cNvPicPr>
            <a:picLocks noGrp="1" noChangeAspect="1"/>
          </p:cNvPicPr>
          <p:nvPr>
            <p:ph sz="half" idx="1"/>
          </p:nvPr>
        </p:nvPicPr>
        <p:blipFill>
          <a:blip r:embed="rId2"/>
          <a:stretch>
            <a:fillRect/>
          </a:stretch>
        </p:blipFill>
        <p:spPr>
          <a:xfrm>
            <a:off x="1162050" y="2133600"/>
            <a:ext cx="5829300" cy="4371975"/>
          </a:xfrm>
        </p:spPr>
      </p:pic>
    </p:spTree>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distribution-channels-and-marketing-intermediaries-3-638.jpg"/>
          <p:cNvPicPr>
            <a:picLocks noGrp="1" noChangeAspect="1"/>
          </p:cNvPicPr>
          <p:nvPr>
            <p:ph idx="1"/>
          </p:nvPr>
        </p:nvPicPr>
        <p:blipFill>
          <a:blip r:embed="rId2"/>
          <a:stretch>
            <a:fillRect/>
          </a:stretch>
        </p:blipFill>
        <p:spPr>
          <a:xfrm>
            <a:off x="685800" y="838200"/>
            <a:ext cx="7315200" cy="5638800"/>
          </a:xfrm>
        </p:spPr>
      </p:pic>
    </p:spTree>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IN" b="1" dirty="0" smtClean="0"/>
              <a:t>Components of distribution system:</a:t>
            </a:r>
            <a:br>
              <a:rPr lang="en-IN" b="1" dirty="0" smtClean="0"/>
            </a:br>
            <a:endParaRPr lang="en-IN" dirty="0"/>
          </a:p>
        </p:txBody>
      </p:sp>
      <p:sp>
        <p:nvSpPr>
          <p:cNvPr id="7" name="Content Placeholder 6"/>
          <p:cNvSpPr>
            <a:spLocks noGrp="1"/>
          </p:cNvSpPr>
          <p:nvPr>
            <p:ph idx="1"/>
          </p:nvPr>
        </p:nvSpPr>
        <p:spPr>
          <a:xfrm>
            <a:off x="381000" y="1295400"/>
            <a:ext cx="7315200" cy="5160336"/>
          </a:xfrm>
        </p:spPr>
        <p:txBody>
          <a:bodyPr>
            <a:normAutofit fontScale="25000" lnSpcReduction="20000"/>
          </a:bodyPr>
          <a:lstStyle/>
          <a:p>
            <a:pPr algn="just"/>
            <a:r>
              <a:rPr lang="en-IN" sz="6400" dirty="0" smtClean="0">
                <a:latin typeface="Times New Roman" pitchFamily="18" charset="0"/>
                <a:cs typeface="Times New Roman" pitchFamily="18" charset="0"/>
              </a:rPr>
              <a:t>The distribution system involves two components such as below.</a:t>
            </a:r>
          </a:p>
          <a:p>
            <a:pPr algn="just">
              <a:buNone/>
            </a:pPr>
            <a:r>
              <a:rPr lang="en-IN" sz="6400" dirty="0" smtClean="0">
                <a:latin typeface="Times New Roman" pitchFamily="18" charset="0"/>
                <a:cs typeface="Times New Roman" pitchFamily="18" charset="0"/>
              </a:rPr>
              <a:t>Channels of distribution</a:t>
            </a:r>
          </a:p>
          <a:p>
            <a:pPr algn="just">
              <a:buNone/>
            </a:pPr>
            <a:r>
              <a:rPr lang="en-IN" sz="6400" dirty="0" smtClean="0">
                <a:latin typeface="Times New Roman" pitchFamily="18" charset="0"/>
                <a:cs typeface="Times New Roman" pitchFamily="18" charset="0"/>
              </a:rPr>
              <a:t>Physical distribution</a:t>
            </a:r>
          </a:p>
          <a:p>
            <a:pPr algn="just"/>
            <a:r>
              <a:rPr lang="en-IN" sz="6400" dirty="0" smtClean="0">
                <a:latin typeface="Times New Roman" pitchFamily="18" charset="0"/>
                <a:cs typeface="Times New Roman" pitchFamily="18" charset="0"/>
              </a:rPr>
              <a:t>Channels of distribution: – means a process through which the products are transferred from the producers to the ultimate consumers. It also known as marketing channels. The channels members such as merchants agents wholesalers and retailers are middlemen in distribution and they perform all marketing functions. These channels members such as merchants agents wholesalers and retailers are middlemen in contribution and try perform according to marketing functions. These middlemen facilitate the process of exchange and create time, place and possession utilities through matching and sorting process. Sorting enables meeting or matching the supply with consumers demand.</a:t>
            </a:r>
          </a:p>
          <a:p>
            <a:pPr algn="just"/>
            <a:r>
              <a:rPr lang="en-IN" sz="6400" dirty="0" smtClean="0">
                <a:latin typeface="Times New Roman" pitchFamily="18" charset="0"/>
                <a:cs typeface="Times New Roman" pitchFamily="18" charset="0"/>
              </a:rPr>
              <a:t>Physical distribution: – it looks after physical handling of goods and assures maximum customers services. It aims at offering of delivery of right goods at the night distribution activities cover:</a:t>
            </a:r>
          </a:p>
          <a:p>
            <a:pPr algn="just">
              <a:buNone/>
            </a:pPr>
            <a:r>
              <a:rPr lang="en-IN" sz="6400" dirty="0" smtClean="0">
                <a:latin typeface="Times New Roman" pitchFamily="18" charset="0"/>
                <a:cs typeface="Times New Roman" pitchFamily="18" charset="0"/>
              </a:rPr>
              <a:t>Order processing</a:t>
            </a:r>
          </a:p>
          <a:p>
            <a:pPr algn="just">
              <a:buNone/>
            </a:pPr>
            <a:r>
              <a:rPr lang="en-IN" sz="6400" dirty="0" smtClean="0">
                <a:latin typeface="Times New Roman" pitchFamily="18" charset="0"/>
                <a:cs typeface="Times New Roman" pitchFamily="18" charset="0"/>
              </a:rPr>
              <a:t>Packaging</a:t>
            </a:r>
          </a:p>
          <a:p>
            <a:pPr algn="just">
              <a:buNone/>
            </a:pPr>
            <a:r>
              <a:rPr lang="en-IN" sz="6400" dirty="0" smtClean="0">
                <a:latin typeface="Times New Roman" pitchFamily="18" charset="0"/>
                <a:cs typeface="Times New Roman" pitchFamily="18" charset="0"/>
              </a:rPr>
              <a:t>Warehousing</a:t>
            </a:r>
          </a:p>
          <a:p>
            <a:pPr algn="just">
              <a:buNone/>
            </a:pPr>
            <a:r>
              <a:rPr lang="en-IN" sz="6400" dirty="0" smtClean="0">
                <a:latin typeface="Times New Roman" pitchFamily="18" charset="0"/>
                <a:cs typeface="Times New Roman" pitchFamily="18" charset="0"/>
              </a:rPr>
              <a:t>Transportation</a:t>
            </a:r>
          </a:p>
          <a:p>
            <a:pPr algn="just">
              <a:buNone/>
            </a:pPr>
            <a:r>
              <a:rPr lang="en-IN" sz="6400" dirty="0" smtClean="0">
                <a:latin typeface="Times New Roman" pitchFamily="18" charset="0"/>
                <a:cs typeface="Times New Roman" pitchFamily="18" charset="0"/>
              </a:rPr>
              <a:t>Inventory control</a:t>
            </a:r>
          </a:p>
          <a:p>
            <a:pPr algn="just">
              <a:buNone/>
            </a:pPr>
            <a:r>
              <a:rPr lang="en-IN" sz="6400" dirty="0" smtClean="0">
                <a:latin typeface="Times New Roman" pitchFamily="18" charset="0"/>
                <a:cs typeface="Times New Roman" pitchFamily="18" charset="0"/>
              </a:rPr>
              <a:t>Customer service.</a:t>
            </a:r>
          </a:p>
          <a:p>
            <a:pPr algn="just">
              <a:buNone/>
            </a:pPr>
            <a:r>
              <a:rPr lang="en-IN" sz="6400" dirty="0" smtClean="0">
                <a:latin typeface="Times New Roman" pitchFamily="18" charset="0"/>
                <a:cs typeface="Times New Roman" pitchFamily="18" charset="0"/>
              </a:rPr>
              <a:t>All middle in distribution on performs these function and they assure putting the products with in an arm’s length customer’s desire and demand</a:t>
            </a:r>
            <a:r>
              <a:rPr lang="en-IN" dirty="0" smtClean="0"/>
              <a:t>.</a:t>
            </a:r>
          </a:p>
          <a:p>
            <a:endParaRPr lang="en-IN" dirty="0"/>
          </a:p>
        </p:txBody>
      </p:sp>
    </p:spTree>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CHANNEL OF DISTRIBUTION</a:t>
            </a:r>
            <a:endParaRPr lang="en-IN" dirty="0"/>
          </a:p>
        </p:txBody>
      </p:sp>
      <p:pic>
        <p:nvPicPr>
          <p:cNvPr id="8" name="Content Placeholder 7" descr="hars-channldistri.jpg"/>
          <p:cNvPicPr>
            <a:picLocks noGrp="1" noChangeAspect="1"/>
          </p:cNvPicPr>
          <p:nvPr>
            <p:ph sz="half" idx="1"/>
          </p:nvPr>
        </p:nvPicPr>
        <p:blipFill>
          <a:blip r:embed="rId2"/>
          <a:stretch>
            <a:fillRect/>
          </a:stretch>
        </p:blipFill>
        <p:spPr>
          <a:xfrm>
            <a:off x="457200" y="1905000"/>
            <a:ext cx="6934200" cy="3962400"/>
          </a:xfrm>
        </p:spPr>
      </p:pic>
    </p:spTree>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distribution-network-management-30-638.jpg"/>
          <p:cNvPicPr>
            <a:picLocks noGrp="1" noChangeAspect="1"/>
          </p:cNvPicPr>
          <p:nvPr>
            <p:ph idx="1"/>
          </p:nvPr>
        </p:nvPicPr>
        <p:blipFill>
          <a:blip r:embed="rId2"/>
          <a:stretch>
            <a:fillRect/>
          </a:stretch>
        </p:blipFill>
        <p:spPr>
          <a:xfrm>
            <a:off x="990600" y="838200"/>
            <a:ext cx="7315199" cy="5287963"/>
          </a:xfrm>
        </p:spPr>
      </p:pic>
    </p:spTree>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533400"/>
            <a:ext cx="7162800" cy="533400"/>
          </a:xfrm>
        </p:spPr>
        <p:txBody>
          <a:bodyPr>
            <a:normAutofit fontScale="90000"/>
          </a:bodyPr>
          <a:lstStyle/>
          <a:p>
            <a:r>
              <a:rPr lang="en-IN" sz="2700" b="1" dirty="0" smtClean="0"/>
              <a:t/>
            </a:r>
            <a:br>
              <a:rPr lang="en-IN" sz="2700" b="1" dirty="0" smtClean="0"/>
            </a:br>
            <a:r>
              <a:rPr lang="en-IN" sz="2700" dirty="0" smtClean="0"/>
              <a:t/>
            </a:r>
            <a:br>
              <a:rPr lang="en-IN" sz="2700" dirty="0" smtClean="0"/>
            </a:br>
            <a:r>
              <a:rPr lang="en-IN" sz="2700" dirty="0" smtClean="0"/>
              <a:t/>
            </a:r>
            <a:br>
              <a:rPr lang="en-IN" sz="2700" dirty="0" smtClean="0"/>
            </a:br>
            <a:r>
              <a:rPr lang="en-IN" sz="2700" dirty="0" smtClean="0"/>
              <a:t/>
            </a:r>
            <a:br>
              <a:rPr lang="en-IN" sz="2700" dirty="0" smtClean="0"/>
            </a:br>
            <a:r>
              <a:rPr lang="en-IN" sz="2700" dirty="0" smtClean="0"/>
              <a:t/>
            </a:r>
            <a:br>
              <a:rPr lang="en-IN" sz="2700" dirty="0" smtClean="0"/>
            </a:br>
            <a:r>
              <a:rPr lang="en-IN" b="1" dirty="0" smtClean="0"/>
              <a:t/>
            </a:r>
            <a:br>
              <a:rPr lang="en-IN" b="1" dirty="0" smtClean="0"/>
            </a:br>
            <a:endParaRPr lang="en-IN" dirty="0"/>
          </a:p>
        </p:txBody>
      </p:sp>
      <p:sp>
        <p:nvSpPr>
          <p:cNvPr id="5" name="Content Placeholder 4"/>
          <p:cNvSpPr>
            <a:spLocks noGrp="1"/>
          </p:cNvSpPr>
          <p:nvPr>
            <p:ph idx="1"/>
          </p:nvPr>
        </p:nvSpPr>
        <p:spPr/>
        <p:txBody>
          <a:bodyPr>
            <a:normAutofit/>
          </a:bodyPr>
          <a:lstStyle/>
          <a:p>
            <a:pPr algn="just"/>
            <a:r>
              <a:rPr lang="en-IN" sz="2000" dirty="0" smtClean="0">
                <a:latin typeface="Times New Roman" pitchFamily="18" charset="0"/>
                <a:cs typeface="Times New Roman" pitchFamily="18" charset="0"/>
              </a:rPr>
              <a:t>In order to understand the importance of distribution channels, you need to understand that it doesn’t just bridge the gap between the producer of a product and its user.</a:t>
            </a:r>
          </a:p>
          <a:p>
            <a:pPr algn="just"/>
            <a:r>
              <a:rPr lang="en-IN" sz="2000" dirty="0" smtClean="0">
                <a:latin typeface="Times New Roman" pitchFamily="18" charset="0"/>
                <a:cs typeface="Times New Roman" pitchFamily="18" charset="0"/>
              </a:rPr>
              <a:t>Distribution channels provide time, place, and ownership utility. They make the product available when, where, and in which quantities the customer wants. But other than these </a:t>
            </a:r>
            <a:r>
              <a:rPr lang="en-IN" sz="2000" b="1" dirty="0" smtClean="0">
                <a:latin typeface="Times New Roman" pitchFamily="18" charset="0"/>
                <a:cs typeface="Times New Roman" pitchFamily="18" charset="0"/>
              </a:rPr>
              <a:t>transactional functions</a:t>
            </a:r>
            <a:r>
              <a:rPr lang="en-IN" sz="2000" dirty="0" smtClean="0">
                <a:latin typeface="Times New Roman" pitchFamily="18" charset="0"/>
                <a:cs typeface="Times New Roman" pitchFamily="18" charset="0"/>
              </a:rPr>
              <a:t>, marketing channels are also responsible to carry out the following functions:</a:t>
            </a:r>
          </a:p>
          <a:p>
            <a:pPr algn="just"/>
            <a:r>
              <a:rPr lang="en-IN" sz="2000" b="1" dirty="0" smtClean="0">
                <a:latin typeface="Times New Roman" pitchFamily="18" charset="0"/>
                <a:cs typeface="Times New Roman" pitchFamily="18" charset="0"/>
              </a:rPr>
              <a:t>Logistics and Physical Distribution: </a:t>
            </a:r>
            <a:r>
              <a:rPr lang="en-IN" sz="2000" dirty="0" smtClean="0">
                <a:latin typeface="Times New Roman" pitchFamily="18" charset="0"/>
                <a:cs typeface="Times New Roman" pitchFamily="18" charset="0"/>
              </a:rPr>
              <a:t>Marketing channels are responsible for assembly, storage, sorting, and transportation of goods from manufacturers to customers.</a:t>
            </a:r>
          </a:p>
          <a:p>
            <a:pPr algn="just"/>
            <a:r>
              <a:rPr lang="en-IN" sz="2000" b="1" dirty="0" smtClean="0">
                <a:latin typeface="Times New Roman" pitchFamily="18" charset="0"/>
                <a:cs typeface="Times New Roman" pitchFamily="18" charset="0"/>
              </a:rPr>
              <a:t>Facilitation:</a:t>
            </a:r>
            <a:r>
              <a:rPr lang="en-IN" sz="2000" dirty="0" smtClean="0">
                <a:latin typeface="Times New Roman" pitchFamily="18" charset="0"/>
                <a:cs typeface="Times New Roman" pitchFamily="18" charset="0"/>
              </a:rPr>
              <a:t> Channels of distribution even provide pre-sale and post-purchase services like financing, maintenance, information dissemination and channel coordination.</a:t>
            </a:r>
          </a:p>
          <a:p>
            <a:pPr algn="just"/>
            <a:endParaRPr lang="en-IN" sz="1400" dirty="0">
              <a:latin typeface="Times New Roman" pitchFamily="18" charset="0"/>
              <a:cs typeface="Times New Roman" pitchFamily="18" charset="0"/>
            </a:endParaRPr>
          </a:p>
        </p:txBody>
      </p:sp>
      <p:sp>
        <p:nvSpPr>
          <p:cNvPr id="7" name="Rectangle 6"/>
          <p:cNvSpPr/>
          <p:nvPr/>
        </p:nvSpPr>
        <p:spPr>
          <a:xfrm>
            <a:off x="609600" y="609600"/>
            <a:ext cx="6781800" cy="584775"/>
          </a:xfrm>
          <a:prstGeom prst="rect">
            <a:avLst/>
          </a:prstGeom>
        </p:spPr>
        <p:txBody>
          <a:bodyPr wrap="square">
            <a:spAutoFit/>
          </a:bodyPr>
          <a:lstStyle/>
          <a:p>
            <a:r>
              <a:rPr lang="en-IN" sz="3200" dirty="0" smtClean="0">
                <a:solidFill>
                  <a:srgbClr val="7030A0"/>
                </a:solidFill>
              </a:rPr>
              <a:t>Functions of </a:t>
            </a:r>
            <a:r>
              <a:rPr lang="en-IN" sz="3200" dirty="0" smtClean="0">
                <a:solidFill>
                  <a:srgbClr val="7030A0"/>
                </a:solidFill>
              </a:rPr>
              <a:t>Distribution Channels </a:t>
            </a:r>
            <a:r>
              <a:rPr lang="en-IN" sz="2800" dirty="0" smtClean="0">
                <a:solidFill>
                  <a:srgbClr val="7030A0"/>
                </a:solidFill>
              </a:rPr>
              <a:t>:</a:t>
            </a:r>
            <a:endParaRPr lang="en-GB" sz="2800" dirty="0">
              <a:solidFill>
                <a:srgbClr val="7030A0"/>
              </a:solidFill>
            </a:endParaRPr>
          </a:p>
        </p:txBody>
      </p:sp>
    </p:spTree>
  </p:cSld>
  <p:clrMapOvr>
    <a:masterClrMapping/>
  </p:clrMapOvr>
  <p:transition>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400" dirty="0" smtClean="0"/>
              <a:t>Functions of Distribution Channels- CONTD</a:t>
            </a:r>
            <a:endParaRPr lang="en-GB" sz="2400" dirty="0"/>
          </a:p>
        </p:txBody>
      </p:sp>
      <p:sp>
        <p:nvSpPr>
          <p:cNvPr id="3" name="Content Placeholder 2"/>
          <p:cNvSpPr>
            <a:spLocks noGrp="1"/>
          </p:cNvSpPr>
          <p:nvPr>
            <p:ph idx="1"/>
          </p:nvPr>
        </p:nvSpPr>
        <p:spPr/>
        <p:txBody>
          <a:bodyPr>
            <a:normAutofit fontScale="77500" lnSpcReduction="20000"/>
          </a:bodyPr>
          <a:lstStyle/>
          <a:p>
            <a:pPr algn="just"/>
            <a:r>
              <a:rPr lang="en-IN" sz="2800" b="1" dirty="0" smtClean="0">
                <a:latin typeface="Times New Roman" pitchFamily="18" charset="0"/>
                <a:cs typeface="Times New Roman" pitchFamily="18" charset="0"/>
              </a:rPr>
              <a:t>Creating Efficiencies:</a:t>
            </a:r>
            <a:r>
              <a:rPr lang="en-IN" sz="2800" dirty="0" smtClean="0">
                <a:latin typeface="Times New Roman" pitchFamily="18" charset="0"/>
                <a:cs typeface="Times New Roman" pitchFamily="18" charset="0"/>
              </a:rPr>
              <a:t> This is done in two ways: </a:t>
            </a:r>
            <a:r>
              <a:rPr lang="en-IN" sz="2800" i="1" dirty="0" smtClean="0">
                <a:latin typeface="Times New Roman" pitchFamily="18" charset="0"/>
                <a:cs typeface="Times New Roman" pitchFamily="18" charset="0"/>
              </a:rPr>
              <a:t>bulk breaking</a:t>
            </a:r>
            <a:r>
              <a:rPr lang="en-IN" sz="2800" dirty="0" smtClean="0">
                <a:latin typeface="Times New Roman" pitchFamily="18" charset="0"/>
                <a:cs typeface="Times New Roman" pitchFamily="18" charset="0"/>
              </a:rPr>
              <a:t> and </a:t>
            </a:r>
            <a:r>
              <a:rPr lang="en-IN" sz="2800" i="1" dirty="0" smtClean="0">
                <a:latin typeface="Times New Roman" pitchFamily="18" charset="0"/>
                <a:cs typeface="Times New Roman" pitchFamily="18" charset="0"/>
              </a:rPr>
              <a:t>creating assortments</a:t>
            </a:r>
            <a:r>
              <a:rPr lang="en-IN" sz="2800" dirty="0" smtClean="0">
                <a:latin typeface="Times New Roman" pitchFamily="18" charset="0"/>
                <a:cs typeface="Times New Roman" pitchFamily="18" charset="0"/>
              </a:rPr>
              <a:t>. Wholesalers and retailers purchase large quantities of goods from manufacturers but </a:t>
            </a:r>
            <a:r>
              <a:rPr lang="en-IN" sz="2800" u="sng" dirty="0" smtClean="0">
                <a:latin typeface="Times New Roman" pitchFamily="18" charset="0"/>
                <a:cs typeface="Times New Roman" pitchFamily="18" charset="0"/>
              </a:rPr>
              <a:t>break the bulk</a:t>
            </a:r>
            <a:r>
              <a:rPr lang="en-IN" sz="2800" dirty="0" smtClean="0">
                <a:latin typeface="Times New Roman" pitchFamily="18" charset="0"/>
                <a:cs typeface="Times New Roman" pitchFamily="18" charset="0"/>
              </a:rPr>
              <a:t> by selling few at a time to many other channels or customers. They also offer different types of products at a single place which is a huge benefit to customers as they don’t have to visit different retailers for different products.</a:t>
            </a:r>
          </a:p>
          <a:p>
            <a:pPr algn="just"/>
            <a:r>
              <a:rPr lang="en-IN" sz="2800" b="1" dirty="0" smtClean="0">
                <a:latin typeface="Times New Roman" pitchFamily="18" charset="0"/>
                <a:cs typeface="Times New Roman" pitchFamily="18" charset="0"/>
              </a:rPr>
              <a:t>Sharing Risks:</a:t>
            </a:r>
            <a:r>
              <a:rPr lang="en-IN" sz="2800" dirty="0" smtClean="0">
                <a:latin typeface="Times New Roman" pitchFamily="18" charset="0"/>
                <a:cs typeface="Times New Roman" pitchFamily="18" charset="0"/>
              </a:rPr>
              <a:t> Since most of the channels buy the products beforehand, they also share the risk with the manufacturers and do everything possible to sell it.</a:t>
            </a:r>
          </a:p>
          <a:p>
            <a:pPr algn="just"/>
            <a:r>
              <a:rPr lang="en-IN" sz="2800" b="1" dirty="0" smtClean="0">
                <a:latin typeface="Times New Roman" pitchFamily="18" charset="0"/>
                <a:cs typeface="Times New Roman" pitchFamily="18" charset="0"/>
              </a:rPr>
              <a:t>Marketing:</a:t>
            </a:r>
            <a:r>
              <a:rPr lang="en-IN" sz="2800" dirty="0" smtClean="0">
                <a:latin typeface="Times New Roman" pitchFamily="18" charset="0"/>
                <a:cs typeface="Times New Roman" pitchFamily="18" charset="0"/>
              </a:rPr>
              <a:t> Distribution channels are also called marketing channels because they are among the core </a:t>
            </a:r>
            <a:r>
              <a:rPr lang="en-IN" sz="2800" dirty="0" smtClean="0">
                <a:latin typeface="Times New Roman" pitchFamily="18" charset="0"/>
                <a:cs typeface="Times New Roman" pitchFamily="18" charset="0"/>
                <a:hlinkClick r:id="rId2"/>
              </a:rPr>
              <a:t>touch points</a:t>
            </a:r>
            <a:r>
              <a:rPr lang="en-IN" sz="2800" dirty="0" smtClean="0">
                <a:latin typeface="Times New Roman" pitchFamily="18" charset="0"/>
                <a:cs typeface="Times New Roman" pitchFamily="18" charset="0"/>
              </a:rPr>
              <a:t> where many marketing strategies are executed. They are in direct contact with the end customers and help the manufacturers in propagating the brand message and product benefits and other benefits to the customers.</a:t>
            </a:r>
          </a:p>
          <a:p>
            <a:endParaRPr lang="en-GB" dirty="0"/>
          </a:p>
        </p:txBody>
      </p:sp>
    </p:spTree>
  </p:cSld>
  <p:clrMapOvr>
    <a:masterClrMapping/>
  </p:clrMapOvr>
  <p:transition>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ndirect-marketing-definition-direct-marketing-chaosmap.jpg"/>
          <p:cNvPicPr>
            <a:picLocks noGrp="1" noChangeAspect="1"/>
          </p:cNvPicPr>
          <p:nvPr>
            <p:ph idx="1"/>
          </p:nvPr>
        </p:nvPicPr>
        <p:blipFill>
          <a:blip r:embed="rId2"/>
          <a:stretch>
            <a:fillRect/>
          </a:stretch>
        </p:blipFill>
        <p:spPr>
          <a:xfrm>
            <a:off x="457200" y="2076991"/>
            <a:ext cx="7239000" cy="3912106"/>
          </a:xfrm>
        </p:spPr>
      </p:pic>
    </p:spTree>
  </p:cSld>
  <p:clrMapOvr>
    <a:masterClrMapping/>
  </p:clrMapOvr>
  <p:transition>
    <p:wipe dir="d"/>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52</TotalTime>
  <Words>573</Words>
  <Application>Microsoft Office PowerPoint</Application>
  <PresentationFormat>On-screen Show (4:3)</PresentationFormat>
  <Paragraphs>31</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Opulent</vt:lpstr>
      <vt:lpstr>MARKETING MANAGEMENT-SEMESTER-II UNIT-4 DISTRIBUTION CHANNELS AND PHYSICAL DISTRIBUTION</vt:lpstr>
      <vt:lpstr>Definition: Channel Distribution </vt:lpstr>
      <vt:lpstr>Slide 3</vt:lpstr>
      <vt:lpstr>Components of distribution system: </vt:lpstr>
      <vt:lpstr>CHANNEL OF DISTRIBUTION</vt:lpstr>
      <vt:lpstr>Slide 6</vt:lpstr>
      <vt:lpstr>      </vt:lpstr>
      <vt:lpstr>Functions of Distribution Channels- CONTD</vt:lpstr>
      <vt:lpstr>Slide 9</vt:lpstr>
      <vt:lpstr>IN A NUTSHELL….CHANNEL OF DISTRIBUTION IS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MARKETING MANAGEMENT-SEMESTER-II UNIT-4 DISTRIBUTION CHANNELS AND PHYSICAL DISTRIBUTION</dc:title>
  <dc:creator>JAYASREE</dc:creator>
  <cp:lastModifiedBy>HP</cp:lastModifiedBy>
  <cp:revision>10</cp:revision>
  <dcterms:created xsi:type="dcterms:W3CDTF">2006-08-16T00:00:00Z</dcterms:created>
  <dcterms:modified xsi:type="dcterms:W3CDTF">2020-04-10T13:13:41Z</dcterms:modified>
</cp:coreProperties>
</file>