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2" r:id="rId5"/>
    <p:sldId id="258" r:id="rId6"/>
    <p:sldId id="259" r:id="rId7"/>
    <p:sldId id="260" r:id="rId8"/>
    <p:sldId id="261" r:id="rId9"/>
    <p:sldId id="264" r:id="rId10"/>
    <p:sldId id="262" r:id="rId11"/>
    <p:sldId id="263" r:id="rId12"/>
    <p:sldId id="270" r:id="rId13"/>
    <p:sldId id="271" r:id="rId14"/>
    <p:sldId id="265" r:id="rId15"/>
    <p:sldId id="266" r:id="rId16"/>
    <p:sldId id="267" r:id="rId17"/>
    <p:sldId id="268" r:id="rId18"/>
    <p:sldId id="269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CC0099"/>
    <a:srgbClr val="FF33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C6B0-BAB5-4625-BE65-59C822FA3146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18008-D7E7-4C08-9FB9-37F79CCAE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101042" cy="2286015"/>
          </a:xfrm>
        </p:spPr>
        <p:txBody>
          <a:bodyPr>
            <a:noAutofit/>
          </a:bodyPr>
          <a:lstStyle/>
          <a:p>
            <a:pPr algn="l"/>
            <a:r>
              <a:rPr lang="en-US" sz="3200" i="1" dirty="0" smtClean="0">
                <a:latin typeface="Algerian" pitchFamily="82" charset="0"/>
              </a:rPr>
              <a:t>Semester- IV</a:t>
            </a:r>
            <a:br>
              <a:rPr lang="en-US" sz="3200" i="1" dirty="0" smtClean="0">
                <a:latin typeface="Algerian" pitchFamily="82" charset="0"/>
              </a:rPr>
            </a:br>
            <a:r>
              <a:rPr lang="en-US" sz="3200" i="1" dirty="0" smtClean="0">
                <a:latin typeface="Algerian" pitchFamily="82" charset="0"/>
              </a:rPr>
              <a:t>BUSINESS ETHICS</a:t>
            </a:r>
            <a:br>
              <a:rPr lang="en-US" sz="3200" i="1" dirty="0" smtClean="0">
                <a:latin typeface="Algerian" pitchFamily="82" charset="0"/>
              </a:rPr>
            </a:br>
            <a:r>
              <a:rPr lang="en-US" sz="3200" i="1" dirty="0">
                <a:latin typeface="Algerian" pitchFamily="82" charset="0"/>
              </a:rPr>
              <a:t/>
            </a:r>
            <a:br>
              <a:rPr lang="en-US" sz="3200" i="1" dirty="0">
                <a:latin typeface="Algerian" pitchFamily="82" charset="0"/>
              </a:rPr>
            </a:br>
            <a:r>
              <a:rPr lang="en-US" sz="3200" i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Chapter-2</a:t>
            </a:r>
            <a:br>
              <a:rPr lang="en-US" sz="3200" i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</a:br>
            <a:r>
              <a:rPr lang="en-US" sz="3200" i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Principles Of business Ethics</a:t>
            </a:r>
            <a:endParaRPr lang="en-US" sz="3200" i="1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357826"/>
            <a:ext cx="6929486" cy="1285884"/>
          </a:xfrm>
        </p:spPr>
        <p:txBody>
          <a:bodyPr>
            <a:normAutofit/>
          </a:bodyPr>
          <a:lstStyle/>
          <a:p>
            <a:pPr algn="l"/>
            <a:r>
              <a:rPr lang="en-US" sz="2000" b="1" i="1" dirty="0" smtClean="0">
                <a:solidFill>
                  <a:srgbClr val="002060"/>
                </a:solidFill>
              </a:rPr>
              <a:t>Bandana Sinha</a:t>
            </a:r>
          </a:p>
          <a:p>
            <a:pPr algn="l"/>
            <a:r>
              <a:rPr lang="en-US" sz="2000" b="1" i="1" dirty="0" smtClean="0">
                <a:solidFill>
                  <a:srgbClr val="002060"/>
                </a:solidFill>
              </a:rPr>
              <a:t>Commerce Faculty</a:t>
            </a:r>
          </a:p>
          <a:p>
            <a:pPr algn="l"/>
            <a:r>
              <a:rPr lang="en-US" sz="2000" b="1" i="1" dirty="0" smtClean="0">
                <a:solidFill>
                  <a:srgbClr val="002060"/>
                </a:solidFill>
              </a:rPr>
              <a:t>THK Jain College</a:t>
            </a:r>
            <a:endParaRPr lang="en-US" sz="2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C0099"/>
                </a:solidFill>
                <a:latin typeface="Brush Script MT" pitchFamily="66" charset="0"/>
              </a:rPr>
              <a:t>Principles of Business Ethics for Business Executives</a:t>
            </a:r>
            <a:endParaRPr lang="en-US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72122" cy="390050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Conscience </a:t>
            </a:r>
            <a:endParaRPr lang="en-US" sz="2400" i="1" dirty="0" smtClean="0"/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</a:t>
            </a:r>
            <a:r>
              <a:rPr lang="en-US" sz="2400" i="1" dirty="0" smtClean="0"/>
              <a:t>Wish less Work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Esprit </a:t>
            </a:r>
            <a:endParaRPr lang="en-US" sz="2400" i="1" dirty="0" smtClean="0"/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Publicity </a:t>
            </a:r>
            <a:endParaRPr lang="en-US" sz="2400" i="1" dirty="0" smtClean="0"/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 Principle of Purity </a:t>
            </a:r>
            <a:endParaRPr lang="en-US" sz="2400" i="1" dirty="0" smtClean="0"/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Humanity </a:t>
            </a:r>
            <a:endParaRPr lang="en-US" sz="2400" i="1" dirty="0" smtClean="0"/>
          </a:p>
          <a:p>
            <a:pPr>
              <a:buFont typeface="Wingdings" pitchFamily="2" charset="2"/>
              <a:buChar char="v"/>
            </a:pPr>
            <a:r>
              <a:rPr lang="en-US" sz="2400" i="1" dirty="0" smtClean="0"/>
              <a:t>Principle </a:t>
            </a:r>
            <a:r>
              <a:rPr lang="en-US" sz="2400" i="1" dirty="0"/>
              <a:t>of </a:t>
            </a:r>
            <a:r>
              <a:rPr lang="en-US" sz="2400" i="1" dirty="0" smtClean="0"/>
              <a:t>Commitment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</a:t>
            </a:r>
            <a:r>
              <a:rPr lang="en-US" sz="2400" i="1" dirty="0" smtClean="0"/>
              <a:t>Rationality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/>
              <a:t>Principle of </a:t>
            </a:r>
            <a:r>
              <a:rPr lang="en-US" sz="2400" i="1" dirty="0" smtClean="0"/>
              <a:t>Communicability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Cont………</a:t>
            </a:r>
            <a:r>
              <a:rPr lang="en-US" dirty="0"/>
              <a:t> 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6146" name="Picture 2" descr="C:\Users\HP\Desktop\c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357298"/>
            <a:ext cx="4000528" cy="2500330"/>
          </a:xfrm>
          <a:prstGeom prst="rect">
            <a:avLst/>
          </a:prstGeom>
          <a:noFill/>
        </p:spPr>
      </p:pic>
      <p:pic>
        <p:nvPicPr>
          <p:cNvPr id="6147" name="Picture 3" descr="C:\Users\HP\Desktop\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143380"/>
            <a:ext cx="4071966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Cont……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535785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non-Cooperation in </a:t>
            </a:r>
            <a:r>
              <a:rPr lang="en-US" sz="2000" i="1" dirty="0" smtClean="0"/>
              <a:t>Evils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Cooperation with </a:t>
            </a:r>
            <a:r>
              <a:rPr lang="en-US" sz="2000" i="1" dirty="0" smtClean="0"/>
              <a:t>Other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</a:t>
            </a:r>
            <a:r>
              <a:rPr lang="en-US" sz="2000" i="1" dirty="0" smtClean="0"/>
              <a:t>Satisfaction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Coordinate Ends and </a:t>
            </a:r>
            <a:r>
              <a:rPr lang="en-US" sz="2000" i="1" dirty="0" smtClean="0"/>
              <a:t>Means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Due </a:t>
            </a:r>
            <a:r>
              <a:rPr lang="en-US" sz="2000" i="1" dirty="0" smtClean="0"/>
              <a:t>Process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Liking in </a:t>
            </a:r>
            <a:r>
              <a:rPr lang="en-US" sz="2000" i="1" dirty="0" smtClean="0"/>
              <a:t>Expectations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/>
              <a:t>Principle of Transparency</a:t>
            </a:r>
            <a:endParaRPr lang="en-US" sz="2000" i="1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7170" name="Picture 2" descr="C:\Users\HP\Desktop\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928934"/>
            <a:ext cx="2928958" cy="3500462"/>
          </a:xfrm>
          <a:prstGeom prst="rect">
            <a:avLst/>
          </a:prstGeom>
          <a:noFill/>
        </p:spPr>
      </p:pic>
      <p:pic>
        <p:nvPicPr>
          <p:cNvPr id="7171" name="Picture 3" descr="C:\Users\HP\Desktop\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85728"/>
            <a:ext cx="3286148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lgerian" pitchFamily="82" charset="0"/>
              </a:rPr>
              <a:t>Ethical “Isms”</a:t>
            </a:r>
            <a:endParaRPr lang="en-US" sz="4000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5721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Subjectivism:</a:t>
            </a:r>
            <a:r>
              <a:rPr lang="en-US" sz="2400" dirty="0" smtClean="0"/>
              <a:t> It state morality is the matter of sentiment rather than fact.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Emotivism:</a:t>
            </a:r>
            <a:r>
              <a:rPr lang="en-US" sz="2400" dirty="0" smtClean="0"/>
              <a:t> It is a moral statement of that does not provide information about the speaker’s feeling but about the topic but it expresses the feeling.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Prescriptivism:</a:t>
            </a:r>
            <a:r>
              <a:rPr lang="en-US" sz="2400" dirty="0" smtClean="0"/>
              <a:t> Prescriptivists think ethical statements are instructions or recommendations.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Intuitionism:</a:t>
            </a:r>
            <a:r>
              <a:rPr lang="en-US" sz="2400" dirty="0" smtClean="0"/>
              <a:t> Intuitionist thinks that goodness and badness can only be detected by adults.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Consequentialism: </a:t>
            </a:r>
            <a:r>
              <a:rPr lang="en-US" sz="2400" dirty="0" smtClean="0"/>
              <a:t>It is a theory which influences from the moral actions of people. It teaches us people should do whatever produces maximum amount of good to maximum people. 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CC0099"/>
                </a:solidFill>
                <a:latin typeface="Brush Script MT" pitchFamily="66" charset="0"/>
              </a:rPr>
              <a:t>What is Morale??</a:t>
            </a:r>
            <a:endParaRPr lang="en-US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gency FB" pitchFamily="34" charset="0"/>
              </a:rPr>
              <a:t>Morals are the prevailing standards of behavior that enable people to live cooperatively in groups. </a:t>
            </a:r>
            <a:endParaRPr lang="en-US" sz="2400" dirty="0" smtClean="0">
              <a:latin typeface="Agency FB" pitchFamily="34" charset="0"/>
            </a:endParaRPr>
          </a:p>
          <a:p>
            <a:pPr>
              <a:buNone/>
            </a:pPr>
            <a:endParaRPr lang="en-US" sz="2400" dirty="0" smtClean="0">
              <a:latin typeface="Agency FB" pitchFamily="34" charset="0"/>
            </a:endParaRPr>
          </a:p>
          <a:p>
            <a:r>
              <a:rPr lang="en-US" sz="2400" dirty="0" smtClean="0">
                <a:latin typeface="Agency FB" pitchFamily="34" charset="0"/>
              </a:rPr>
              <a:t>Moral </a:t>
            </a:r>
            <a:r>
              <a:rPr lang="en-US" sz="2400" dirty="0">
                <a:latin typeface="Agency FB" pitchFamily="34" charset="0"/>
              </a:rPr>
              <a:t>refers to what societies sanction as right and acceptable</a:t>
            </a:r>
            <a:r>
              <a:rPr lang="en-US" sz="2400" dirty="0" smtClean="0">
                <a:latin typeface="Agency FB" pitchFamily="34" charset="0"/>
              </a:rPr>
              <a:t>.</a:t>
            </a:r>
          </a:p>
          <a:p>
            <a:pPr>
              <a:buNone/>
            </a:pPr>
            <a:endParaRPr lang="en-US" sz="2400" dirty="0" smtClean="0">
              <a:latin typeface="Agency FB" pitchFamily="34" charset="0"/>
            </a:endParaRPr>
          </a:p>
          <a:p>
            <a:r>
              <a:rPr lang="en-US" sz="2400" dirty="0">
                <a:latin typeface="Agency FB" pitchFamily="34" charset="0"/>
              </a:rPr>
              <a:t>Morality often requires that people sacrifice their own short-term interests for the benefit of society.</a:t>
            </a:r>
            <a:r>
              <a:rPr lang="en-US" dirty="0"/>
              <a:t> </a:t>
            </a:r>
          </a:p>
        </p:txBody>
      </p:sp>
      <p:pic>
        <p:nvPicPr>
          <p:cNvPr id="2051" name="Picture 3" descr="C:\Users\HP\Desktop\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28605"/>
            <a:ext cx="3714776" cy="2286016"/>
          </a:xfrm>
          <a:prstGeom prst="rect">
            <a:avLst/>
          </a:prstGeom>
          <a:noFill/>
        </p:spPr>
      </p:pic>
      <p:pic>
        <p:nvPicPr>
          <p:cNvPr id="2052" name="Picture 4" descr="C:\Users\HP\Desktop\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714776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rgbClr val="CC0099"/>
                </a:solidFill>
                <a:latin typeface="Colonna MT" pitchFamily="82" charset="0"/>
              </a:rPr>
              <a:t>Ethical Dilemma</a:t>
            </a:r>
            <a:endParaRPr lang="en-US" b="1" i="1" dirty="0">
              <a:solidFill>
                <a:srgbClr val="CC0099"/>
              </a:solidFill>
              <a:latin typeface="Colonna MT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b="1" i="1" dirty="0" smtClean="0"/>
              <a:t>An </a:t>
            </a:r>
            <a:r>
              <a:rPr lang="en-US" sz="1800" b="1" i="1" dirty="0"/>
              <a:t>ethical dilemma is a conflict between alternatives, where choosing any of them will lead to a compromise of some ethical principle and lead to an ethical violation. </a:t>
            </a:r>
            <a:endParaRPr lang="en-US" sz="1800" b="1" i="1" dirty="0" smtClean="0"/>
          </a:p>
          <a:p>
            <a:pPr>
              <a:buNone/>
            </a:pPr>
            <a:endParaRPr lang="en-US" sz="1800" b="1" i="1" dirty="0" smtClean="0"/>
          </a:p>
          <a:p>
            <a:r>
              <a:rPr lang="en-US" sz="1800" b="1" i="1" dirty="0" smtClean="0"/>
              <a:t>A </a:t>
            </a:r>
            <a:r>
              <a:rPr lang="en-US" sz="1800" b="1" i="1" dirty="0"/>
              <a:t>crucial feature of an ethical dilemma is that the person faced with it should do both the conflicting acts, based on a strong ethical compass, but cannot; he may only choose one.</a:t>
            </a:r>
          </a:p>
        </p:txBody>
      </p:sp>
      <p:pic>
        <p:nvPicPr>
          <p:cNvPr id="14338" name="Picture 2" descr="C:\Users\HP\Desktop\m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85728"/>
            <a:ext cx="3786214" cy="2500330"/>
          </a:xfrm>
          <a:prstGeom prst="rect">
            <a:avLst/>
          </a:prstGeom>
          <a:noFill/>
        </p:spPr>
      </p:pic>
      <p:pic>
        <p:nvPicPr>
          <p:cNvPr id="14339" name="Picture 3" descr="C:\Users\HP\Desktop\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143248"/>
            <a:ext cx="392909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Examples Of Ethical Dilemma</a:t>
            </a:r>
            <a:endParaRPr lang="en-US" dirty="0">
              <a:solidFill>
                <a:srgbClr val="7030A0"/>
              </a:solidFill>
              <a:latin typeface="Blackadder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Dilemma faced by a bank manager regarding the sanction of the loan to a good friend who has been a defaulter earlier.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(</a:t>
            </a:r>
            <a:r>
              <a:rPr lang="en-US" sz="2000" b="1" dirty="0" smtClean="0">
                <a:solidFill>
                  <a:srgbClr val="CC3399"/>
                </a:solidFill>
              </a:rPr>
              <a:t>dilemma between ‘supporting a good friend’ and ‘high probability of default’).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 Dilemma faced by the driver of a corporate executive for using the company vehicle in regularly dropping his physically challenged son of a relative to school.</a:t>
            </a:r>
          </a:p>
          <a:p>
            <a:pPr>
              <a:buNone/>
            </a:pPr>
            <a:r>
              <a:rPr lang="en-US" sz="2000" dirty="0" smtClean="0"/>
              <a:t>      (</a:t>
            </a:r>
            <a:r>
              <a:rPr lang="en-US" sz="2000" b="1" dirty="0" smtClean="0">
                <a:solidFill>
                  <a:srgbClr val="CC3399"/>
                </a:solidFill>
              </a:rPr>
              <a:t>dilemma between ‘supporting a needy relative’ and ‘usage of company resource’).</a:t>
            </a:r>
            <a:endParaRPr lang="en-US" sz="2000" b="1" dirty="0">
              <a:solidFill>
                <a:srgbClr val="CC339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714356"/>
            <a:ext cx="6286544" cy="107157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Blackadder ITC" pitchFamily="82" charset="0"/>
              </a:rPr>
              <a:t>The Story of Heinz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143404"/>
          </a:xfrm>
        </p:spPr>
        <p:txBody>
          <a:bodyPr>
            <a:normAutofit fontScale="92500" lnSpcReduction="10000"/>
          </a:bodyPr>
          <a:lstStyle/>
          <a:p>
            <a:r>
              <a:rPr lang="en-US" sz="2300" i="1" dirty="0">
                <a:solidFill>
                  <a:srgbClr val="002060"/>
                </a:solidFill>
              </a:rPr>
              <a:t>A story of a middle-aged ordinary middle-class man, called </a:t>
            </a:r>
            <a:r>
              <a:rPr lang="en-US" sz="2300" i="1" dirty="0" smtClean="0">
                <a:solidFill>
                  <a:srgbClr val="002060"/>
                </a:solidFill>
              </a:rPr>
              <a:t>Heinz.</a:t>
            </a:r>
          </a:p>
          <a:p>
            <a:r>
              <a:rPr lang="en-US" sz="2300" i="1" dirty="0" smtClean="0">
                <a:solidFill>
                  <a:srgbClr val="002060"/>
                </a:solidFill>
              </a:rPr>
              <a:t> </a:t>
            </a:r>
            <a:r>
              <a:rPr lang="en-US" sz="2300" i="1" dirty="0">
                <a:solidFill>
                  <a:srgbClr val="002060"/>
                </a:solidFill>
              </a:rPr>
              <a:t>His wife suffers from a dreadful disease</a:t>
            </a:r>
            <a:r>
              <a:rPr lang="en-US" sz="2300" i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300" i="1" dirty="0" smtClean="0">
                <a:solidFill>
                  <a:srgbClr val="002060"/>
                </a:solidFill>
              </a:rPr>
              <a:t> </a:t>
            </a:r>
            <a:r>
              <a:rPr lang="en-US" sz="2300" i="1" dirty="0">
                <a:solidFill>
                  <a:srgbClr val="002060"/>
                </a:solidFill>
              </a:rPr>
              <a:t>Doctors believe that a special drug which was invented recently and is available at the BIG </a:t>
            </a:r>
            <a:r>
              <a:rPr lang="en-US" sz="2300" i="1" dirty="0" smtClean="0">
                <a:solidFill>
                  <a:srgbClr val="002060"/>
                </a:solidFill>
              </a:rPr>
              <a:t>pharmacy </a:t>
            </a:r>
            <a:r>
              <a:rPr lang="en-US" sz="2300" i="1" dirty="0">
                <a:solidFill>
                  <a:srgbClr val="002060"/>
                </a:solidFill>
              </a:rPr>
              <a:t>store, can only save his wife.</a:t>
            </a:r>
          </a:p>
          <a:p>
            <a:r>
              <a:rPr lang="en-US" sz="2300" i="1" dirty="0">
                <a:solidFill>
                  <a:srgbClr val="002060"/>
                </a:solidFill>
              </a:rPr>
              <a:t>When Heinz went to buy the drug, the drug-seller cost it around </a:t>
            </a:r>
            <a:r>
              <a:rPr lang="en-US" sz="2300" i="1" dirty="0" smtClean="0">
                <a:solidFill>
                  <a:srgbClr val="002060"/>
                </a:solidFill>
              </a:rPr>
              <a:t>2,000 dollars, while the actual manufacturing cost of the drug is 2,000 .</a:t>
            </a:r>
          </a:p>
          <a:p>
            <a:r>
              <a:rPr lang="en-US" sz="2300" i="1" dirty="0" smtClean="0">
                <a:solidFill>
                  <a:srgbClr val="002060"/>
                </a:solidFill>
              </a:rPr>
              <a:t>Heinz </a:t>
            </a:r>
            <a:r>
              <a:rPr lang="en-US" sz="2300" i="1" dirty="0">
                <a:solidFill>
                  <a:srgbClr val="002060"/>
                </a:solidFill>
              </a:rPr>
              <a:t>borrowed the money from friends and lenders and could finally collect only $1,000 dollars. </a:t>
            </a:r>
            <a:endParaRPr lang="en-US" sz="2300" i="1" dirty="0" smtClean="0">
              <a:solidFill>
                <a:srgbClr val="002060"/>
              </a:solidFill>
            </a:endParaRPr>
          </a:p>
          <a:p>
            <a:r>
              <a:rPr lang="en-US" sz="2300" i="1" dirty="0" smtClean="0">
                <a:solidFill>
                  <a:srgbClr val="002060"/>
                </a:solidFill>
              </a:rPr>
              <a:t>Though </a:t>
            </a:r>
            <a:r>
              <a:rPr lang="en-US" sz="2300" i="1" dirty="0">
                <a:solidFill>
                  <a:srgbClr val="002060"/>
                </a:solidFill>
              </a:rPr>
              <a:t>Heinz pleaded a lot, the greedy drug-seller refused to sell the drug at a low cost</a:t>
            </a:r>
            <a:r>
              <a:rPr lang="en-US" sz="2300" i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300" i="1" dirty="0" smtClean="0">
                <a:solidFill>
                  <a:srgbClr val="002060"/>
                </a:solidFill>
              </a:rPr>
              <a:t> </a:t>
            </a:r>
            <a:r>
              <a:rPr lang="en-US" sz="2300" i="1" dirty="0">
                <a:solidFill>
                  <a:srgbClr val="002060"/>
                </a:solidFill>
              </a:rPr>
              <a:t>Now, Heinz had no other option but to steal the drug from the shop to save the life of his wife.</a:t>
            </a:r>
          </a:p>
          <a:p>
            <a:endParaRPr lang="en-US" dirty="0"/>
          </a:p>
        </p:txBody>
      </p:sp>
      <p:pic>
        <p:nvPicPr>
          <p:cNvPr id="9218" name="Picture 2" descr="C:\Users\HP\Desktop\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43107" cy="2143116"/>
          </a:xfrm>
          <a:prstGeom prst="rect">
            <a:avLst/>
          </a:prstGeom>
          <a:noFill/>
        </p:spPr>
      </p:pic>
      <p:pic>
        <p:nvPicPr>
          <p:cNvPr id="9219" name="Picture 3" descr="C:\Users\HP\Desktop\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0"/>
            <a:ext cx="2857500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3399"/>
                </a:solidFill>
                <a:latin typeface="Brush Script MT" pitchFamily="66" charset="0"/>
              </a:rPr>
              <a:t>Features Of Ethical Dilemma</a:t>
            </a:r>
            <a:endParaRPr lang="en-US" dirty="0">
              <a:solidFill>
                <a:srgbClr val="CC33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Right choice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Sudden occurrence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Concern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No linkage between two alternatives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Result is unique outcome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Uncertain pressure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pic>
        <p:nvPicPr>
          <p:cNvPr id="15363" name="Picture 3" descr="C:\Users\HP\Desktop\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643050"/>
            <a:ext cx="342902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6370" cy="158272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rush Script MT" pitchFamily="66" charset="0"/>
              </a:rPr>
              <a:t>Steps to solve Ethical Dilemma</a:t>
            </a:r>
            <a:endParaRPr lang="en-US" dirty="0">
              <a:latin typeface="Brush Script MT" pitchFamily="66" charset="0"/>
            </a:endParaRPr>
          </a:p>
        </p:txBody>
      </p:sp>
      <p:pic>
        <p:nvPicPr>
          <p:cNvPr id="1027" name="Picture 3" descr="C:\Users\HP\Desktop\b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71678"/>
            <a:ext cx="8001056" cy="4429156"/>
          </a:xfrm>
          <a:prstGeom prst="rect">
            <a:avLst/>
          </a:prstGeom>
          <a:noFill/>
        </p:spPr>
      </p:pic>
      <p:pic>
        <p:nvPicPr>
          <p:cNvPr id="9" name="Picture 2" descr="C:\Users\HP\Desktop\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0"/>
            <a:ext cx="3571868" cy="1928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HP\Desktop\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5728"/>
            <a:ext cx="8229600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HP\Desktop\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7786742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C0099"/>
                </a:solidFill>
                <a:latin typeface="Brush Script MT" pitchFamily="66" charset="0"/>
              </a:rPr>
              <a:t>What is Ethics??</a:t>
            </a:r>
            <a:endParaRPr lang="en-US" sz="4000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Ethics is a code of conduct, </a:t>
            </a:r>
          </a:p>
          <a:p>
            <a:r>
              <a:rPr lang="en-US" dirty="0" smtClean="0">
                <a:latin typeface="Agency FB" pitchFamily="34" charset="0"/>
              </a:rPr>
              <a:t>which helps sentient beings comprehend the differences between </a:t>
            </a:r>
          </a:p>
          <a:p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what they have the </a:t>
            </a:r>
            <a:r>
              <a:rPr lang="en-US" i="1" dirty="0" smtClean="0">
                <a:solidFill>
                  <a:srgbClr val="FF0000"/>
                </a:solidFill>
                <a:latin typeface="Agency FB" pitchFamily="34" charset="0"/>
              </a:rPr>
              <a:t>right to do and what is right for them to do.</a:t>
            </a:r>
            <a:endParaRPr lang="en-US" i="1" dirty="0">
              <a:solidFill>
                <a:srgbClr val="FF0000"/>
              </a:solidFill>
              <a:latin typeface="Agency FB" pitchFamily="34" charset="0"/>
            </a:endParaRPr>
          </a:p>
        </p:txBody>
      </p:sp>
      <p:pic>
        <p:nvPicPr>
          <p:cNvPr id="5" name="Picture 2" descr="C:\Users\HP\Desktop\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571743"/>
            <a:ext cx="4214842" cy="3714777"/>
          </a:xfrm>
          <a:prstGeom prst="rect">
            <a:avLst/>
          </a:prstGeom>
          <a:noFill/>
        </p:spPr>
      </p:pic>
      <p:pic>
        <p:nvPicPr>
          <p:cNvPr id="13314" name="Picture 2" descr="C:\Users\HP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14290"/>
            <a:ext cx="400052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HP\Desktop\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072494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528638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C0099"/>
                </a:solidFill>
                <a:latin typeface="Brush Script MT" pitchFamily="66" charset="0"/>
              </a:rPr>
              <a:t>What is Business Ethics??</a:t>
            </a:r>
            <a:endParaRPr lang="en-US" sz="4000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gency FB" pitchFamily="34" charset="0"/>
              </a:rPr>
              <a:t>Business ethics refers to the right and wrong behavior in business decision.</a:t>
            </a:r>
          </a:p>
          <a:p>
            <a:pPr>
              <a:buNone/>
            </a:pPr>
            <a:endParaRPr lang="en-US" sz="2400" dirty="0" smtClean="0">
              <a:latin typeface="Agency FB" pitchFamily="34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It is concerned with the critical and structured examination of the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principles, values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and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standard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 that guide behavior in the sphere of the business.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gency FB" pitchFamily="34" charset="0"/>
            </a:endParaRPr>
          </a:p>
        </p:txBody>
      </p:sp>
      <p:pic>
        <p:nvPicPr>
          <p:cNvPr id="3074" name="Picture 2" descr="C:\Users\HP\Desktop\c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29"/>
            <a:ext cx="3429024" cy="3429024"/>
          </a:xfrm>
          <a:prstGeom prst="rect">
            <a:avLst/>
          </a:prstGeom>
          <a:noFill/>
        </p:spPr>
      </p:pic>
      <p:pic>
        <p:nvPicPr>
          <p:cNvPr id="3075" name="Picture 3" descr="C:\Users\HP\Desktop\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000504"/>
            <a:ext cx="3500462" cy="2457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C0099"/>
                </a:solidFill>
                <a:latin typeface="Brush Script MT" pitchFamily="66" charset="0"/>
              </a:rPr>
              <a:t>What is Ethical Principle??</a:t>
            </a:r>
            <a:endParaRPr lang="en-US" sz="4000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lonna MT" pitchFamily="82" charset="0"/>
              </a:rPr>
              <a:t>Ethical Principles refer to the ethical values, which establish the desire level of behavior that an individual/organization should or should not exhibit.</a:t>
            </a:r>
          </a:p>
          <a:p>
            <a:pPr>
              <a:buNone/>
            </a:pPr>
            <a:endParaRPr lang="en-US" dirty="0" smtClean="0">
              <a:latin typeface="Colonna MT" pitchFamily="82" charset="0"/>
            </a:endParaRPr>
          </a:p>
          <a:p>
            <a:r>
              <a:rPr lang="en-US" dirty="0" smtClean="0">
                <a:latin typeface="Colonna MT" pitchFamily="82" charset="0"/>
              </a:rPr>
              <a:t> In short, ethical principles lay out the </a:t>
            </a:r>
            <a:r>
              <a:rPr lang="en-US" i="1" dirty="0" smtClean="0">
                <a:latin typeface="Colonna MT" pitchFamily="82" charset="0"/>
              </a:rPr>
              <a:t>do’s and don’ts</a:t>
            </a:r>
            <a:r>
              <a:rPr lang="en-US" dirty="0" smtClean="0">
                <a:latin typeface="Colonna MT" pitchFamily="82" charset="0"/>
              </a:rPr>
              <a:t> for the organization /individual.</a:t>
            </a:r>
            <a:endParaRPr lang="en-US" dirty="0">
              <a:latin typeface="Colonna MT" pitchFamily="82" charset="0"/>
            </a:endParaRPr>
          </a:p>
        </p:txBody>
      </p:sp>
      <p:pic>
        <p:nvPicPr>
          <p:cNvPr id="4098" name="Picture 2" descr="C:\Users\HP\Desktop\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571612"/>
            <a:ext cx="457200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C0099"/>
                </a:solidFill>
                <a:latin typeface="Brush Script MT" pitchFamily="66" charset="0"/>
              </a:rPr>
              <a:t>Elements of Principles of Business Ethics</a:t>
            </a:r>
            <a:endParaRPr lang="en-US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Identification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Imagination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Tolerance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Obligation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Competence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Trustworthiness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Confidentiality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Agency FB" pitchFamily="34" charset="0"/>
              </a:rPr>
              <a:t>openness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pic>
        <p:nvPicPr>
          <p:cNvPr id="10242" name="Picture 2" descr="C:\Users\HP\Desktop\j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357694"/>
            <a:ext cx="4572032" cy="2214578"/>
          </a:xfrm>
          <a:prstGeom prst="rect">
            <a:avLst/>
          </a:prstGeom>
          <a:noFill/>
        </p:spPr>
      </p:pic>
      <p:pic>
        <p:nvPicPr>
          <p:cNvPr id="10244" name="Picture 4" descr="C:\Users\HP\Desktop\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571612"/>
            <a:ext cx="450059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5114932" cy="1143000"/>
          </a:xfrm>
        </p:spPr>
        <p:txBody>
          <a:bodyPr/>
          <a:lstStyle/>
          <a:p>
            <a:pPr algn="l"/>
            <a:r>
              <a:rPr lang="en-US" dirty="0" smtClean="0">
                <a:latin typeface="Brush Script MT" pitchFamily="66" charset="0"/>
              </a:rPr>
              <a:t>Principles of Ethics</a:t>
            </a:r>
            <a:endParaRPr lang="en-US" dirty="0"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utonomy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eneficence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onfidentiality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o mo harm/Non- maleficence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quity or Justice</a:t>
            </a:r>
            <a:endParaRPr lang="en-US" dirty="0"/>
          </a:p>
        </p:txBody>
      </p:sp>
      <p:pic>
        <p:nvPicPr>
          <p:cNvPr id="8194" name="Picture 2" descr="C:\Users\HP\Desktop\e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643314"/>
            <a:ext cx="4143404" cy="3000396"/>
          </a:xfrm>
          <a:prstGeom prst="rect">
            <a:avLst/>
          </a:prstGeom>
          <a:noFill/>
        </p:spPr>
      </p:pic>
      <p:pic>
        <p:nvPicPr>
          <p:cNvPr id="7" name="Picture 3" descr="C:\Users\HP\Desktop\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14290"/>
            <a:ext cx="3857652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ush Script MT" pitchFamily="66" charset="0"/>
              </a:rPr>
              <a:t>Principles of Business Ethics </a:t>
            </a:r>
            <a:endParaRPr lang="en-US" dirty="0"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C0099"/>
                </a:solidFill>
              </a:rPr>
              <a:t>Integrity</a:t>
            </a:r>
            <a:endParaRPr lang="en-US" dirty="0">
              <a:solidFill>
                <a:srgbClr val="CC0099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CC0099"/>
                </a:solidFill>
              </a:rPr>
              <a:t>Loyalty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CC0099"/>
                </a:solidFill>
              </a:rPr>
              <a:t>Honesty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CC0099"/>
                </a:solidFill>
              </a:rPr>
              <a:t>Respect and Concern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CC0099"/>
                </a:solidFill>
              </a:rPr>
              <a:t>Fairness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122" name="Picture 2" descr="C:\Users\HP\Desktop\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71612"/>
            <a:ext cx="4214842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557</Words>
  <Application>Microsoft Office PowerPoint</Application>
  <PresentationFormat>On-screen Show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Semester- IV BUSINESS ETHICS  Chapter-2 Principles Of business Ethics</vt:lpstr>
      <vt:lpstr>Slide 2</vt:lpstr>
      <vt:lpstr>What is Ethics??</vt:lpstr>
      <vt:lpstr>Slide 4</vt:lpstr>
      <vt:lpstr>What is Business Ethics??</vt:lpstr>
      <vt:lpstr>What is Ethical Principle??</vt:lpstr>
      <vt:lpstr>Elements of Principles of Business Ethics</vt:lpstr>
      <vt:lpstr>Principles of Ethics</vt:lpstr>
      <vt:lpstr>Principles of Business Ethics </vt:lpstr>
      <vt:lpstr>Principles of Business Ethics for Business Executives</vt:lpstr>
      <vt:lpstr> Cont……</vt:lpstr>
      <vt:lpstr>Ethical “Isms”</vt:lpstr>
      <vt:lpstr>What is Morale??</vt:lpstr>
      <vt:lpstr>Ethical Dilemma</vt:lpstr>
      <vt:lpstr>Examples Of Ethical Dilemma</vt:lpstr>
      <vt:lpstr>The Story of Heinz </vt:lpstr>
      <vt:lpstr>Features Of Ethical Dilemma</vt:lpstr>
      <vt:lpstr>Steps to solve Ethical Dilemma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Semester- IV BUSINESS ETHICS  Chapter-2 Principles Of Ethics</dc:title>
  <dc:creator>HP</dc:creator>
  <cp:lastModifiedBy>HP</cp:lastModifiedBy>
  <cp:revision>29</cp:revision>
  <dcterms:created xsi:type="dcterms:W3CDTF">2020-04-09T17:29:47Z</dcterms:created>
  <dcterms:modified xsi:type="dcterms:W3CDTF">2020-04-10T13:47:30Z</dcterms:modified>
</cp:coreProperties>
</file>