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786"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pPr/>
              <a:t>4/26/2020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pPr/>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pPr/>
              <a:t>4/26/2020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pPr/>
              <a:t>4/26/2020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pPr/>
              <a:t>4/26/2020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pPr/>
              <a:t>4/26/2020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pPr/>
              <a:t>4/26/2020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pPr/>
              <a:t>4/26/2020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2DD2B-A496-CA4A-B7FD-B5583327CAF4}"/>
              </a:ext>
            </a:extLst>
          </p:cNvPr>
          <p:cNvSpPr>
            <a:spLocks noGrp="1"/>
          </p:cNvSpPr>
          <p:nvPr>
            <p:ph type="ctrTitle"/>
          </p:nvPr>
        </p:nvSpPr>
        <p:spPr/>
        <p:txBody>
          <a:bodyPr/>
          <a:lstStyle/>
          <a:p>
            <a:pPr algn="ctr"/>
            <a:r>
              <a:rPr lang="en-IN" sz="6600"/>
              <a:t>Theory</a:t>
            </a:r>
            <a:r>
              <a:rPr lang="en-IN"/>
              <a:t> </a:t>
            </a:r>
            <a:r>
              <a:rPr lang="en-IN" sz="6600"/>
              <a:t>of</a:t>
            </a:r>
            <a:r>
              <a:rPr lang="en-IN"/>
              <a:t> </a:t>
            </a:r>
            <a:r>
              <a:rPr lang="en-IN" sz="6600"/>
              <a:t>interest</a:t>
            </a:r>
            <a:endParaRPr lang="en-US" sz="6600"/>
          </a:p>
        </p:txBody>
      </p:sp>
      <p:sp>
        <p:nvSpPr>
          <p:cNvPr id="3" name="Subtitle 2">
            <a:extLst>
              <a:ext uri="{FF2B5EF4-FFF2-40B4-BE49-F238E27FC236}">
                <a16:creationId xmlns:a16="http://schemas.microsoft.com/office/drawing/2014/main" xmlns="" id="{3CEF5476-6FE8-6E4C-BD96-4CCE66EC4765}"/>
              </a:ext>
            </a:extLst>
          </p:cNvPr>
          <p:cNvSpPr>
            <a:spLocks noGrp="1"/>
          </p:cNvSpPr>
          <p:nvPr>
            <p:ph type="subTitle" idx="1"/>
          </p:nvPr>
        </p:nvSpPr>
        <p:spPr/>
        <p:txBody>
          <a:bodyPr>
            <a:normAutofit fontScale="92500" lnSpcReduction="20000"/>
          </a:bodyPr>
          <a:lstStyle/>
          <a:p>
            <a:pPr algn="ctr"/>
            <a:r>
              <a:rPr lang="en-IN"/>
              <a:t>Prof. Saptarshi Chakraborty</a:t>
            </a:r>
          </a:p>
          <a:p>
            <a:pPr algn="ctr"/>
            <a:r>
              <a:rPr lang="en-IN"/>
              <a:t>Taradevi Harakh Chand Kankaria Jain College</a:t>
            </a:r>
          </a:p>
          <a:p>
            <a:pPr algn="ctr"/>
            <a:r>
              <a:rPr lang="en-IN"/>
              <a:t>Cossipore, Kolkata - 700002</a:t>
            </a:r>
            <a:endParaRPr lang="en-US"/>
          </a:p>
        </p:txBody>
      </p:sp>
    </p:spTree>
    <p:extLst>
      <p:ext uri="{BB962C8B-B14F-4D97-AF65-F5344CB8AC3E}">
        <p14:creationId xmlns:p14="http://schemas.microsoft.com/office/powerpoint/2010/main" xmlns="" val="1330523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1938DE-D76F-904B-8BCF-FF88046C4C53}"/>
              </a:ext>
            </a:extLst>
          </p:cNvPr>
          <p:cNvSpPr>
            <a:spLocks noGrp="1"/>
          </p:cNvSpPr>
          <p:nvPr>
            <p:ph type="title"/>
          </p:nvPr>
        </p:nvSpPr>
        <p:spPr/>
        <p:txBody>
          <a:bodyPr/>
          <a:lstStyle/>
          <a:p>
            <a:r>
              <a:rPr lang="en-IN"/>
              <a:t>Thank You</a:t>
            </a:r>
            <a:endParaRPr lang="en-US"/>
          </a:p>
        </p:txBody>
      </p:sp>
      <p:sp>
        <p:nvSpPr>
          <p:cNvPr id="3" name="Content Placeholder 2">
            <a:extLst>
              <a:ext uri="{FF2B5EF4-FFF2-40B4-BE49-F238E27FC236}">
                <a16:creationId xmlns:a16="http://schemas.microsoft.com/office/drawing/2014/main" xmlns="" id="{CF5DE3B1-45F1-5C47-8DB8-379FBA693C6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xmlns="" val="391157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E65333-B275-3A4E-983A-F43977AB95C9}"/>
              </a:ext>
            </a:extLst>
          </p:cNvPr>
          <p:cNvSpPr>
            <a:spLocks noGrp="1"/>
          </p:cNvSpPr>
          <p:nvPr>
            <p:ph type="title"/>
          </p:nvPr>
        </p:nvSpPr>
        <p:spPr/>
        <p:txBody>
          <a:bodyPr/>
          <a:lstStyle/>
          <a:p>
            <a:r>
              <a:rPr lang="en-IN"/>
              <a:t>Definition of interest</a:t>
            </a:r>
            <a:endParaRPr lang="en-US"/>
          </a:p>
        </p:txBody>
      </p:sp>
      <p:sp>
        <p:nvSpPr>
          <p:cNvPr id="3" name="Content Placeholder 2">
            <a:extLst>
              <a:ext uri="{FF2B5EF4-FFF2-40B4-BE49-F238E27FC236}">
                <a16:creationId xmlns:a16="http://schemas.microsoft.com/office/drawing/2014/main" xmlns="" id="{B8A16705-B88C-1040-80E9-6CC832A7BB09}"/>
              </a:ext>
            </a:extLst>
          </p:cNvPr>
          <p:cNvSpPr>
            <a:spLocks noGrp="1"/>
          </p:cNvSpPr>
          <p:nvPr>
            <p:ph idx="1"/>
          </p:nvPr>
        </p:nvSpPr>
        <p:spPr/>
        <p:txBody>
          <a:bodyPr/>
          <a:lstStyle/>
          <a:p>
            <a:r>
              <a:rPr lang="en-IN"/>
              <a:t>Interest is the price paid by the borrower to the lender for the use of borrowed funds during a certain period.</a:t>
            </a:r>
          </a:p>
          <a:p>
            <a:r>
              <a:rPr lang="en-IN"/>
              <a:t>In the other words of </a:t>
            </a:r>
            <a:r>
              <a:rPr lang="en-IN" b="1"/>
              <a:t>Eastham: </a:t>
            </a:r>
            <a:r>
              <a:rPr lang="en-IN"/>
              <a:t>“ </a:t>
            </a:r>
            <a:r>
              <a:rPr lang="en-IN" i="1"/>
              <a:t>Interest is the payment for parting with the advantage of liquid control of money balances”</a:t>
            </a:r>
            <a:r>
              <a:rPr lang="en-IN"/>
              <a:t>.</a:t>
            </a:r>
          </a:p>
          <a:p>
            <a:r>
              <a:rPr lang="en-IN"/>
              <a:t>According to </a:t>
            </a:r>
            <a:r>
              <a:rPr lang="en-IN" b="1"/>
              <a:t>Batch</a:t>
            </a:r>
            <a:r>
              <a:rPr lang="en-IN"/>
              <a:t>: “</a:t>
            </a:r>
            <a:r>
              <a:rPr lang="en-IN" i="1"/>
              <a:t> Interest is the price paid for the use of money or credit”.</a:t>
            </a:r>
          </a:p>
          <a:p>
            <a:pPr marL="0" indent="0">
              <a:buNone/>
            </a:pPr>
            <a:r>
              <a:rPr lang="en-IN"/>
              <a:t>It is normally expressed as a percentage on the funds loaned or borrowed.</a:t>
            </a:r>
          </a:p>
          <a:p>
            <a:r>
              <a:rPr lang="en-IN"/>
              <a:t>In the words of </a:t>
            </a:r>
            <a:r>
              <a:rPr lang="en-IN" b="1"/>
              <a:t>J.M.Keynes: </a:t>
            </a:r>
            <a:r>
              <a:rPr lang="en-IN"/>
              <a:t>“</a:t>
            </a:r>
            <a:r>
              <a:rPr lang="en-IN" i="1"/>
              <a:t>Interest is the premium which has to be offered to induce people to hold their wealth in some form other than hoarded money</a:t>
            </a:r>
            <a:r>
              <a:rPr lang="en-IN"/>
              <a:t>”.</a:t>
            </a:r>
          </a:p>
        </p:txBody>
      </p:sp>
    </p:spTree>
    <p:extLst>
      <p:ext uri="{BB962C8B-B14F-4D97-AF65-F5344CB8AC3E}">
        <p14:creationId xmlns:p14="http://schemas.microsoft.com/office/powerpoint/2010/main" xmlns="" val="10551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033BDD-66AA-374C-A37B-AA12AA16792E}"/>
              </a:ext>
            </a:extLst>
          </p:cNvPr>
          <p:cNvSpPr>
            <a:spLocks noGrp="1"/>
          </p:cNvSpPr>
          <p:nvPr>
            <p:ph type="title"/>
          </p:nvPr>
        </p:nvSpPr>
        <p:spPr/>
        <p:txBody>
          <a:bodyPr/>
          <a:lstStyle/>
          <a:p>
            <a:r>
              <a:rPr lang="en-IN"/>
              <a:t>Gross interest</a:t>
            </a:r>
            <a:endParaRPr lang="en-US"/>
          </a:p>
        </p:txBody>
      </p:sp>
      <p:sp>
        <p:nvSpPr>
          <p:cNvPr id="3" name="Content Placeholder 2">
            <a:extLst>
              <a:ext uri="{FF2B5EF4-FFF2-40B4-BE49-F238E27FC236}">
                <a16:creationId xmlns:a16="http://schemas.microsoft.com/office/drawing/2014/main" xmlns="" id="{05AA7064-428E-AA44-B04E-54A41AE813F3}"/>
              </a:ext>
            </a:extLst>
          </p:cNvPr>
          <p:cNvSpPr>
            <a:spLocks noGrp="1"/>
          </p:cNvSpPr>
          <p:nvPr>
            <p:ph idx="1"/>
          </p:nvPr>
        </p:nvSpPr>
        <p:spPr/>
        <p:txBody>
          <a:bodyPr/>
          <a:lstStyle/>
          <a:p>
            <a:pPr marL="0" indent="0">
              <a:buNone/>
            </a:pPr>
            <a:r>
              <a:rPr lang="en-IN"/>
              <a:t>“</a:t>
            </a:r>
            <a:r>
              <a:rPr lang="en-IN" sz="2400" b="1" i="1" u="sng"/>
              <a:t>The interest earned on a  deposit or security before the deduction of tax</a:t>
            </a:r>
            <a:r>
              <a:rPr lang="en-IN" sz="2400"/>
              <a:t>”.</a:t>
            </a:r>
          </a:p>
          <a:p>
            <a:pPr marL="0" indent="0">
              <a:buNone/>
            </a:pPr>
            <a:endParaRPr lang="en-IN" sz="2400"/>
          </a:p>
          <a:p>
            <a:pPr marL="0" indent="0">
              <a:buNone/>
            </a:pPr>
            <a:r>
              <a:rPr lang="en-IN"/>
              <a:t>Element Gross Interest is composed of some or all of the following elements:</a:t>
            </a:r>
          </a:p>
          <a:p>
            <a:pPr marL="457200" indent="-457200">
              <a:buFont typeface="+mj-lt"/>
              <a:buAutoNum type="arabicPeriod"/>
            </a:pPr>
            <a:r>
              <a:rPr lang="en-IN"/>
              <a:t>Net Interest</a:t>
            </a:r>
          </a:p>
          <a:p>
            <a:pPr marL="457200" indent="-457200">
              <a:buFont typeface="+mj-lt"/>
              <a:buAutoNum type="arabicPeriod"/>
            </a:pPr>
            <a:r>
              <a:rPr lang="en-IN"/>
              <a:t>Insurance against Risk</a:t>
            </a:r>
          </a:p>
          <a:p>
            <a:pPr marL="457200" indent="-457200">
              <a:buFont typeface="+mj-lt"/>
              <a:buAutoNum type="arabicPeriod"/>
            </a:pPr>
            <a:r>
              <a:rPr lang="en-IN"/>
              <a:t>Paynent for Inconvenience</a:t>
            </a:r>
          </a:p>
          <a:p>
            <a:pPr marL="457200" indent="-457200">
              <a:buFont typeface="+mj-lt"/>
              <a:buAutoNum type="arabicPeriod"/>
            </a:pPr>
            <a:r>
              <a:rPr lang="en-IN"/>
              <a:t>Remuneration for Services</a:t>
            </a:r>
            <a:endParaRPr lang="en-US"/>
          </a:p>
        </p:txBody>
      </p:sp>
    </p:spTree>
    <p:extLst>
      <p:ext uri="{BB962C8B-B14F-4D97-AF65-F5344CB8AC3E}">
        <p14:creationId xmlns:p14="http://schemas.microsoft.com/office/powerpoint/2010/main" xmlns="" val="237107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3452D8-F538-AC43-9F0C-748E02580873}"/>
              </a:ext>
            </a:extLst>
          </p:cNvPr>
          <p:cNvSpPr>
            <a:spLocks noGrp="1"/>
          </p:cNvSpPr>
          <p:nvPr>
            <p:ph type="title"/>
          </p:nvPr>
        </p:nvSpPr>
        <p:spPr/>
        <p:txBody>
          <a:bodyPr/>
          <a:lstStyle/>
          <a:p>
            <a:r>
              <a:rPr lang="en-IN"/>
              <a:t>Net/pure interest</a:t>
            </a:r>
            <a:endParaRPr lang="en-US"/>
          </a:p>
        </p:txBody>
      </p:sp>
      <p:sp>
        <p:nvSpPr>
          <p:cNvPr id="3" name="Content Placeholder 2">
            <a:extLst>
              <a:ext uri="{FF2B5EF4-FFF2-40B4-BE49-F238E27FC236}">
                <a16:creationId xmlns:a16="http://schemas.microsoft.com/office/drawing/2014/main" xmlns="" id="{184A5248-9931-C74D-8FE2-307F2570DA68}"/>
              </a:ext>
            </a:extLst>
          </p:cNvPr>
          <p:cNvSpPr>
            <a:spLocks noGrp="1"/>
          </p:cNvSpPr>
          <p:nvPr>
            <p:ph idx="1"/>
          </p:nvPr>
        </p:nvSpPr>
        <p:spPr/>
        <p:txBody>
          <a:bodyPr/>
          <a:lstStyle/>
          <a:p>
            <a:pPr marL="0" indent="0">
              <a:buNone/>
            </a:pPr>
            <a:r>
              <a:rPr lang="en-IN"/>
              <a:t>If from the Gross Interest, we deduct the payments made for :</a:t>
            </a:r>
          </a:p>
          <a:p>
            <a:pPr marL="457200" indent="-457200">
              <a:buFont typeface="+mj-lt"/>
              <a:buAutoNum type="arabicPeriod"/>
            </a:pPr>
            <a:r>
              <a:rPr lang="en-IN"/>
              <a:t>Insurance against Risks,</a:t>
            </a:r>
          </a:p>
          <a:p>
            <a:pPr marL="457200" indent="-457200">
              <a:buFont typeface="+mj-lt"/>
              <a:buAutoNum type="arabicPeriod"/>
            </a:pPr>
            <a:r>
              <a:rPr lang="en-IN"/>
              <a:t>Inconvenience, and</a:t>
            </a:r>
          </a:p>
          <a:p>
            <a:pPr marL="457200" indent="-457200">
              <a:buFont typeface="+mj-lt"/>
              <a:buAutoNum type="arabicPeriod"/>
            </a:pPr>
            <a:r>
              <a:rPr lang="en-IN"/>
              <a:t>For services of the lender,</a:t>
            </a:r>
          </a:p>
          <a:p>
            <a:pPr marL="0" indent="0">
              <a:buNone/>
            </a:pPr>
            <a:r>
              <a:rPr lang="en-IN"/>
              <a:t>We are left with </a:t>
            </a:r>
            <a:r>
              <a:rPr lang="en-IN" i="1" u="sng"/>
              <a:t>Net or Pure Interest.</a:t>
            </a:r>
            <a:r>
              <a:rPr lang="en-IN"/>
              <a:t> Net or pure Interest is, thus, the payment for loanable funds only.</a:t>
            </a:r>
            <a:endParaRPr lang="en-US" i="1" u="sng"/>
          </a:p>
        </p:txBody>
      </p:sp>
    </p:spTree>
    <p:extLst>
      <p:ext uri="{BB962C8B-B14F-4D97-AF65-F5344CB8AC3E}">
        <p14:creationId xmlns:p14="http://schemas.microsoft.com/office/powerpoint/2010/main" xmlns="" val="2951090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1C3DA1-D6E2-3B43-B59F-CADFA73D56BC}"/>
              </a:ext>
            </a:extLst>
          </p:cNvPr>
          <p:cNvSpPr>
            <a:spLocks noGrp="1"/>
          </p:cNvSpPr>
          <p:nvPr>
            <p:ph type="title"/>
          </p:nvPr>
        </p:nvSpPr>
        <p:spPr/>
        <p:txBody>
          <a:bodyPr/>
          <a:lstStyle/>
          <a:p>
            <a:r>
              <a:rPr lang="en-IN"/>
              <a:t>Definition of Interest Rate</a:t>
            </a:r>
            <a:endParaRPr lang="en-US"/>
          </a:p>
        </p:txBody>
      </p:sp>
      <p:sp>
        <p:nvSpPr>
          <p:cNvPr id="3" name="Content Placeholder 2">
            <a:extLst>
              <a:ext uri="{FF2B5EF4-FFF2-40B4-BE49-F238E27FC236}">
                <a16:creationId xmlns:a16="http://schemas.microsoft.com/office/drawing/2014/main" xmlns="" id="{5DDD2722-6FD1-7C46-BCF1-38312805B9A6}"/>
              </a:ext>
            </a:extLst>
          </p:cNvPr>
          <p:cNvSpPr>
            <a:spLocks noGrp="1"/>
          </p:cNvSpPr>
          <p:nvPr>
            <p:ph idx="1"/>
          </p:nvPr>
        </p:nvSpPr>
        <p:spPr/>
        <p:txBody>
          <a:bodyPr/>
          <a:lstStyle/>
          <a:p>
            <a:pPr marL="0" indent="0">
              <a:buNone/>
            </a:pPr>
            <a:r>
              <a:rPr lang="en-IN"/>
              <a:t>The price which a borrower pays for the use of money he/she does  not own, and has no return to the lender who receives for deferring his/her consumption, by lending to the borrower.</a:t>
            </a:r>
            <a:endParaRPr lang="en-US"/>
          </a:p>
        </p:txBody>
      </p:sp>
    </p:spTree>
    <p:extLst>
      <p:ext uri="{BB962C8B-B14F-4D97-AF65-F5344CB8AC3E}">
        <p14:creationId xmlns:p14="http://schemas.microsoft.com/office/powerpoint/2010/main" xmlns="" val="2002073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214A4D-FE85-F141-9FBA-D40FF2A92D51}"/>
              </a:ext>
            </a:extLst>
          </p:cNvPr>
          <p:cNvSpPr>
            <a:spLocks noGrp="1"/>
          </p:cNvSpPr>
          <p:nvPr>
            <p:ph type="title"/>
          </p:nvPr>
        </p:nvSpPr>
        <p:spPr/>
        <p:txBody>
          <a:bodyPr/>
          <a:lstStyle/>
          <a:p>
            <a:r>
              <a:rPr lang="en-IN"/>
              <a:t>Theories of interest</a:t>
            </a:r>
            <a:endParaRPr lang="en-US"/>
          </a:p>
        </p:txBody>
      </p:sp>
      <p:sp>
        <p:nvSpPr>
          <p:cNvPr id="3" name="Content Placeholder 2">
            <a:extLst>
              <a:ext uri="{FF2B5EF4-FFF2-40B4-BE49-F238E27FC236}">
                <a16:creationId xmlns:a16="http://schemas.microsoft.com/office/drawing/2014/main" xmlns="" id="{5D633653-99ED-1642-8365-BADDEE03F30A}"/>
              </a:ext>
            </a:extLst>
          </p:cNvPr>
          <p:cNvSpPr>
            <a:spLocks noGrp="1"/>
          </p:cNvSpPr>
          <p:nvPr>
            <p:ph idx="1"/>
          </p:nvPr>
        </p:nvSpPr>
        <p:spPr/>
        <p:txBody>
          <a:bodyPr/>
          <a:lstStyle/>
          <a:p>
            <a:pPr marL="457200" indent="-457200">
              <a:buFont typeface="+mj-lt"/>
              <a:buAutoNum type="arabicPeriod"/>
            </a:pPr>
            <a:r>
              <a:rPr lang="en-IN"/>
              <a:t>Productivity Theory of Interest</a:t>
            </a:r>
          </a:p>
          <a:p>
            <a:pPr marL="457200" indent="-457200">
              <a:buFont typeface="+mj-lt"/>
              <a:buAutoNum type="arabicPeriod"/>
            </a:pPr>
            <a:r>
              <a:rPr lang="en-IN"/>
              <a:t>Abstinence or Waiting Theory of Interest</a:t>
            </a:r>
          </a:p>
          <a:p>
            <a:pPr marL="457200" indent="-457200">
              <a:buFont typeface="+mj-lt"/>
              <a:buAutoNum type="arabicPeriod"/>
            </a:pPr>
            <a:r>
              <a:rPr lang="en-IN"/>
              <a:t>Austrian or Agio Theory of Interest</a:t>
            </a:r>
          </a:p>
          <a:p>
            <a:pPr marL="457200" indent="-457200">
              <a:buFont typeface="+mj-lt"/>
              <a:buAutoNum type="arabicPeriod"/>
            </a:pPr>
            <a:r>
              <a:rPr lang="en-IN"/>
              <a:t>Loanable Fund Thoery of Interest</a:t>
            </a:r>
          </a:p>
          <a:p>
            <a:pPr marL="457200" indent="-457200">
              <a:buFont typeface="+mj-lt"/>
              <a:buAutoNum type="arabicPeriod"/>
            </a:pPr>
            <a:r>
              <a:rPr lang="en-IN"/>
              <a:t>Liquidity Preference Theory of Interest</a:t>
            </a:r>
          </a:p>
          <a:p>
            <a:pPr marL="457200" indent="-457200">
              <a:buFont typeface="+mj-lt"/>
              <a:buAutoNum type="arabicPeriod"/>
            </a:pPr>
            <a:r>
              <a:rPr lang="en-IN"/>
              <a:t>Modern Theory of Interest</a:t>
            </a:r>
          </a:p>
          <a:p>
            <a:pPr marL="0" indent="0">
              <a:buNone/>
            </a:pPr>
            <a:endParaRPr lang="en-IN"/>
          </a:p>
          <a:p>
            <a:pPr marL="0" indent="0">
              <a:buNone/>
            </a:pPr>
            <a:r>
              <a:rPr lang="en-IN"/>
              <a:t>From the above mentioned theories, only Loanable Fund Theory of Interest is in your B.Com Sem-4 syllabus.</a:t>
            </a:r>
            <a:endParaRPr lang="en-US"/>
          </a:p>
        </p:txBody>
      </p:sp>
    </p:spTree>
    <p:extLst>
      <p:ext uri="{BB962C8B-B14F-4D97-AF65-F5344CB8AC3E}">
        <p14:creationId xmlns:p14="http://schemas.microsoft.com/office/powerpoint/2010/main" xmlns="" val="995804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B316D0-350D-D64A-8ADD-837518EF5D57}"/>
              </a:ext>
            </a:extLst>
          </p:cNvPr>
          <p:cNvSpPr>
            <a:spLocks noGrp="1"/>
          </p:cNvSpPr>
          <p:nvPr>
            <p:ph type="title"/>
          </p:nvPr>
        </p:nvSpPr>
        <p:spPr/>
        <p:txBody>
          <a:bodyPr/>
          <a:lstStyle/>
          <a:p>
            <a:r>
              <a:rPr lang="en-IN"/>
              <a:t>Loanable Funds Theory</a:t>
            </a:r>
            <a:endParaRPr lang="en-US"/>
          </a:p>
        </p:txBody>
      </p:sp>
      <p:sp>
        <p:nvSpPr>
          <p:cNvPr id="3" name="Content Placeholder 2">
            <a:extLst>
              <a:ext uri="{FF2B5EF4-FFF2-40B4-BE49-F238E27FC236}">
                <a16:creationId xmlns:a16="http://schemas.microsoft.com/office/drawing/2014/main" xmlns="" id="{BEC3204E-9B94-B746-9F80-BB6686D90F2C}"/>
              </a:ext>
            </a:extLst>
          </p:cNvPr>
          <p:cNvSpPr>
            <a:spLocks noGrp="1"/>
          </p:cNvSpPr>
          <p:nvPr>
            <p:ph idx="1"/>
          </p:nvPr>
        </p:nvSpPr>
        <p:spPr/>
        <p:txBody>
          <a:bodyPr/>
          <a:lstStyle/>
          <a:p>
            <a:r>
              <a:rPr lang="en-IN"/>
              <a:t>Theory of how the general level of interest rates are determined</a:t>
            </a:r>
          </a:p>
          <a:p>
            <a:r>
              <a:rPr lang="en-IN"/>
              <a:t>Explains how economic and other factors influence interest rate changes</a:t>
            </a:r>
          </a:p>
          <a:p>
            <a:r>
              <a:rPr lang="en-IN"/>
              <a:t>Interest rates determined by demand and supply for loanable funds.</a:t>
            </a:r>
          </a:p>
          <a:p>
            <a:pPr marL="0" indent="0">
              <a:buNone/>
            </a:pPr>
            <a:r>
              <a:rPr lang="en-IN"/>
              <a:t>This Thoery proposes that the general level of interest rates is determined by the complex interaction of two forces</a:t>
            </a:r>
          </a:p>
          <a:p>
            <a:r>
              <a:rPr lang="en-IN" b="1"/>
              <a:t>Thee first</a:t>
            </a:r>
            <a:r>
              <a:rPr lang="en-IN"/>
              <a:t> is the total demand for funds by firms, government, and households (or individuals), which carry out a variety of economic activities with those funds. This demand is negatively related to the interest rate (except for the Government’s demand, which may frequently not depend on the level of the interest rate).</a:t>
            </a:r>
            <a:endParaRPr lang="en-US" b="1"/>
          </a:p>
        </p:txBody>
      </p:sp>
    </p:spTree>
    <p:extLst>
      <p:ext uri="{BB962C8B-B14F-4D97-AF65-F5344CB8AC3E}">
        <p14:creationId xmlns:p14="http://schemas.microsoft.com/office/powerpoint/2010/main" xmlns="" val="1398867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C106E1-F92B-4349-8EDF-85ED7573F8A8}"/>
              </a:ext>
            </a:extLst>
          </p:cNvPr>
          <p:cNvSpPr>
            <a:spLocks noGrp="1"/>
          </p:cNvSpPr>
          <p:nvPr>
            <p:ph type="title"/>
          </p:nvPr>
        </p:nvSpPr>
        <p:spPr/>
        <p:txBody>
          <a:bodyPr/>
          <a:lstStyle/>
          <a:p>
            <a:r>
              <a:rPr lang="en-IN"/>
              <a:t>Loanable funds theory (contd...)</a:t>
            </a:r>
            <a:endParaRPr lang="en-US"/>
          </a:p>
        </p:txBody>
      </p:sp>
      <p:sp>
        <p:nvSpPr>
          <p:cNvPr id="3" name="Content Placeholder 2">
            <a:extLst>
              <a:ext uri="{FF2B5EF4-FFF2-40B4-BE49-F238E27FC236}">
                <a16:creationId xmlns:a16="http://schemas.microsoft.com/office/drawing/2014/main" xmlns="" id="{F9FF55B7-0C41-BB4B-B305-8C293DD1E57C}"/>
              </a:ext>
            </a:extLst>
          </p:cNvPr>
          <p:cNvSpPr>
            <a:spLocks noGrp="1"/>
          </p:cNvSpPr>
          <p:nvPr>
            <p:ph idx="1"/>
          </p:nvPr>
        </p:nvSpPr>
        <p:spPr/>
        <p:txBody>
          <a:bodyPr/>
          <a:lstStyle/>
          <a:p>
            <a:r>
              <a:rPr lang="en-IN" b="1"/>
              <a:t>The Second</a:t>
            </a:r>
            <a:r>
              <a:rPr lang="en-IN"/>
              <a:t> force affecting the level of the interest rate is the total supply of funds by firms, governments, banks and individuals. Supply is positively related to the level of interest rates, if all other economic factors remain the same. With rising rates, firms and individuals save and lend more, and banks are more eager to extend more loans. (A rising interest rate probably does not significantly affect the government’s supply of savings).</a:t>
            </a:r>
            <a:endParaRPr lang="en-US" b="1"/>
          </a:p>
        </p:txBody>
      </p:sp>
    </p:spTree>
    <p:extLst>
      <p:ext uri="{BB962C8B-B14F-4D97-AF65-F5344CB8AC3E}">
        <p14:creationId xmlns:p14="http://schemas.microsoft.com/office/powerpoint/2010/main" xmlns="" val="1867214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7EB66C-9769-924C-BF8A-C87BCD4108F4}"/>
              </a:ext>
            </a:extLst>
          </p:cNvPr>
          <p:cNvSpPr>
            <a:spLocks noGrp="1"/>
          </p:cNvSpPr>
          <p:nvPr>
            <p:ph type="title"/>
          </p:nvPr>
        </p:nvSpPr>
        <p:spPr/>
        <p:txBody>
          <a:bodyPr/>
          <a:lstStyle/>
          <a:p>
            <a:r>
              <a:rPr lang="en-IN"/>
              <a:t>Diagram:</a:t>
            </a:r>
            <a:endParaRPr lang="en-US"/>
          </a:p>
        </p:txBody>
      </p:sp>
      <p:pic>
        <p:nvPicPr>
          <p:cNvPr id="4" name="Picture 4">
            <a:extLst>
              <a:ext uri="{FF2B5EF4-FFF2-40B4-BE49-F238E27FC236}">
                <a16:creationId xmlns:a16="http://schemas.microsoft.com/office/drawing/2014/main" xmlns="" id="{A7BC01B5-975C-F249-A800-EEFFA3B57704}"/>
              </a:ext>
            </a:extLst>
          </p:cNvPr>
          <p:cNvPicPr>
            <a:picLocks noGrp="1" noChangeAspect="1"/>
          </p:cNvPicPr>
          <p:nvPr>
            <p:ph idx="1"/>
          </p:nvPr>
        </p:nvPicPr>
        <p:blipFill>
          <a:blip r:embed="rId2"/>
          <a:stretch>
            <a:fillRect/>
          </a:stretch>
        </p:blipFill>
        <p:spPr>
          <a:xfrm>
            <a:off x="2092477" y="2120900"/>
            <a:ext cx="8877904" cy="4737100"/>
          </a:xfrm>
          <a:prstGeom prst="rect">
            <a:avLst/>
          </a:prstGeom>
        </p:spPr>
      </p:pic>
    </p:spTree>
    <p:extLst>
      <p:ext uri="{BB962C8B-B14F-4D97-AF65-F5344CB8AC3E}">
        <p14:creationId xmlns:p14="http://schemas.microsoft.com/office/powerpoint/2010/main" xmlns="" val="2866222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0</TotalTime>
  <Words>523</Words>
  <Application>Microsoft Office PowerPoint</Application>
  <PresentationFormat>Custom</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Wood Type</vt:lpstr>
      <vt:lpstr>Theory of interest</vt:lpstr>
      <vt:lpstr>Definition of interest</vt:lpstr>
      <vt:lpstr>Gross interest</vt:lpstr>
      <vt:lpstr>Net/pure interest</vt:lpstr>
      <vt:lpstr>Definition of Interest Rate</vt:lpstr>
      <vt:lpstr>Theories of interest</vt:lpstr>
      <vt:lpstr>Loanable Funds Theory</vt:lpstr>
      <vt:lpstr>Loanable funds theory (contd...)</vt:lpstr>
      <vt:lpstr>Diagram:</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interest</dc:title>
  <dc:creator>HP</dc:creator>
  <cp:lastModifiedBy>HP</cp:lastModifiedBy>
  <cp:revision>1</cp:revision>
  <dcterms:modified xsi:type="dcterms:W3CDTF">2020-04-26T13:41:55Z</dcterms:modified>
</cp:coreProperties>
</file>