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6" r:id="rId3"/>
    <p:sldId id="257" r:id="rId4"/>
    <p:sldId id="269" r:id="rId5"/>
    <p:sldId id="258" r:id="rId6"/>
    <p:sldId id="259" r:id="rId7"/>
    <p:sldId id="266" r:id="rId8"/>
    <p:sldId id="260" r:id="rId9"/>
    <p:sldId id="261" r:id="rId10"/>
    <p:sldId id="262" r:id="rId11"/>
    <p:sldId id="263" r:id="rId12"/>
    <p:sldId id="264" r:id="rId13"/>
    <p:sldId id="265"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B28A78-6113-4D69-AE5D-EBC006774D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0E6D656A-29A6-4210-8864-AF183F5CD0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D456F0E-3DA8-4662-BEB4-653C4BD07B9A}"/>
              </a:ext>
            </a:extLst>
          </p:cNvPr>
          <p:cNvSpPr>
            <a:spLocks noGrp="1"/>
          </p:cNvSpPr>
          <p:nvPr>
            <p:ph type="dt" sz="half" idx="10"/>
          </p:nvPr>
        </p:nvSpPr>
        <p:spPr/>
        <p:txBody>
          <a:bodyPr/>
          <a:lstStyle/>
          <a:p>
            <a:fld id="{2DD92027-B8A5-41BC-8E4B-97E2DEB2F5D3}" type="datetimeFigureOut">
              <a:rPr lang="en-US" smtClean="0"/>
              <a:pPr/>
              <a:t>3/26/2020</a:t>
            </a:fld>
            <a:endParaRPr lang="en-US"/>
          </a:p>
        </p:txBody>
      </p:sp>
      <p:sp>
        <p:nvSpPr>
          <p:cNvPr id="5" name="Footer Placeholder 4">
            <a:extLst>
              <a:ext uri="{FF2B5EF4-FFF2-40B4-BE49-F238E27FC236}">
                <a16:creationId xmlns:a16="http://schemas.microsoft.com/office/drawing/2014/main" xmlns="" id="{8DFFF6CE-C901-417B-A19D-AD6D78E2F6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1F6B346-A6FB-4C3B-AA18-0A8CEF457E24}"/>
              </a:ext>
            </a:extLst>
          </p:cNvPr>
          <p:cNvSpPr>
            <a:spLocks noGrp="1"/>
          </p:cNvSpPr>
          <p:nvPr>
            <p:ph type="sldNum" sz="quarter" idx="12"/>
          </p:nvPr>
        </p:nvSpPr>
        <p:spPr/>
        <p:txBody>
          <a:bodyPr/>
          <a:lstStyle/>
          <a:p>
            <a:fld id="{701CC352-3F49-4962-B8D2-301B72F80A7D}" type="slidenum">
              <a:rPr lang="en-US" smtClean="0"/>
              <a:pPr/>
              <a:t>‹#›</a:t>
            </a:fld>
            <a:endParaRPr lang="en-US"/>
          </a:p>
        </p:txBody>
      </p:sp>
    </p:spTree>
    <p:extLst>
      <p:ext uri="{BB962C8B-B14F-4D97-AF65-F5344CB8AC3E}">
        <p14:creationId xmlns:p14="http://schemas.microsoft.com/office/powerpoint/2010/main" xmlns="" val="3031266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9FD05C-7EC6-45C3-9C48-988999B685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522FF9D3-8807-425B-993E-060C61316E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1841514-789D-4231-B644-F94830A3152E}"/>
              </a:ext>
            </a:extLst>
          </p:cNvPr>
          <p:cNvSpPr>
            <a:spLocks noGrp="1"/>
          </p:cNvSpPr>
          <p:nvPr>
            <p:ph type="dt" sz="half" idx="10"/>
          </p:nvPr>
        </p:nvSpPr>
        <p:spPr/>
        <p:txBody>
          <a:bodyPr/>
          <a:lstStyle/>
          <a:p>
            <a:fld id="{2DD92027-B8A5-41BC-8E4B-97E2DEB2F5D3}" type="datetimeFigureOut">
              <a:rPr lang="en-US" smtClean="0"/>
              <a:pPr/>
              <a:t>3/26/2020</a:t>
            </a:fld>
            <a:endParaRPr lang="en-US"/>
          </a:p>
        </p:txBody>
      </p:sp>
      <p:sp>
        <p:nvSpPr>
          <p:cNvPr id="5" name="Footer Placeholder 4">
            <a:extLst>
              <a:ext uri="{FF2B5EF4-FFF2-40B4-BE49-F238E27FC236}">
                <a16:creationId xmlns:a16="http://schemas.microsoft.com/office/drawing/2014/main" xmlns="" id="{91469FD9-CF65-4AFC-86EF-3F9867FD08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E10A992-0B7E-403D-9209-19592DA435F7}"/>
              </a:ext>
            </a:extLst>
          </p:cNvPr>
          <p:cNvSpPr>
            <a:spLocks noGrp="1"/>
          </p:cNvSpPr>
          <p:nvPr>
            <p:ph type="sldNum" sz="quarter" idx="12"/>
          </p:nvPr>
        </p:nvSpPr>
        <p:spPr/>
        <p:txBody>
          <a:bodyPr/>
          <a:lstStyle/>
          <a:p>
            <a:fld id="{701CC352-3F49-4962-B8D2-301B72F80A7D}" type="slidenum">
              <a:rPr lang="en-US" smtClean="0"/>
              <a:pPr/>
              <a:t>‹#›</a:t>
            </a:fld>
            <a:endParaRPr lang="en-US"/>
          </a:p>
        </p:txBody>
      </p:sp>
    </p:spTree>
    <p:extLst>
      <p:ext uri="{BB962C8B-B14F-4D97-AF65-F5344CB8AC3E}">
        <p14:creationId xmlns:p14="http://schemas.microsoft.com/office/powerpoint/2010/main" xmlns="" val="114589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3CED675-D953-42A1-AB4C-7BD323F6550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C59E9D6-FE9C-48A6-9F15-CE7A362BEE6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14758D9-67C3-4DFA-AD51-D823061F8BBF}"/>
              </a:ext>
            </a:extLst>
          </p:cNvPr>
          <p:cNvSpPr>
            <a:spLocks noGrp="1"/>
          </p:cNvSpPr>
          <p:nvPr>
            <p:ph type="dt" sz="half" idx="10"/>
          </p:nvPr>
        </p:nvSpPr>
        <p:spPr/>
        <p:txBody>
          <a:bodyPr/>
          <a:lstStyle/>
          <a:p>
            <a:fld id="{2DD92027-B8A5-41BC-8E4B-97E2DEB2F5D3}" type="datetimeFigureOut">
              <a:rPr lang="en-US" smtClean="0"/>
              <a:pPr/>
              <a:t>3/26/2020</a:t>
            </a:fld>
            <a:endParaRPr lang="en-US"/>
          </a:p>
        </p:txBody>
      </p:sp>
      <p:sp>
        <p:nvSpPr>
          <p:cNvPr id="5" name="Footer Placeholder 4">
            <a:extLst>
              <a:ext uri="{FF2B5EF4-FFF2-40B4-BE49-F238E27FC236}">
                <a16:creationId xmlns:a16="http://schemas.microsoft.com/office/drawing/2014/main" xmlns="" id="{BD12BE29-920F-4063-ADBA-39141A82BC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9ED45D3-6BF1-4CF6-A6EF-046D8518F419}"/>
              </a:ext>
            </a:extLst>
          </p:cNvPr>
          <p:cNvSpPr>
            <a:spLocks noGrp="1"/>
          </p:cNvSpPr>
          <p:nvPr>
            <p:ph type="sldNum" sz="quarter" idx="12"/>
          </p:nvPr>
        </p:nvSpPr>
        <p:spPr/>
        <p:txBody>
          <a:bodyPr/>
          <a:lstStyle/>
          <a:p>
            <a:fld id="{701CC352-3F49-4962-B8D2-301B72F80A7D}" type="slidenum">
              <a:rPr lang="en-US" smtClean="0"/>
              <a:pPr/>
              <a:t>‹#›</a:t>
            </a:fld>
            <a:endParaRPr lang="en-US"/>
          </a:p>
        </p:txBody>
      </p:sp>
    </p:spTree>
    <p:extLst>
      <p:ext uri="{BB962C8B-B14F-4D97-AF65-F5344CB8AC3E}">
        <p14:creationId xmlns:p14="http://schemas.microsoft.com/office/powerpoint/2010/main" xmlns="" val="90550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FFE7F2-E0B0-47EE-8A70-63C0E1F904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3747B7A-6D1C-45E4-954C-85998B9D2AD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B2B18AC-D437-4205-ABDC-6227044DBE1A}"/>
              </a:ext>
            </a:extLst>
          </p:cNvPr>
          <p:cNvSpPr>
            <a:spLocks noGrp="1"/>
          </p:cNvSpPr>
          <p:nvPr>
            <p:ph type="dt" sz="half" idx="10"/>
          </p:nvPr>
        </p:nvSpPr>
        <p:spPr/>
        <p:txBody>
          <a:bodyPr/>
          <a:lstStyle/>
          <a:p>
            <a:fld id="{2DD92027-B8A5-41BC-8E4B-97E2DEB2F5D3}" type="datetimeFigureOut">
              <a:rPr lang="en-US" smtClean="0"/>
              <a:pPr/>
              <a:t>3/26/2020</a:t>
            </a:fld>
            <a:endParaRPr lang="en-US"/>
          </a:p>
        </p:txBody>
      </p:sp>
      <p:sp>
        <p:nvSpPr>
          <p:cNvPr id="5" name="Footer Placeholder 4">
            <a:extLst>
              <a:ext uri="{FF2B5EF4-FFF2-40B4-BE49-F238E27FC236}">
                <a16:creationId xmlns:a16="http://schemas.microsoft.com/office/drawing/2014/main" xmlns="" id="{648F1052-8B05-4433-A415-F9627F41B7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F33CD28-CF74-4A38-9B3A-76C81585956B}"/>
              </a:ext>
            </a:extLst>
          </p:cNvPr>
          <p:cNvSpPr>
            <a:spLocks noGrp="1"/>
          </p:cNvSpPr>
          <p:nvPr>
            <p:ph type="sldNum" sz="quarter" idx="12"/>
          </p:nvPr>
        </p:nvSpPr>
        <p:spPr/>
        <p:txBody>
          <a:bodyPr/>
          <a:lstStyle/>
          <a:p>
            <a:fld id="{701CC352-3F49-4962-B8D2-301B72F80A7D}" type="slidenum">
              <a:rPr lang="en-US" smtClean="0"/>
              <a:pPr/>
              <a:t>‹#›</a:t>
            </a:fld>
            <a:endParaRPr lang="en-US"/>
          </a:p>
        </p:txBody>
      </p:sp>
    </p:spTree>
    <p:extLst>
      <p:ext uri="{BB962C8B-B14F-4D97-AF65-F5344CB8AC3E}">
        <p14:creationId xmlns:p14="http://schemas.microsoft.com/office/powerpoint/2010/main" xmlns="" val="1686923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88A224-FA3D-42B4-85F5-508852ED45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D7FF5FE0-33D8-4D98-B657-A32BE8A624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8E84BB6-1CBF-4E1C-8CFE-23F0CAFA0BF1}"/>
              </a:ext>
            </a:extLst>
          </p:cNvPr>
          <p:cNvSpPr>
            <a:spLocks noGrp="1"/>
          </p:cNvSpPr>
          <p:nvPr>
            <p:ph type="dt" sz="half" idx="10"/>
          </p:nvPr>
        </p:nvSpPr>
        <p:spPr/>
        <p:txBody>
          <a:bodyPr/>
          <a:lstStyle/>
          <a:p>
            <a:fld id="{2DD92027-B8A5-41BC-8E4B-97E2DEB2F5D3}" type="datetimeFigureOut">
              <a:rPr lang="en-US" smtClean="0"/>
              <a:pPr/>
              <a:t>3/26/2020</a:t>
            </a:fld>
            <a:endParaRPr lang="en-US"/>
          </a:p>
        </p:txBody>
      </p:sp>
      <p:sp>
        <p:nvSpPr>
          <p:cNvPr id="5" name="Footer Placeholder 4">
            <a:extLst>
              <a:ext uri="{FF2B5EF4-FFF2-40B4-BE49-F238E27FC236}">
                <a16:creationId xmlns:a16="http://schemas.microsoft.com/office/drawing/2014/main" xmlns="" id="{0DB12969-409E-409C-9282-7BF62E3C58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F39F41C-87CE-4201-A1DE-D70F3836768A}"/>
              </a:ext>
            </a:extLst>
          </p:cNvPr>
          <p:cNvSpPr>
            <a:spLocks noGrp="1"/>
          </p:cNvSpPr>
          <p:nvPr>
            <p:ph type="sldNum" sz="quarter" idx="12"/>
          </p:nvPr>
        </p:nvSpPr>
        <p:spPr/>
        <p:txBody>
          <a:bodyPr/>
          <a:lstStyle/>
          <a:p>
            <a:fld id="{701CC352-3F49-4962-B8D2-301B72F80A7D}" type="slidenum">
              <a:rPr lang="en-US" smtClean="0"/>
              <a:pPr/>
              <a:t>‹#›</a:t>
            </a:fld>
            <a:endParaRPr lang="en-US"/>
          </a:p>
        </p:txBody>
      </p:sp>
    </p:spTree>
    <p:extLst>
      <p:ext uri="{BB962C8B-B14F-4D97-AF65-F5344CB8AC3E}">
        <p14:creationId xmlns:p14="http://schemas.microsoft.com/office/powerpoint/2010/main" xmlns="" val="1439697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09702-41E3-466B-8717-7E24FA5DDB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4A15C08D-BFC4-4992-AC0A-F0E3932A1F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DB0ABA23-227B-4DFA-8FD8-D80B260634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0AE7520D-E77C-40C4-AFAD-018BF0D0913B}"/>
              </a:ext>
            </a:extLst>
          </p:cNvPr>
          <p:cNvSpPr>
            <a:spLocks noGrp="1"/>
          </p:cNvSpPr>
          <p:nvPr>
            <p:ph type="dt" sz="half" idx="10"/>
          </p:nvPr>
        </p:nvSpPr>
        <p:spPr/>
        <p:txBody>
          <a:bodyPr/>
          <a:lstStyle/>
          <a:p>
            <a:fld id="{2DD92027-B8A5-41BC-8E4B-97E2DEB2F5D3}" type="datetimeFigureOut">
              <a:rPr lang="en-US" smtClean="0"/>
              <a:pPr/>
              <a:t>3/26/2020</a:t>
            </a:fld>
            <a:endParaRPr lang="en-US"/>
          </a:p>
        </p:txBody>
      </p:sp>
      <p:sp>
        <p:nvSpPr>
          <p:cNvPr id="6" name="Footer Placeholder 5">
            <a:extLst>
              <a:ext uri="{FF2B5EF4-FFF2-40B4-BE49-F238E27FC236}">
                <a16:creationId xmlns:a16="http://schemas.microsoft.com/office/drawing/2014/main" xmlns="" id="{3A9B354B-FB17-46D8-BE84-CDD6664EF4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015620B-F186-48FA-9E1F-2FFBB15AC3F1}"/>
              </a:ext>
            </a:extLst>
          </p:cNvPr>
          <p:cNvSpPr>
            <a:spLocks noGrp="1"/>
          </p:cNvSpPr>
          <p:nvPr>
            <p:ph type="sldNum" sz="quarter" idx="12"/>
          </p:nvPr>
        </p:nvSpPr>
        <p:spPr/>
        <p:txBody>
          <a:bodyPr/>
          <a:lstStyle/>
          <a:p>
            <a:fld id="{701CC352-3F49-4962-B8D2-301B72F80A7D}" type="slidenum">
              <a:rPr lang="en-US" smtClean="0"/>
              <a:pPr/>
              <a:t>‹#›</a:t>
            </a:fld>
            <a:endParaRPr lang="en-US"/>
          </a:p>
        </p:txBody>
      </p:sp>
    </p:spTree>
    <p:extLst>
      <p:ext uri="{BB962C8B-B14F-4D97-AF65-F5344CB8AC3E}">
        <p14:creationId xmlns:p14="http://schemas.microsoft.com/office/powerpoint/2010/main" xmlns="" val="3541976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C5B7DF-CDF9-4006-905C-451F85C3682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1A22017A-8E70-47DD-9309-9AD4BB7C8B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9E16F0D-A26D-4A7D-8F26-B9AE24D937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F17F5AC-04EC-491C-9CBB-0B5E6F818C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7EBCF2F-4252-4038-A0C2-D5E6350F5F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4F624615-F4EF-48B8-BA72-C7C1195CF1A3}"/>
              </a:ext>
            </a:extLst>
          </p:cNvPr>
          <p:cNvSpPr>
            <a:spLocks noGrp="1"/>
          </p:cNvSpPr>
          <p:nvPr>
            <p:ph type="dt" sz="half" idx="10"/>
          </p:nvPr>
        </p:nvSpPr>
        <p:spPr/>
        <p:txBody>
          <a:bodyPr/>
          <a:lstStyle/>
          <a:p>
            <a:fld id="{2DD92027-B8A5-41BC-8E4B-97E2DEB2F5D3}" type="datetimeFigureOut">
              <a:rPr lang="en-US" smtClean="0"/>
              <a:pPr/>
              <a:t>3/26/2020</a:t>
            </a:fld>
            <a:endParaRPr lang="en-US"/>
          </a:p>
        </p:txBody>
      </p:sp>
      <p:sp>
        <p:nvSpPr>
          <p:cNvPr id="8" name="Footer Placeholder 7">
            <a:extLst>
              <a:ext uri="{FF2B5EF4-FFF2-40B4-BE49-F238E27FC236}">
                <a16:creationId xmlns:a16="http://schemas.microsoft.com/office/drawing/2014/main" xmlns="" id="{0A29D398-C748-4F23-BC52-A0663E517E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E1465239-CBA8-4AB0-B018-6DCA495796B1}"/>
              </a:ext>
            </a:extLst>
          </p:cNvPr>
          <p:cNvSpPr>
            <a:spLocks noGrp="1"/>
          </p:cNvSpPr>
          <p:nvPr>
            <p:ph type="sldNum" sz="quarter" idx="12"/>
          </p:nvPr>
        </p:nvSpPr>
        <p:spPr/>
        <p:txBody>
          <a:bodyPr/>
          <a:lstStyle/>
          <a:p>
            <a:fld id="{701CC352-3F49-4962-B8D2-301B72F80A7D}" type="slidenum">
              <a:rPr lang="en-US" smtClean="0"/>
              <a:pPr/>
              <a:t>‹#›</a:t>
            </a:fld>
            <a:endParaRPr lang="en-US"/>
          </a:p>
        </p:txBody>
      </p:sp>
    </p:spTree>
    <p:extLst>
      <p:ext uri="{BB962C8B-B14F-4D97-AF65-F5344CB8AC3E}">
        <p14:creationId xmlns:p14="http://schemas.microsoft.com/office/powerpoint/2010/main" xmlns="" val="1292872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751AAC-B71B-4D8D-B84B-B3BB5B12AFE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E42ABEB6-D4A1-455F-8C99-9AF8BC15CF84}"/>
              </a:ext>
            </a:extLst>
          </p:cNvPr>
          <p:cNvSpPr>
            <a:spLocks noGrp="1"/>
          </p:cNvSpPr>
          <p:nvPr>
            <p:ph type="dt" sz="half" idx="10"/>
          </p:nvPr>
        </p:nvSpPr>
        <p:spPr/>
        <p:txBody>
          <a:bodyPr/>
          <a:lstStyle/>
          <a:p>
            <a:fld id="{2DD92027-B8A5-41BC-8E4B-97E2DEB2F5D3}" type="datetimeFigureOut">
              <a:rPr lang="en-US" smtClean="0"/>
              <a:pPr/>
              <a:t>3/26/2020</a:t>
            </a:fld>
            <a:endParaRPr lang="en-US"/>
          </a:p>
        </p:txBody>
      </p:sp>
      <p:sp>
        <p:nvSpPr>
          <p:cNvPr id="4" name="Footer Placeholder 3">
            <a:extLst>
              <a:ext uri="{FF2B5EF4-FFF2-40B4-BE49-F238E27FC236}">
                <a16:creationId xmlns:a16="http://schemas.microsoft.com/office/drawing/2014/main" xmlns="" id="{5E164888-7F2E-4B8D-BA55-534FE42D4CE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5A1B4B2F-B176-4370-85E0-0D7CBA4A1B1F}"/>
              </a:ext>
            </a:extLst>
          </p:cNvPr>
          <p:cNvSpPr>
            <a:spLocks noGrp="1"/>
          </p:cNvSpPr>
          <p:nvPr>
            <p:ph type="sldNum" sz="quarter" idx="12"/>
          </p:nvPr>
        </p:nvSpPr>
        <p:spPr/>
        <p:txBody>
          <a:bodyPr/>
          <a:lstStyle/>
          <a:p>
            <a:fld id="{701CC352-3F49-4962-B8D2-301B72F80A7D}" type="slidenum">
              <a:rPr lang="en-US" smtClean="0"/>
              <a:pPr/>
              <a:t>‹#›</a:t>
            </a:fld>
            <a:endParaRPr lang="en-US"/>
          </a:p>
        </p:txBody>
      </p:sp>
    </p:spTree>
    <p:extLst>
      <p:ext uri="{BB962C8B-B14F-4D97-AF65-F5344CB8AC3E}">
        <p14:creationId xmlns:p14="http://schemas.microsoft.com/office/powerpoint/2010/main" xmlns="" val="337623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AFE5DAB-8932-46AF-88A4-FBAED3C2B908}"/>
              </a:ext>
            </a:extLst>
          </p:cNvPr>
          <p:cNvSpPr>
            <a:spLocks noGrp="1"/>
          </p:cNvSpPr>
          <p:nvPr>
            <p:ph type="dt" sz="half" idx="10"/>
          </p:nvPr>
        </p:nvSpPr>
        <p:spPr/>
        <p:txBody>
          <a:bodyPr/>
          <a:lstStyle/>
          <a:p>
            <a:fld id="{2DD92027-B8A5-41BC-8E4B-97E2DEB2F5D3}" type="datetimeFigureOut">
              <a:rPr lang="en-US" smtClean="0"/>
              <a:pPr/>
              <a:t>3/26/2020</a:t>
            </a:fld>
            <a:endParaRPr lang="en-US"/>
          </a:p>
        </p:txBody>
      </p:sp>
      <p:sp>
        <p:nvSpPr>
          <p:cNvPr id="3" name="Footer Placeholder 2">
            <a:extLst>
              <a:ext uri="{FF2B5EF4-FFF2-40B4-BE49-F238E27FC236}">
                <a16:creationId xmlns:a16="http://schemas.microsoft.com/office/drawing/2014/main" xmlns="" id="{5CB17D16-0395-4923-8E84-66F1D28897A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B37E4421-7393-4B5B-8BEF-10C47A01D3DC}"/>
              </a:ext>
            </a:extLst>
          </p:cNvPr>
          <p:cNvSpPr>
            <a:spLocks noGrp="1"/>
          </p:cNvSpPr>
          <p:nvPr>
            <p:ph type="sldNum" sz="quarter" idx="12"/>
          </p:nvPr>
        </p:nvSpPr>
        <p:spPr/>
        <p:txBody>
          <a:bodyPr/>
          <a:lstStyle/>
          <a:p>
            <a:fld id="{701CC352-3F49-4962-B8D2-301B72F80A7D}" type="slidenum">
              <a:rPr lang="en-US" smtClean="0"/>
              <a:pPr/>
              <a:t>‹#›</a:t>
            </a:fld>
            <a:endParaRPr lang="en-US"/>
          </a:p>
        </p:txBody>
      </p:sp>
    </p:spTree>
    <p:extLst>
      <p:ext uri="{BB962C8B-B14F-4D97-AF65-F5344CB8AC3E}">
        <p14:creationId xmlns:p14="http://schemas.microsoft.com/office/powerpoint/2010/main" xmlns="" val="3197123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CBA955-78EE-4E71-B8F6-46894B9DE3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1E9CBD47-1703-4CD7-A1C0-A1DD028823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FD22A573-B10C-4FA8-A3D2-B1716911F2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1B7A0E8-4099-4216-830A-1F04A18BFC29}"/>
              </a:ext>
            </a:extLst>
          </p:cNvPr>
          <p:cNvSpPr>
            <a:spLocks noGrp="1"/>
          </p:cNvSpPr>
          <p:nvPr>
            <p:ph type="dt" sz="half" idx="10"/>
          </p:nvPr>
        </p:nvSpPr>
        <p:spPr/>
        <p:txBody>
          <a:bodyPr/>
          <a:lstStyle/>
          <a:p>
            <a:fld id="{2DD92027-B8A5-41BC-8E4B-97E2DEB2F5D3}" type="datetimeFigureOut">
              <a:rPr lang="en-US" smtClean="0"/>
              <a:pPr/>
              <a:t>3/26/2020</a:t>
            </a:fld>
            <a:endParaRPr lang="en-US"/>
          </a:p>
        </p:txBody>
      </p:sp>
      <p:sp>
        <p:nvSpPr>
          <p:cNvPr id="6" name="Footer Placeholder 5">
            <a:extLst>
              <a:ext uri="{FF2B5EF4-FFF2-40B4-BE49-F238E27FC236}">
                <a16:creationId xmlns:a16="http://schemas.microsoft.com/office/drawing/2014/main" xmlns="" id="{1E00051C-E45A-48E7-91F6-3292DB35CA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695DF79-3D39-4E52-8C04-531F11C63516}"/>
              </a:ext>
            </a:extLst>
          </p:cNvPr>
          <p:cNvSpPr>
            <a:spLocks noGrp="1"/>
          </p:cNvSpPr>
          <p:nvPr>
            <p:ph type="sldNum" sz="quarter" idx="12"/>
          </p:nvPr>
        </p:nvSpPr>
        <p:spPr/>
        <p:txBody>
          <a:bodyPr/>
          <a:lstStyle/>
          <a:p>
            <a:fld id="{701CC352-3F49-4962-B8D2-301B72F80A7D}" type="slidenum">
              <a:rPr lang="en-US" smtClean="0"/>
              <a:pPr/>
              <a:t>‹#›</a:t>
            </a:fld>
            <a:endParaRPr lang="en-US"/>
          </a:p>
        </p:txBody>
      </p:sp>
    </p:spTree>
    <p:extLst>
      <p:ext uri="{BB962C8B-B14F-4D97-AF65-F5344CB8AC3E}">
        <p14:creationId xmlns:p14="http://schemas.microsoft.com/office/powerpoint/2010/main" xmlns="" val="1748548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AE50D4-1B2F-4CA1-9A10-DA9F38EEEC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5DCFC3AF-92D0-4450-9DBD-3C283947BE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31850A05-4707-4F67-B264-C44BE12082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CB45ADF-433D-4FA8-B6EA-65F00AF9D0A2}"/>
              </a:ext>
            </a:extLst>
          </p:cNvPr>
          <p:cNvSpPr>
            <a:spLocks noGrp="1"/>
          </p:cNvSpPr>
          <p:nvPr>
            <p:ph type="dt" sz="half" idx="10"/>
          </p:nvPr>
        </p:nvSpPr>
        <p:spPr/>
        <p:txBody>
          <a:bodyPr/>
          <a:lstStyle/>
          <a:p>
            <a:fld id="{2DD92027-B8A5-41BC-8E4B-97E2DEB2F5D3}" type="datetimeFigureOut">
              <a:rPr lang="en-US" smtClean="0"/>
              <a:pPr/>
              <a:t>3/26/2020</a:t>
            </a:fld>
            <a:endParaRPr lang="en-US"/>
          </a:p>
        </p:txBody>
      </p:sp>
      <p:sp>
        <p:nvSpPr>
          <p:cNvPr id="6" name="Footer Placeholder 5">
            <a:extLst>
              <a:ext uri="{FF2B5EF4-FFF2-40B4-BE49-F238E27FC236}">
                <a16:creationId xmlns:a16="http://schemas.microsoft.com/office/drawing/2014/main" xmlns="" id="{19E725FC-6267-4777-A635-76CA07DEA9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D18E78B-F3BA-4399-85E8-188ABEBD52AE}"/>
              </a:ext>
            </a:extLst>
          </p:cNvPr>
          <p:cNvSpPr>
            <a:spLocks noGrp="1"/>
          </p:cNvSpPr>
          <p:nvPr>
            <p:ph type="sldNum" sz="quarter" idx="12"/>
          </p:nvPr>
        </p:nvSpPr>
        <p:spPr/>
        <p:txBody>
          <a:bodyPr/>
          <a:lstStyle/>
          <a:p>
            <a:fld id="{701CC352-3F49-4962-B8D2-301B72F80A7D}" type="slidenum">
              <a:rPr lang="en-US" smtClean="0"/>
              <a:pPr/>
              <a:t>‹#›</a:t>
            </a:fld>
            <a:endParaRPr lang="en-US"/>
          </a:p>
        </p:txBody>
      </p:sp>
    </p:spTree>
    <p:extLst>
      <p:ext uri="{BB962C8B-B14F-4D97-AF65-F5344CB8AC3E}">
        <p14:creationId xmlns:p14="http://schemas.microsoft.com/office/powerpoint/2010/main" xmlns="" val="58943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204E22A-910C-4C0C-ABF2-DC056D1642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AC515E51-0E1A-4EC6-9337-146F283BD1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C9D8FF1-AC78-4243-B0E9-E1E8D7E885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D92027-B8A5-41BC-8E4B-97E2DEB2F5D3}" type="datetimeFigureOut">
              <a:rPr lang="en-US" smtClean="0"/>
              <a:pPr/>
              <a:t>3/26/2020</a:t>
            </a:fld>
            <a:endParaRPr lang="en-US"/>
          </a:p>
        </p:txBody>
      </p:sp>
      <p:sp>
        <p:nvSpPr>
          <p:cNvPr id="5" name="Footer Placeholder 4">
            <a:extLst>
              <a:ext uri="{FF2B5EF4-FFF2-40B4-BE49-F238E27FC236}">
                <a16:creationId xmlns:a16="http://schemas.microsoft.com/office/drawing/2014/main" xmlns="" id="{1A8F01B9-E321-44E3-97FC-17288BC658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A81B075D-EE4D-458E-8F33-1054B0877E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1CC352-3F49-4962-B8D2-301B72F80A7D}" type="slidenum">
              <a:rPr lang="en-US" smtClean="0"/>
              <a:pPr/>
              <a:t>‹#›</a:t>
            </a:fld>
            <a:endParaRPr lang="en-US"/>
          </a:p>
        </p:txBody>
      </p:sp>
    </p:spTree>
    <p:extLst>
      <p:ext uri="{BB962C8B-B14F-4D97-AF65-F5344CB8AC3E}">
        <p14:creationId xmlns:p14="http://schemas.microsoft.com/office/powerpoint/2010/main" xmlns="" val="1806994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EB2F9F05-FF9A-4571-90B3-E9373C2D3751}"/>
              </a:ext>
            </a:extLst>
          </p:cNvPr>
          <p:cNvSpPr/>
          <p:nvPr/>
        </p:nvSpPr>
        <p:spPr>
          <a:xfrm>
            <a:off x="662609" y="428898"/>
            <a:ext cx="10694504" cy="1077218"/>
          </a:xfrm>
          <a:prstGeom prst="rect">
            <a:avLst/>
          </a:prstGeom>
        </p:spPr>
        <p:txBody>
          <a:bodyPr wrap="square">
            <a:spAutoFit/>
          </a:bodyPr>
          <a:lstStyle/>
          <a:p>
            <a:r>
              <a:rPr lang="en-US" sz="3200" b="1" dirty="0">
                <a:latin typeface="Times New Roman" panose="02020603050405020304" pitchFamily="18" charset="0"/>
                <a:cs typeface="Times New Roman" panose="02020603050405020304" pitchFamily="18" charset="0"/>
              </a:rPr>
              <a:t>Cost Book-Keeping and Reconciliation of Cost and Financial Accounts</a:t>
            </a:r>
          </a:p>
        </p:txBody>
      </p:sp>
      <p:sp>
        <p:nvSpPr>
          <p:cNvPr id="5" name="TextBox 4">
            <a:extLst>
              <a:ext uri="{FF2B5EF4-FFF2-40B4-BE49-F238E27FC236}">
                <a16:creationId xmlns:a16="http://schemas.microsoft.com/office/drawing/2014/main" xmlns="" id="{151FD0C6-A832-49B0-A127-75579D40EFC1}"/>
              </a:ext>
            </a:extLst>
          </p:cNvPr>
          <p:cNvSpPr txBox="1"/>
          <p:nvPr/>
        </p:nvSpPr>
        <p:spPr>
          <a:xfrm>
            <a:off x="795131" y="1934817"/>
            <a:ext cx="7116418" cy="1384995"/>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B. Com. (Hons. and Gen.) Semester: 2</a:t>
            </a:r>
          </a:p>
          <a:p>
            <a:r>
              <a:rPr lang="en-US" sz="2800" dirty="0">
                <a:latin typeface="Times New Roman" panose="02020603050405020304" pitchFamily="18" charset="0"/>
                <a:cs typeface="Times New Roman" panose="02020603050405020304" pitchFamily="18" charset="0"/>
              </a:rPr>
              <a:t>Department of Commerce (Day Shift)</a:t>
            </a:r>
          </a:p>
          <a:p>
            <a:r>
              <a:rPr lang="en-US" sz="2800" dirty="0">
                <a:latin typeface="Times New Roman" panose="02020603050405020304" pitchFamily="18" charset="0"/>
                <a:cs typeface="Times New Roman" panose="02020603050405020304" pitchFamily="18" charset="0"/>
              </a:rPr>
              <a:t>Section: 2H and 2G</a:t>
            </a:r>
          </a:p>
        </p:txBody>
      </p:sp>
      <p:sp>
        <p:nvSpPr>
          <p:cNvPr id="6" name="TextBox 5">
            <a:extLst>
              <a:ext uri="{FF2B5EF4-FFF2-40B4-BE49-F238E27FC236}">
                <a16:creationId xmlns:a16="http://schemas.microsoft.com/office/drawing/2014/main" xmlns="" id="{910E30FD-AF50-46B2-9117-DC0250E57559}"/>
              </a:ext>
            </a:extLst>
          </p:cNvPr>
          <p:cNvSpPr txBox="1"/>
          <p:nvPr/>
        </p:nvSpPr>
        <p:spPr>
          <a:xfrm>
            <a:off x="6970650" y="6042993"/>
            <a:ext cx="4625008" cy="738664"/>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Compiled By: Vinay Kumar Shaw</a:t>
            </a:r>
          </a:p>
          <a:p>
            <a:endParaRPr lang="en-US" dirty="0"/>
          </a:p>
        </p:txBody>
      </p:sp>
    </p:spTree>
    <p:extLst>
      <p:ext uri="{BB962C8B-B14F-4D97-AF65-F5344CB8AC3E}">
        <p14:creationId xmlns:p14="http://schemas.microsoft.com/office/powerpoint/2010/main" xmlns="" val="1439320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DEA91F10-BBAC-40F6-A596-3067E1C7D407}"/>
              </a:ext>
            </a:extLst>
          </p:cNvPr>
          <p:cNvSpPr txBox="1"/>
          <p:nvPr/>
        </p:nvSpPr>
        <p:spPr>
          <a:xfrm flipV="1">
            <a:off x="881934" y="1005436"/>
            <a:ext cx="10428134" cy="5090564"/>
          </a:xfrm>
          <a:prstGeom prst="rect">
            <a:avLst/>
          </a:prstGeom>
          <a:noFill/>
        </p:spPr>
        <p:txBody>
          <a:bodyPr wrap="square" rtlCol="0">
            <a:spAutoFit/>
          </a:bodyPr>
          <a:lstStyle/>
          <a:p>
            <a:endParaRPr lang="en-US" dirty="0"/>
          </a:p>
        </p:txBody>
      </p:sp>
      <p:sp>
        <p:nvSpPr>
          <p:cNvPr id="2" name="TextBox 1">
            <a:extLst>
              <a:ext uri="{FF2B5EF4-FFF2-40B4-BE49-F238E27FC236}">
                <a16:creationId xmlns:a16="http://schemas.microsoft.com/office/drawing/2014/main" xmlns="" id="{D779A979-AB82-45E9-A7D9-66DC618DB3BA}"/>
              </a:ext>
            </a:extLst>
          </p:cNvPr>
          <p:cNvSpPr txBox="1"/>
          <p:nvPr/>
        </p:nvSpPr>
        <p:spPr>
          <a:xfrm>
            <a:off x="1073426" y="808383"/>
            <a:ext cx="9793357" cy="5324535"/>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10. For total factory overhead recovered during a period:</a:t>
            </a:r>
          </a:p>
          <a:p>
            <a:r>
              <a:rPr lang="en-US" sz="2000" b="1" dirty="0">
                <a:latin typeface="Times New Roman" panose="02020603050405020304" pitchFamily="18" charset="0"/>
                <a:cs typeface="Times New Roman" panose="02020603050405020304" pitchFamily="18" charset="0"/>
              </a:rPr>
              <a:t>       (a) In financial books:</a:t>
            </a:r>
          </a:p>
          <a:p>
            <a:r>
              <a:rPr lang="en-US" sz="2000" dirty="0">
                <a:latin typeface="Times New Roman" panose="02020603050405020304" pitchFamily="18" charset="0"/>
                <a:cs typeface="Times New Roman" panose="02020603050405020304" pitchFamily="18" charset="0"/>
              </a:rPr>
              <a:t>             No entry</a:t>
            </a:r>
          </a:p>
          <a:p>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(b) In cost books:</a:t>
            </a:r>
          </a:p>
          <a:p>
            <a:r>
              <a:rPr lang="en-US" sz="2000" dirty="0">
                <a:latin typeface="Times New Roman" panose="02020603050405020304" pitchFamily="18" charset="0"/>
                <a:cs typeface="Times New Roman" panose="02020603050405020304" pitchFamily="18" charset="0"/>
              </a:rPr>
              <a:t>               Work-in-Progress Ledger Control A/c                                                                  Dr</a:t>
            </a:r>
          </a:p>
          <a:p>
            <a:r>
              <a:rPr lang="en-US" sz="2000" dirty="0">
                <a:latin typeface="Times New Roman" panose="02020603050405020304" pitchFamily="18" charset="0"/>
                <a:cs typeface="Times New Roman" panose="02020603050405020304" pitchFamily="18" charset="0"/>
              </a:rPr>
              <a:t>                        To Factory Overhead Control A/c</a:t>
            </a:r>
          </a:p>
          <a:p>
            <a:r>
              <a:rPr lang="en-US" sz="2000" b="1" dirty="0">
                <a:latin typeface="Times New Roman" panose="02020603050405020304" pitchFamily="18" charset="0"/>
                <a:cs typeface="Times New Roman" panose="02020603050405020304" pitchFamily="18" charset="0"/>
              </a:rPr>
              <a:t>11. For over or under recovery of factory overhead:</a:t>
            </a:r>
          </a:p>
          <a:p>
            <a:r>
              <a:rPr lang="en-US" sz="2000" b="1" dirty="0">
                <a:latin typeface="Times New Roman" panose="02020603050405020304" pitchFamily="18" charset="0"/>
                <a:cs typeface="Times New Roman" panose="02020603050405020304" pitchFamily="18" charset="0"/>
              </a:rPr>
              <a:t>       (a) In financial books:</a:t>
            </a:r>
          </a:p>
          <a:p>
            <a:r>
              <a:rPr lang="en-US" sz="2000" dirty="0">
                <a:latin typeface="Times New Roman" panose="02020603050405020304" pitchFamily="18" charset="0"/>
                <a:cs typeface="Times New Roman" panose="02020603050405020304" pitchFamily="18" charset="0"/>
              </a:rPr>
              <a:t>             No entry</a:t>
            </a:r>
          </a:p>
          <a:p>
            <a:r>
              <a:rPr lang="en-US" sz="2000" b="1" dirty="0">
                <a:latin typeface="Times New Roman" panose="02020603050405020304" pitchFamily="18" charset="0"/>
                <a:cs typeface="Times New Roman" panose="02020603050405020304" pitchFamily="18" charset="0"/>
              </a:rPr>
              <a:t>       (b) In cost books:</a:t>
            </a:r>
          </a:p>
          <a:p>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(i) For over recovery:</a:t>
            </a:r>
          </a:p>
          <a:p>
            <a:r>
              <a:rPr lang="en-US" sz="2000" dirty="0">
                <a:latin typeface="Times New Roman" panose="02020603050405020304" pitchFamily="18" charset="0"/>
                <a:cs typeface="Times New Roman" panose="02020603050405020304" pitchFamily="18" charset="0"/>
              </a:rPr>
              <a:t>                  Factory Overhead Control A/c                                                                           Dr</a:t>
            </a:r>
          </a:p>
          <a:p>
            <a:r>
              <a:rPr lang="en-US" sz="2000" dirty="0">
                <a:latin typeface="Times New Roman" panose="02020603050405020304" pitchFamily="18" charset="0"/>
                <a:cs typeface="Times New Roman" panose="02020603050405020304" pitchFamily="18" charset="0"/>
              </a:rPr>
              <a:t>                        To Overhead Adjustment A/c (or Costing Profit and Loss A/c) </a:t>
            </a:r>
          </a:p>
          <a:p>
            <a:r>
              <a:rPr lang="en-US" sz="2000" b="1" dirty="0">
                <a:latin typeface="Times New Roman" panose="02020603050405020304" pitchFamily="18" charset="0"/>
                <a:cs typeface="Times New Roman" panose="02020603050405020304" pitchFamily="18" charset="0"/>
              </a:rPr>
              <a:t>             (ii) For under recovery:</a:t>
            </a:r>
          </a:p>
          <a:p>
            <a:r>
              <a:rPr lang="en-US" sz="2000" dirty="0">
                <a:latin typeface="Times New Roman" panose="02020603050405020304" pitchFamily="18" charset="0"/>
                <a:cs typeface="Times New Roman" panose="02020603050405020304" pitchFamily="18" charset="0"/>
              </a:rPr>
              <a:t>                    Overhead Adjustment A/c (or Costing Profit and Loss A/c)                            Dr</a:t>
            </a:r>
          </a:p>
          <a:p>
            <a:r>
              <a:rPr lang="en-US" sz="2000" dirty="0">
                <a:latin typeface="Times New Roman" panose="02020603050405020304" pitchFamily="18" charset="0"/>
                <a:cs typeface="Times New Roman" panose="02020603050405020304" pitchFamily="18" charset="0"/>
              </a:rPr>
              <a:t>                          To Factory Overhead Control A/c </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02738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83AD441-86B8-481B-AEB5-94B23234831F}"/>
              </a:ext>
            </a:extLst>
          </p:cNvPr>
          <p:cNvSpPr txBox="1"/>
          <p:nvPr/>
        </p:nvSpPr>
        <p:spPr>
          <a:xfrm>
            <a:off x="861391" y="861391"/>
            <a:ext cx="10005392" cy="5632311"/>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12. For administration overhead recovery:</a:t>
            </a:r>
          </a:p>
          <a:p>
            <a:r>
              <a:rPr lang="en-US" sz="2000" b="1" dirty="0">
                <a:latin typeface="Times New Roman" panose="02020603050405020304" pitchFamily="18" charset="0"/>
                <a:cs typeface="Times New Roman" panose="02020603050405020304" pitchFamily="18" charset="0"/>
              </a:rPr>
              <a:t>       (a) In financial books:</a:t>
            </a:r>
          </a:p>
          <a:p>
            <a:r>
              <a:rPr lang="en-US" sz="2000" dirty="0">
                <a:latin typeface="Times New Roman" panose="02020603050405020304" pitchFamily="18" charset="0"/>
                <a:cs typeface="Times New Roman" panose="02020603050405020304" pitchFamily="18" charset="0"/>
              </a:rPr>
              <a:t>             No entry</a:t>
            </a:r>
          </a:p>
          <a:p>
            <a:r>
              <a:rPr lang="en-US" sz="2000" b="1" dirty="0">
                <a:latin typeface="Times New Roman" panose="02020603050405020304" pitchFamily="18" charset="0"/>
                <a:cs typeface="Times New Roman" panose="02020603050405020304" pitchFamily="18" charset="0"/>
              </a:rPr>
              <a:t>       (b) In cost books:</a:t>
            </a:r>
          </a:p>
          <a:p>
            <a:r>
              <a:rPr lang="en-US" sz="2000" dirty="0">
                <a:latin typeface="Times New Roman" panose="02020603050405020304" pitchFamily="18" charset="0"/>
                <a:cs typeface="Times New Roman" panose="02020603050405020304" pitchFamily="18" charset="0"/>
              </a:rPr>
              <a:t>             Finished Goods Ledger Control A/c                                                                           Dr</a:t>
            </a:r>
          </a:p>
          <a:p>
            <a:r>
              <a:rPr lang="en-US" sz="2000" dirty="0">
                <a:latin typeface="Times New Roman" panose="02020603050405020304" pitchFamily="18" charset="0"/>
                <a:cs typeface="Times New Roman" panose="02020603050405020304" pitchFamily="18" charset="0"/>
              </a:rPr>
              <a:t>                  To Administration Overhead Control A/c</a:t>
            </a:r>
          </a:p>
          <a:p>
            <a:r>
              <a:rPr lang="en-US" sz="2000" b="1" dirty="0">
                <a:latin typeface="Times New Roman" panose="02020603050405020304" pitchFamily="18" charset="0"/>
                <a:cs typeface="Times New Roman" panose="02020603050405020304" pitchFamily="18" charset="0"/>
              </a:rPr>
              <a:t>13. For selling and distribution overhead recovery:</a:t>
            </a:r>
          </a:p>
          <a:p>
            <a:r>
              <a:rPr lang="en-US" sz="2000" dirty="0">
                <a:latin typeface="Times New Roman" panose="02020603050405020304" pitchFamily="18" charset="0"/>
                <a:cs typeface="Times New Roman" panose="02020603050405020304" pitchFamily="18" charset="0"/>
              </a:rPr>
              <a:t>             Cost of sales A/c                                                                                                           Dr</a:t>
            </a:r>
          </a:p>
          <a:p>
            <a:r>
              <a:rPr lang="en-US" sz="2000" dirty="0">
                <a:latin typeface="Times New Roman" panose="02020603050405020304" pitchFamily="18" charset="0"/>
                <a:cs typeface="Times New Roman" panose="02020603050405020304" pitchFamily="18" charset="0"/>
              </a:rPr>
              <a:t>                  To Selling and Distribution Overhead Control A/c</a:t>
            </a:r>
          </a:p>
          <a:p>
            <a:r>
              <a:rPr lang="en-US" sz="2000" b="1" dirty="0">
                <a:latin typeface="Times New Roman" panose="02020603050405020304" pitchFamily="18" charset="0"/>
                <a:cs typeface="Times New Roman" panose="02020603050405020304" pitchFamily="18" charset="0"/>
              </a:rPr>
              <a:t>14. For sales during a period:</a:t>
            </a:r>
          </a:p>
          <a:p>
            <a:r>
              <a:rPr lang="en-US" sz="2000" b="1" dirty="0">
                <a:latin typeface="Times New Roman" panose="02020603050405020304" pitchFamily="18" charset="0"/>
                <a:cs typeface="Times New Roman" panose="02020603050405020304" pitchFamily="18" charset="0"/>
              </a:rPr>
              <a:t>       (a) In financial books:</a:t>
            </a:r>
          </a:p>
          <a:p>
            <a:r>
              <a:rPr lang="en-US" sz="2000" dirty="0">
                <a:latin typeface="Times New Roman" panose="02020603050405020304" pitchFamily="18" charset="0"/>
                <a:cs typeface="Times New Roman" panose="02020603050405020304" pitchFamily="18" charset="0"/>
              </a:rPr>
              <a:t>               Cash / Customers A/c                                                                                                Dr</a:t>
            </a:r>
          </a:p>
          <a:p>
            <a:r>
              <a:rPr lang="en-US" sz="2000" dirty="0">
                <a:latin typeface="Times New Roman" panose="02020603050405020304" pitchFamily="18" charset="0"/>
                <a:cs typeface="Times New Roman" panose="02020603050405020304" pitchFamily="18" charset="0"/>
              </a:rPr>
              <a:t>                    To Sales A/c</a:t>
            </a:r>
          </a:p>
          <a:p>
            <a:r>
              <a:rPr lang="en-US" sz="2000" dirty="0">
                <a:latin typeface="Times New Roman" panose="02020603050405020304" pitchFamily="18" charset="0"/>
                <a:cs typeface="Times New Roman" panose="02020603050405020304" pitchFamily="18" charset="0"/>
              </a:rPr>
              <a:t>                    To Cost Ledger Control A/c (memorandum)</a:t>
            </a:r>
          </a:p>
          <a:p>
            <a:r>
              <a:rPr lang="en-US" sz="2000" b="1" dirty="0">
                <a:latin typeface="Times New Roman" panose="02020603050405020304" pitchFamily="18" charset="0"/>
                <a:cs typeface="Times New Roman" panose="02020603050405020304" pitchFamily="18" charset="0"/>
              </a:rPr>
              <a:t>       (b) In cost books:</a:t>
            </a:r>
          </a:p>
          <a:p>
            <a:r>
              <a:rPr lang="en-US" sz="2000" dirty="0">
                <a:latin typeface="Times New Roman" panose="02020603050405020304" pitchFamily="18" charset="0"/>
                <a:cs typeface="Times New Roman" panose="02020603050405020304" pitchFamily="18" charset="0"/>
              </a:rPr>
              <a:t>               Cost Ledger Control A/c                                                                                           Dr</a:t>
            </a:r>
          </a:p>
          <a:p>
            <a:r>
              <a:rPr lang="en-US" sz="2000" dirty="0">
                <a:latin typeface="Times New Roman" panose="02020603050405020304" pitchFamily="18" charset="0"/>
                <a:cs typeface="Times New Roman" panose="02020603050405020304" pitchFamily="18" charset="0"/>
              </a:rPr>
              <a:t>                    To Costing Profit and Loss A/c</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08037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EBF1986-C55C-4C20-BCF5-03E5E2C858E4}"/>
              </a:ext>
            </a:extLst>
          </p:cNvPr>
          <p:cNvSpPr txBox="1"/>
          <p:nvPr/>
        </p:nvSpPr>
        <p:spPr>
          <a:xfrm>
            <a:off x="768626" y="993913"/>
            <a:ext cx="9859617" cy="3170099"/>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15. For profit and loss during a period:</a:t>
            </a:r>
          </a:p>
          <a:p>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 (a) </a:t>
            </a:r>
            <a:r>
              <a:rPr lang="en-US" sz="2000" dirty="0">
                <a:latin typeface="Times New Roman" panose="02020603050405020304" pitchFamily="18" charset="0"/>
                <a:cs typeface="Times New Roman" panose="02020603050405020304" pitchFamily="18" charset="0"/>
              </a:rPr>
              <a:t>Credit balance of profit and loss account represents net profit and debit balance of profit and loss account represents net loss. These are carried forward.</a:t>
            </a:r>
          </a:p>
          <a:p>
            <a:r>
              <a:rPr lang="en-US" sz="2000" b="1" dirty="0">
                <a:latin typeface="Times New Roman" panose="02020603050405020304" pitchFamily="18" charset="0"/>
                <a:cs typeface="Times New Roman" panose="02020603050405020304" pitchFamily="18" charset="0"/>
              </a:rPr>
              <a:t>       (b) In cost books:</a:t>
            </a:r>
          </a:p>
          <a:p>
            <a:r>
              <a:rPr lang="en-US" sz="2000" b="1" dirty="0">
                <a:latin typeface="Times New Roman" panose="02020603050405020304" pitchFamily="18" charset="0"/>
                <a:cs typeface="Times New Roman" panose="02020603050405020304" pitchFamily="18" charset="0"/>
              </a:rPr>
              <a:t>             (i) For net profit:</a:t>
            </a:r>
          </a:p>
          <a:p>
            <a:r>
              <a:rPr lang="en-US" sz="2000" dirty="0">
                <a:latin typeface="Times New Roman" panose="02020603050405020304" pitchFamily="18" charset="0"/>
                <a:cs typeface="Times New Roman" panose="02020603050405020304" pitchFamily="18" charset="0"/>
              </a:rPr>
              <a:t>                  Costing Profit and Loss A/c                                                                             Dr</a:t>
            </a:r>
          </a:p>
          <a:p>
            <a:r>
              <a:rPr lang="en-US" sz="2000" dirty="0">
                <a:latin typeface="Times New Roman" panose="02020603050405020304" pitchFamily="18" charset="0"/>
                <a:cs typeface="Times New Roman" panose="02020603050405020304" pitchFamily="18" charset="0"/>
              </a:rPr>
              <a:t>                         To Cost Ledger Control A/c</a:t>
            </a:r>
          </a:p>
          <a:p>
            <a:r>
              <a:rPr lang="en-US" sz="2000" b="1" dirty="0">
                <a:latin typeface="Times New Roman" panose="02020603050405020304" pitchFamily="18" charset="0"/>
                <a:cs typeface="Times New Roman" panose="02020603050405020304" pitchFamily="18" charset="0"/>
              </a:rPr>
              <a:t>             (ii) For net loss:</a:t>
            </a:r>
          </a:p>
          <a:p>
            <a:r>
              <a:rPr lang="en-US" sz="2000" dirty="0">
                <a:latin typeface="Times New Roman" panose="02020603050405020304" pitchFamily="18" charset="0"/>
                <a:cs typeface="Times New Roman" panose="02020603050405020304" pitchFamily="18" charset="0"/>
              </a:rPr>
              <a:t>                  Cost Ledger Control A/c                                                                                  Dr</a:t>
            </a:r>
          </a:p>
          <a:p>
            <a:r>
              <a:rPr lang="en-US" sz="2000" dirty="0">
                <a:latin typeface="Times New Roman" panose="02020603050405020304" pitchFamily="18" charset="0"/>
                <a:cs typeface="Times New Roman" panose="02020603050405020304" pitchFamily="18" charset="0"/>
              </a:rPr>
              <a:t>                         To Costing Profit and Loss A/c</a:t>
            </a:r>
          </a:p>
        </p:txBody>
      </p:sp>
    </p:spTree>
    <p:extLst>
      <p:ext uri="{BB962C8B-B14F-4D97-AF65-F5344CB8AC3E}">
        <p14:creationId xmlns:p14="http://schemas.microsoft.com/office/powerpoint/2010/main" xmlns="" val="1428518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4CAAC3-E447-4655-AD93-C2AB9173EF6C}"/>
              </a:ext>
            </a:extLst>
          </p:cNvPr>
          <p:cNvSpPr>
            <a:spLocks noGrp="1"/>
          </p:cNvSpPr>
          <p:nvPr>
            <p:ph type="title"/>
          </p:nvPr>
        </p:nvSpPr>
        <p:spPr/>
        <p:txBody>
          <a:bodyPr/>
          <a:lstStyle/>
          <a:p>
            <a:r>
              <a:rPr lang="en-US" dirty="0"/>
              <a:t>                                                                                     </a:t>
            </a:r>
          </a:p>
        </p:txBody>
      </p:sp>
      <p:sp>
        <p:nvSpPr>
          <p:cNvPr id="5" name="TextBox 4">
            <a:extLst>
              <a:ext uri="{FF2B5EF4-FFF2-40B4-BE49-F238E27FC236}">
                <a16:creationId xmlns:a16="http://schemas.microsoft.com/office/drawing/2014/main" xmlns="" id="{AAC6A2A9-FCF7-4A74-A91B-721B8E81BC4D}"/>
              </a:ext>
            </a:extLst>
          </p:cNvPr>
          <p:cNvSpPr txBox="1"/>
          <p:nvPr/>
        </p:nvSpPr>
        <p:spPr>
          <a:xfrm>
            <a:off x="533400" y="1351721"/>
            <a:ext cx="9856304" cy="4191981"/>
          </a:xfrm>
          <a:prstGeom prst="rect">
            <a:avLst/>
          </a:prstGeom>
          <a:noFill/>
        </p:spPr>
        <p:txBody>
          <a:bodyPr wrap="square" rtlCol="0">
            <a:spAutoFit/>
          </a:bodyPr>
          <a:lstStyle/>
          <a:p>
            <a:pPr>
              <a:lnSpc>
                <a:spcPct val="200000"/>
              </a:lnSpc>
            </a:pPr>
            <a:r>
              <a:rPr lang="en-US" sz="2000" b="1" dirty="0">
                <a:latin typeface="Times New Roman" panose="02020603050405020304" pitchFamily="18" charset="0"/>
                <a:cs typeface="Times New Roman" panose="02020603050405020304" pitchFamily="18" charset="0"/>
              </a:rPr>
              <a:t>Q. Pass necessary journal entries in cost records for the following:</a:t>
            </a:r>
          </a:p>
          <a:p>
            <a:pPr marL="342900" indent="-342900">
              <a:lnSpc>
                <a:spcPct val="200000"/>
              </a:lnSpc>
              <a:buAutoNum type="alphaLcParenBoth"/>
            </a:pPr>
            <a:r>
              <a:rPr lang="en-US" sz="2000" dirty="0">
                <a:latin typeface="Times New Roman" panose="02020603050405020304" pitchFamily="18" charset="0"/>
                <a:cs typeface="Times New Roman" panose="02020603050405020304" pitchFamily="18" charset="0"/>
              </a:rPr>
              <a:t>Materials (direct) amounting to Rs 42000 are issued to production.</a:t>
            </a:r>
          </a:p>
          <a:p>
            <a:pPr marL="342900" indent="-342900">
              <a:lnSpc>
                <a:spcPct val="200000"/>
              </a:lnSpc>
              <a:buAutoNum type="alphaLcParenBoth"/>
            </a:pPr>
            <a:r>
              <a:rPr lang="en-US" sz="2000" dirty="0">
                <a:latin typeface="Times New Roman" panose="02020603050405020304" pitchFamily="18" charset="0"/>
                <a:cs typeface="Times New Roman" panose="02020603050405020304" pitchFamily="18" charset="0"/>
              </a:rPr>
              <a:t>Depreciation of factory equipment Rs 9600</a:t>
            </a:r>
          </a:p>
          <a:p>
            <a:pPr marL="342900" indent="-342900">
              <a:lnSpc>
                <a:spcPct val="200000"/>
              </a:lnSpc>
              <a:buAutoNum type="alphaLcParenBoth"/>
            </a:pPr>
            <a:r>
              <a:rPr lang="en-US" sz="2000" dirty="0">
                <a:latin typeface="Times New Roman" panose="02020603050405020304" pitchFamily="18" charset="0"/>
                <a:cs typeface="Times New Roman" panose="02020603050405020304" pitchFamily="18" charset="0"/>
              </a:rPr>
              <a:t>Goods completed and transferred to finished stock Rs 72000</a:t>
            </a:r>
          </a:p>
          <a:p>
            <a:pPr marL="342900" indent="-342900">
              <a:lnSpc>
                <a:spcPct val="200000"/>
              </a:lnSpc>
              <a:buAutoNum type="alphaLcParenBoth"/>
            </a:pPr>
            <a:r>
              <a:rPr lang="en-US" sz="2000" dirty="0">
                <a:latin typeface="Times New Roman" panose="02020603050405020304" pitchFamily="18" charset="0"/>
                <a:cs typeface="Times New Roman" panose="02020603050405020304" pitchFamily="18" charset="0"/>
              </a:rPr>
              <a:t>Factory overhead incurred Rs 15000(of which Rs 3000 left unpaid)</a:t>
            </a:r>
          </a:p>
          <a:p>
            <a:pPr marL="342900" indent="-342900">
              <a:lnSpc>
                <a:spcPct val="200000"/>
              </a:lnSpc>
              <a:buAutoNum type="alphaLcParenBoth"/>
            </a:pPr>
            <a:r>
              <a:rPr lang="en-US" sz="2000" dirty="0">
                <a:latin typeface="Times New Roman" panose="02020603050405020304" pitchFamily="18" charset="0"/>
                <a:cs typeface="Times New Roman" panose="02020603050405020304" pitchFamily="18" charset="0"/>
              </a:rPr>
              <a:t>Office overhead recovered Rs 16000</a:t>
            </a:r>
            <a:endParaRPr lang="en-US" sz="2000" b="1" dirty="0">
              <a:latin typeface="Times New Roman" panose="02020603050405020304" pitchFamily="18" charset="0"/>
              <a:cs typeface="Times New Roman" panose="02020603050405020304" pitchFamily="18" charset="0"/>
            </a:endParaRPr>
          </a:p>
          <a:p>
            <a:pPr algn="r">
              <a:lnSpc>
                <a:spcPct val="150000"/>
              </a:lnSpc>
            </a:pPr>
            <a:r>
              <a:rPr lang="en-US" sz="2000" b="1" dirty="0">
                <a:latin typeface="Times New Roman" panose="02020603050405020304" pitchFamily="18" charset="0"/>
                <a:cs typeface="Times New Roman" panose="02020603050405020304" pitchFamily="18" charset="0"/>
              </a:rPr>
              <a:t>C.U, </a:t>
            </a:r>
            <a:r>
              <a:rPr lang="en-US" sz="2000" b="1" dirty="0" err="1">
                <a:latin typeface="Times New Roman" panose="02020603050405020304" pitchFamily="18" charset="0"/>
                <a:cs typeface="Times New Roman" panose="02020603050405020304" pitchFamily="18" charset="0"/>
              </a:rPr>
              <a:t>B.Com</a:t>
            </a:r>
            <a:r>
              <a:rPr lang="en-US" sz="2000" b="1" dirty="0">
                <a:latin typeface="Times New Roman" panose="02020603050405020304" pitchFamily="18" charset="0"/>
                <a:cs typeface="Times New Roman" panose="02020603050405020304" pitchFamily="18" charset="0"/>
              </a:rPr>
              <a:t>. (Hons.)’16</a:t>
            </a:r>
          </a:p>
        </p:txBody>
      </p:sp>
    </p:spTree>
    <p:extLst>
      <p:ext uri="{BB962C8B-B14F-4D97-AF65-F5344CB8AC3E}">
        <p14:creationId xmlns:p14="http://schemas.microsoft.com/office/powerpoint/2010/main" xmlns="" val="436323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xmlns="" id="{CACF1B05-6809-4414-8D96-9CB90573B90B}"/>
              </a:ext>
            </a:extLst>
          </p:cNvPr>
          <p:cNvGraphicFramePr>
            <a:graphicFrameLocks noGrp="1"/>
          </p:cNvGraphicFramePr>
          <p:nvPr>
            <p:extLst>
              <p:ext uri="{D42A27DB-BD31-4B8C-83A1-F6EECF244321}">
                <p14:modId xmlns:p14="http://schemas.microsoft.com/office/powerpoint/2010/main" xmlns="" val="1910226757"/>
              </p:ext>
            </p:extLst>
          </p:nvPr>
        </p:nvGraphicFramePr>
        <p:xfrm>
          <a:off x="728869" y="1033670"/>
          <a:ext cx="10495720" cy="5638800"/>
        </p:xfrm>
        <a:graphic>
          <a:graphicData uri="http://schemas.openxmlformats.org/drawingml/2006/table">
            <a:tbl>
              <a:tblPr firstRow="1" bandRow="1">
                <a:tableStyleId>{5940675A-B579-460E-94D1-54222C63F5DA}</a:tableStyleId>
              </a:tblPr>
              <a:tblGrid>
                <a:gridCol w="993914">
                  <a:extLst>
                    <a:ext uri="{9D8B030D-6E8A-4147-A177-3AD203B41FA5}">
                      <a16:colId xmlns:a16="http://schemas.microsoft.com/office/drawing/2014/main" xmlns="" val="896437820"/>
                    </a:ext>
                  </a:extLst>
                </a:gridCol>
                <a:gridCol w="7368208">
                  <a:extLst>
                    <a:ext uri="{9D8B030D-6E8A-4147-A177-3AD203B41FA5}">
                      <a16:colId xmlns:a16="http://schemas.microsoft.com/office/drawing/2014/main" xmlns="" val="1601683927"/>
                    </a:ext>
                  </a:extLst>
                </a:gridCol>
                <a:gridCol w="410818">
                  <a:extLst>
                    <a:ext uri="{9D8B030D-6E8A-4147-A177-3AD203B41FA5}">
                      <a16:colId xmlns:a16="http://schemas.microsoft.com/office/drawing/2014/main" xmlns="" val="52150134"/>
                    </a:ext>
                  </a:extLst>
                </a:gridCol>
                <a:gridCol w="887895">
                  <a:extLst>
                    <a:ext uri="{9D8B030D-6E8A-4147-A177-3AD203B41FA5}">
                      <a16:colId xmlns:a16="http://schemas.microsoft.com/office/drawing/2014/main" xmlns="" val="1519205207"/>
                    </a:ext>
                  </a:extLst>
                </a:gridCol>
                <a:gridCol w="834885">
                  <a:extLst>
                    <a:ext uri="{9D8B030D-6E8A-4147-A177-3AD203B41FA5}">
                      <a16:colId xmlns:a16="http://schemas.microsoft.com/office/drawing/2014/main" xmlns="" val="3402756886"/>
                    </a:ext>
                  </a:extLst>
                </a:gridCol>
              </a:tblGrid>
              <a:tr h="347738">
                <a:tc>
                  <a:txBody>
                    <a:bodyPr/>
                    <a:lstStyle/>
                    <a:p>
                      <a:pPr algn="ctr"/>
                      <a:r>
                        <a:rPr lang="en-US" sz="1800" dirty="0">
                          <a:latin typeface="Times New Roman" panose="02020603050405020304" pitchFamily="18" charset="0"/>
                          <a:cs typeface="Times New Roman" panose="02020603050405020304" pitchFamily="18" charset="0"/>
                        </a:rPr>
                        <a:t>Date</a:t>
                      </a:r>
                    </a:p>
                  </a:txBody>
                  <a:tcPr anchor="ctr"/>
                </a:tc>
                <a:tc>
                  <a:txBody>
                    <a:bodyPr/>
                    <a:lstStyle/>
                    <a:p>
                      <a:pPr algn="ctr"/>
                      <a:r>
                        <a:rPr lang="en-US" sz="1800" dirty="0">
                          <a:latin typeface="Times New Roman" panose="02020603050405020304" pitchFamily="18" charset="0"/>
                          <a:cs typeface="Times New Roman" panose="02020603050405020304" pitchFamily="18" charset="0"/>
                        </a:rPr>
                        <a:t>Particulars</a:t>
                      </a:r>
                    </a:p>
                  </a:txBody>
                  <a:tcPr anchor="ctr"/>
                </a:tc>
                <a:tc>
                  <a:txBody>
                    <a:bodyPr/>
                    <a:lstStyle/>
                    <a:p>
                      <a:pPr algn="ctr"/>
                      <a:r>
                        <a:rPr lang="en-US" sz="1800" dirty="0">
                          <a:latin typeface="Times New Roman" panose="02020603050405020304" pitchFamily="18" charset="0"/>
                          <a:cs typeface="Times New Roman" panose="02020603050405020304" pitchFamily="18" charset="0"/>
                        </a:rPr>
                        <a:t>JF</a:t>
                      </a:r>
                    </a:p>
                  </a:txBody>
                  <a:tcPr anchor="ctr"/>
                </a:tc>
                <a:tc>
                  <a:txBody>
                    <a:bodyPr/>
                    <a:lstStyle/>
                    <a:p>
                      <a:pPr algn="ctr"/>
                      <a:r>
                        <a:rPr lang="en-US" sz="1800" dirty="0">
                          <a:latin typeface="Times New Roman" panose="02020603050405020304" pitchFamily="18" charset="0"/>
                          <a:cs typeface="Times New Roman" panose="02020603050405020304" pitchFamily="18" charset="0"/>
                        </a:rPr>
                        <a:t>Rs.</a:t>
                      </a:r>
                    </a:p>
                  </a:txBody>
                  <a:tcPr anchor="ctr"/>
                </a:tc>
                <a:tc>
                  <a:txBody>
                    <a:bodyPr/>
                    <a:lstStyle/>
                    <a:p>
                      <a:pPr algn="ctr"/>
                      <a:r>
                        <a:rPr lang="en-US" sz="1800" dirty="0">
                          <a:latin typeface="Times New Roman" panose="02020603050405020304" pitchFamily="18" charset="0"/>
                          <a:cs typeface="Times New Roman" panose="02020603050405020304" pitchFamily="18" charset="0"/>
                        </a:rPr>
                        <a:t>Rs.</a:t>
                      </a:r>
                    </a:p>
                  </a:txBody>
                  <a:tcPr anchor="ctr"/>
                </a:tc>
                <a:extLst>
                  <a:ext uri="{0D108BD9-81ED-4DB2-BD59-A6C34878D82A}">
                    <a16:rowId xmlns:a16="http://schemas.microsoft.com/office/drawing/2014/main" xmlns="" val="3575582151"/>
                  </a:ext>
                </a:extLst>
              </a:tr>
              <a:tr h="863194">
                <a:tc rowSpan="5">
                  <a:txBody>
                    <a:bodyPr/>
                    <a:lstStyle/>
                    <a:p>
                      <a:endParaRPr lang="en-US" sz="1800" dirty="0">
                        <a:latin typeface="Times New Roman" panose="02020603050405020304" pitchFamily="18"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a:txBody>
                    <a:bodyPr/>
                    <a:lstStyle/>
                    <a:p>
                      <a:pPr marL="342900" indent="-342900">
                        <a:buAutoNum type="alphaLcParenBoth"/>
                      </a:pPr>
                      <a:r>
                        <a:rPr lang="en-US" sz="1800" dirty="0">
                          <a:latin typeface="Times New Roman" panose="02020603050405020304" pitchFamily="18" charset="0"/>
                          <a:cs typeface="Times New Roman" panose="02020603050405020304" pitchFamily="18" charset="0"/>
                        </a:rPr>
                        <a:t>Work-in-Progress Ledger Control A/c                                              Dr</a:t>
                      </a:r>
                    </a:p>
                    <a:p>
                      <a:pPr marL="0" indent="0">
                        <a:buNone/>
                      </a:pPr>
                      <a:r>
                        <a:rPr lang="en-US" sz="1800" dirty="0">
                          <a:latin typeface="Times New Roman" panose="02020603050405020304" pitchFamily="18" charset="0"/>
                          <a:cs typeface="Times New Roman" panose="02020603050405020304" pitchFamily="18" charset="0"/>
                        </a:rPr>
                        <a:t>               To Stores Ledger Control A/c</a:t>
                      </a:r>
                    </a:p>
                    <a:p>
                      <a:pPr marL="0" indent="0">
                        <a:buNone/>
                      </a:pPr>
                      <a:r>
                        <a:rPr lang="en-US" sz="1800" dirty="0">
                          <a:latin typeface="Times New Roman" panose="02020603050405020304" pitchFamily="18" charset="0"/>
                          <a:cs typeface="Times New Roman" panose="02020603050405020304" pitchFamily="18" charset="0"/>
                        </a:rPr>
                        <a:t>              (Amount of materials issued as per materials abstract)</a:t>
                      </a:r>
                    </a:p>
                  </a:txBody>
                  <a:tcPr/>
                </a:tc>
                <a:tc rowSpan="5">
                  <a:txBody>
                    <a:bodyPr/>
                    <a:lstStyle/>
                    <a:p>
                      <a:endParaRPr lang="en-US" sz="1800" dirty="0">
                        <a:latin typeface="Times New Roman" panose="02020603050405020304" pitchFamily="18"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rowSpan="5">
                  <a:txBody>
                    <a:bodyPr/>
                    <a:lstStyle/>
                    <a:p>
                      <a:r>
                        <a:rPr lang="en-US" sz="1800" dirty="0">
                          <a:latin typeface="Times New Roman" panose="02020603050405020304" pitchFamily="18" charset="0"/>
                          <a:cs typeface="Times New Roman" panose="02020603050405020304" pitchFamily="18" charset="0"/>
                        </a:rPr>
                        <a:t>42,000</a:t>
                      </a:r>
                    </a:p>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9,600</a:t>
                      </a:r>
                    </a:p>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72,000</a:t>
                      </a:r>
                    </a:p>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15,000</a:t>
                      </a:r>
                    </a:p>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16,000</a:t>
                      </a:r>
                    </a:p>
                  </a:txBody>
                  <a:tcPr>
                    <a:lnB w="12700" cap="flat" cmpd="sng" algn="ctr">
                      <a:solidFill>
                        <a:schemeClr val="tx1"/>
                      </a:solidFill>
                      <a:prstDash val="solid"/>
                      <a:round/>
                      <a:headEnd type="none" w="med" len="med"/>
                      <a:tailEnd type="none" w="med" len="med"/>
                    </a:lnB>
                  </a:tcPr>
                </a:tc>
                <a:tc rowSpan="5">
                  <a:txBody>
                    <a:bodyPr/>
                    <a:lstStyle/>
                    <a:p>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42,000</a:t>
                      </a:r>
                    </a:p>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9,600</a:t>
                      </a:r>
                    </a:p>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72,000</a:t>
                      </a:r>
                    </a:p>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15,000</a:t>
                      </a:r>
                    </a:p>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16,000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73155715"/>
                  </a:ext>
                </a:extLst>
              </a:tr>
              <a:tr h="863194">
                <a:tc vMerge="1">
                  <a:txBody>
                    <a:bodyPr/>
                    <a:lstStyle/>
                    <a:p>
                      <a:endParaRPr lang="en-US"/>
                    </a:p>
                  </a:txBody>
                  <a:tcPr/>
                </a:tc>
                <a:tc>
                  <a:txBody>
                    <a:bodyPr/>
                    <a:lstStyle/>
                    <a:p>
                      <a:r>
                        <a:rPr lang="en-US" sz="1800" dirty="0">
                          <a:latin typeface="Times New Roman" panose="02020603050405020304" pitchFamily="18" charset="0"/>
                          <a:cs typeface="Times New Roman" panose="02020603050405020304" pitchFamily="18" charset="0"/>
                        </a:rPr>
                        <a:t>(b) Factory Overhead Control A/c                                                          Dr</a:t>
                      </a:r>
                    </a:p>
                    <a:p>
                      <a:r>
                        <a:rPr lang="en-US" sz="1800" dirty="0">
                          <a:latin typeface="Times New Roman" panose="02020603050405020304" pitchFamily="18" charset="0"/>
                          <a:cs typeface="Times New Roman" panose="02020603050405020304" pitchFamily="18" charset="0"/>
                        </a:rPr>
                        <a:t>                To Cost Ledger Control A/c</a:t>
                      </a:r>
                    </a:p>
                    <a:p>
                      <a:r>
                        <a:rPr lang="en-US" sz="1800" dirty="0">
                          <a:latin typeface="Times New Roman" panose="02020603050405020304" pitchFamily="18" charset="0"/>
                          <a:cs typeface="Times New Roman" panose="02020603050405020304" pitchFamily="18" charset="0"/>
                        </a:rPr>
                        <a:t>              (Amount of depreciation as per financial books)</a:t>
                      </a:r>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xmlns="" val="519581389"/>
                  </a:ext>
                </a:extLst>
              </a:tr>
              <a:tr h="863194">
                <a:tc vMerge="1">
                  <a:txBody>
                    <a:bodyPr/>
                    <a:lstStyle/>
                    <a:p>
                      <a:endParaRPr lang="en-US"/>
                    </a:p>
                  </a:txBody>
                  <a:tcPr/>
                </a:tc>
                <a:tc>
                  <a:txBody>
                    <a:bodyPr/>
                    <a:lstStyle/>
                    <a:p>
                      <a:r>
                        <a:rPr lang="en-US" sz="1800" dirty="0">
                          <a:latin typeface="Times New Roman" panose="02020603050405020304" pitchFamily="18" charset="0"/>
                          <a:cs typeface="Times New Roman" panose="02020603050405020304" pitchFamily="18" charset="0"/>
                        </a:rPr>
                        <a:t>(c) Finished Goods Control A/c                                                               Dr</a:t>
                      </a:r>
                    </a:p>
                    <a:p>
                      <a:r>
                        <a:rPr lang="en-US" sz="1800" dirty="0">
                          <a:latin typeface="Times New Roman" panose="02020603050405020304" pitchFamily="18" charset="0"/>
                          <a:cs typeface="Times New Roman" panose="02020603050405020304" pitchFamily="18" charset="0"/>
                        </a:rPr>
                        <a:t>               To Work-in-Progress Ledger Control A/c</a:t>
                      </a:r>
                    </a:p>
                    <a:p>
                      <a:r>
                        <a:rPr lang="en-US" sz="1800" dirty="0">
                          <a:latin typeface="Times New Roman" panose="02020603050405020304" pitchFamily="18" charset="0"/>
                          <a:cs typeface="Times New Roman" panose="02020603050405020304" pitchFamily="18" charset="0"/>
                        </a:rPr>
                        <a:t>           (Cost of completed goods transferred from work-in-progress account)</a:t>
                      </a:r>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xmlns="" val="432520528"/>
                  </a:ext>
                </a:extLst>
              </a:tr>
              <a:tr h="863194">
                <a:tc vMerge="1">
                  <a:txBody>
                    <a:bodyPr/>
                    <a:lstStyle/>
                    <a:p>
                      <a:endParaRPr lang="en-US"/>
                    </a:p>
                  </a:txBody>
                  <a:tcPr/>
                </a:tc>
                <a:tc>
                  <a:txBody>
                    <a:bodyPr/>
                    <a:lstStyle/>
                    <a:p>
                      <a:r>
                        <a:rPr lang="en-US" sz="1800" dirty="0">
                          <a:latin typeface="Times New Roman" panose="02020603050405020304" pitchFamily="18" charset="0"/>
                          <a:cs typeface="Times New Roman" panose="02020603050405020304" pitchFamily="18" charset="0"/>
                        </a:rPr>
                        <a:t>(d) Factory Overhead Control A/c                                                          Dr</a:t>
                      </a:r>
                    </a:p>
                    <a:p>
                      <a:r>
                        <a:rPr lang="en-US" sz="1800" dirty="0">
                          <a:latin typeface="Times New Roman" panose="02020603050405020304" pitchFamily="18" charset="0"/>
                          <a:cs typeface="Times New Roman" panose="02020603050405020304" pitchFamily="18" charset="0"/>
                        </a:rPr>
                        <a:t>                To Cost Ledger Control A/c</a:t>
                      </a:r>
                    </a:p>
                    <a:p>
                      <a:r>
                        <a:rPr lang="en-US" sz="1800" dirty="0">
                          <a:latin typeface="Times New Roman" panose="02020603050405020304" pitchFamily="18" charset="0"/>
                          <a:cs typeface="Times New Roman" panose="02020603050405020304" pitchFamily="18" charset="0"/>
                        </a:rPr>
                        <a:t>            (Amount of factory overhead as per financial books)</a:t>
                      </a:r>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xmlns="" val="2096178996"/>
                  </a:ext>
                </a:extLst>
              </a:tr>
              <a:tr h="863194">
                <a:tc vMerge="1">
                  <a:txBody>
                    <a:bodyPr/>
                    <a:lstStyle/>
                    <a:p>
                      <a:endParaRPr lang="en-US"/>
                    </a:p>
                  </a:txBody>
                  <a:tcPr/>
                </a:tc>
                <a:tc>
                  <a:txBody>
                    <a:bodyPr/>
                    <a:lstStyle/>
                    <a:p>
                      <a:r>
                        <a:rPr lang="en-US" sz="1800" dirty="0">
                          <a:latin typeface="Times New Roman" panose="02020603050405020304" pitchFamily="18" charset="0"/>
                          <a:cs typeface="Times New Roman" panose="02020603050405020304" pitchFamily="18" charset="0"/>
                        </a:rPr>
                        <a:t>(e) Finished Goods Control A/c                                                               Dr</a:t>
                      </a:r>
                    </a:p>
                    <a:p>
                      <a:r>
                        <a:rPr lang="en-US" sz="1800" dirty="0">
                          <a:latin typeface="Times New Roman" panose="02020603050405020304" pitchFamily="18" charset="0"/>
                          <a:cs typeface="Times New Roman" panose="02020603050405020304" pitchFamily="18" charset="0"/>
                        </a:rPr>
                        <a:t>                 To Office Overhead Control A/c</a:t>
                      </a:r>
                    </a:p>
                    <a:p>
                      <a:r>
                        <a:rPr lang="en-US" sz="180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Amount of office overhead recovered)</a:t>
                      </a:r>
                    </a:p>
                  </a:txBody>
                  <a:tcPr>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xmlns="" val="1496504551"/>
                  </a:ext>
                </a:extLst>
              </a:tr>
              <a:tr h="629600">
                <a:tc gridSpan="5">
                  <a:txBody>
                    <a:bodyPr/>
                    <a:lstStyle/>
                    <a:p>
                      <a:r>
                        <a:rPr lang="en-US" sz="2000" b="1" dirty="0">
                          <a:latin typeface="Times New Roman" panose="02020603050405020304" pitchFamily="18" charset="0"/>
                          <a:cs typeface="Times New Roman" panose="02020603050405020304" pitchFamily="18" charset="0"/>
                        </a:rPr>
                        <a:t>Source(Book): Cost and Management Accounting</a:t>
                      </a:r>
                    </a:p>
                    <a:p>
                      <a:r>
                        <a:rPr lang="en-US" sz="2000" b="1" dirty="0">
                          <a:latin typeface="Times New Roman" panose="02020603050405020304" pitchFamily="18" charset="0"/>
                          <a:cs typeface="Times New Roman" panose="02020603050405020304" pitchFamily="18" charset="0"/>
                        </a:rPr>
                        <a:t>                          Basu and Das (Rabindra Library Private Limited.</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tcPr>
                </a:tc>
                <a:tc hMerge="1">
                  <a:txBody>
                    <a:bodyPr/>
                    <a:lstStyle/>
                    <a:p>
                      <a:endParaRPr lang="en-US" dirty="0"/>
                    </a:p>
                  </a:txBody>
                  <a:tcPr>
                    <a:lnR w="12700" cmpd="sng">
                      <a:noFill/>
                    </a:lnR>
                    <a:lnT w="12700" cap="flat" cmpd="sng" algn="ctr">
                      <a:solidFill>
                        <a:schemeClr val="tx1"/>
                      </a:solidFill>
                      <a:prstDash val="solid"/>
                      <a:round/>
                      <a:headEnd type="none" w="med" len="med"/>
                      <a:tailEnd type="none" w="med" len="med"/>
                    </a:lnT>
                  </a:tcPr>
                </a:tc>
                <a:tc hMerge="1">
                  <a:txBody>
                    <a:bodyPr/>
                    <a:lstStyle/>
                    <a:p>
                      <a:endParaRPr lang="en-US" dirty="0"/>
                    </a:p>
                  </a:txBody>
                  <a:tcPr>
                    <a:lnR w="12700" cmpd="sng">
                      <a:noFill/>
                    </a:lnR>
                    <a:lnT w="12700" cap="flat" cmpd="sng" algn="ctr">
                      <a:solidFill>
                        <a:schemeClr val="tx1"/>
                      </a:solidFill>
                      <a:prstDash val="solid"/>
                      <a:round/>
                      <a:headEnd type="none" w="med" len="med"/>
                      <a:tailEnd type="none" w="med" len="med"/>
                    </a:lnT>
                  </a:tcPr>
                </a:tc>
                <a:tc hMerge="1">
                  <a:txBody>
                    <a:bodyPr/>
                    <a:lstStyle/>
                    <a:p>
                      <a:endParaRPr lang="en-US" dirty="0"/>
                    </a:p>
                  </a:txBody>
                  <a:tcPr>
                    <a:lnR w="12700" cmpd="sng">
                      <a:noFill/>
                    </a:lnR>
                    <a:lnT w="12700" cap="flat" cmpd="sng" algn="ctr">
                      <a:solidFill>
                        <a:schemeClr val="tx1"/>
                      </a:solidFill>
                      <a:prstDash val="solid"/>
                      <a:round/>
                      <a:headEnd type="none" w="med" len="med"/>
                      <a:tailEnd type="none" w="med" len="med"/>
                    </a:lnT>
                  </a:tcPr>
                </a:tc>
                <a:tc hMerge="1">
                  <a:txBody>
                    <a:bodyPr/>
                    <a:lstStyle/>
                    <a:p>
                      <a:endParaRPr lang="en-US" dirty="0"/>
                    </a:p>
                  </a:txBody>
                  <a:tcPr>
                    <a:lnR w="12700" cmpd="sng">
                      <a:noFill/>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3370036598"/>
                  </a:ext>
                </a:extLst>
              </a:tr>
            </a:tbl>
          </a:graphicData>
        </a:graphic>
      </p:graphicFrame>
      <p:sp>
        <p:nvSpPr>
          <p:cNvPr id="7" name="TextBox 6">
            <a:extLst>
              <a:ext uri="{FF2B5EF4-FFF2-40B4-BE49-F238E27FC236}">
                <a16:creationId xmlns:a16="http://schemas.microsoft.com/office/drawing/2014/main" xmlns="" id="{36E7511F-B272-48D1-AFD5-8565C13B11D5}"/>
              </a:ext>
            </a:extLst>
          </p:cNvPr>
          <p:cNvSpPr txBox="1"/>
          <p:nvPr/>
        </p:nvSpPr>
        <p:spPr>
          <a:xfrm>
            <a:off x="3816626" y="611330"/>
            <a:ext cx="7407963" cy="369332"/>
          </a:xfrm>
          <a:prstGeom prst="rect">
            <a:avLst/>
          </a:prstGeom>
          <a:noFill/>
        </p:spPr>
        <p:txBody>
          <a:bodyPr wrap="square" rtlCol="0">
            <a:spAutoFit/>
          </a:bodyPr>
          <a:lstStyle/>
          <a:p>
            <a:r>
              <a:rPr lang="en-US" b="1" dirty="0">
                <a:latin typeface="Times New Roman" panose="02020603050405020304" pitchFamily="18" charset="0"/>
                <a:cs typeface="Times New Roman" panose="02020603050405020304" pitchFamily="18" charset="0"/>
              </a:rPr>
              <a:t>Cost Journal                                                                                Dr           Cr</a:t>
            </a:r>
          </a:p>
        </p:txBody>
      </p:sp>
    </p:spTree>
    <p:extLst>
      <p:ext uri="{BB962C8B-B14F-4D97-AF65-F5344CB8AC3E}">
        <p14:creationId xmlns:p14="http://schemas.microsoft.com/office/powerpoint/2010/main" xmlns="" val="91833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4AEC9583-6ECA-4EF2-B5E7-458F84964151}"/>
              </a:ext>
            </a:extLst>
          </p:cNvPr>
          <p:cNvSpPr txBox="1"/>
          <p:nvPr/>
        </p:nvSpPr>
        <p:spPr>
          <a:xfrm>
            <a:off x="649357" y="490330"/>
            <a:ext cx="10522226" cy="550920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Cost Control Accounting</a:t>
            </a:r>
          </a:p>
          <a:p>
            <a:r>
              <a:rPr lang="en-US" sz="2000" dirty="0">
                <a:latin typeface="Times New Roman" panose="02020603050405020304" pitchFamily="18" charset="0"/>
                <a:cs typeface="Times New Roman" panose="02020603050405020304" pitchFamily="18" charset="0"/>
              </a:rPr>
              <a:t>As per C.I.M.A, Cost Control Accounting is a system in which the cost accounts are distinct from the financial accounts. The two sets of accounts are being kept continuously in agreement by the use of control accounts or made readily reconcilable by other means.</a:t>
            </a:r>
          </a:p>
          <a:p>
            <a:endParaRPr lang="en-US" sz="20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Ledger Maintained</a:t>
            </a:r>
          </a:p>
          <a:p>
            <a:r>
              <a:rPr lang="en-US" sz="2000" dirty="0">
                <a:latin typeface="Times New Roman" panose="02020603050405020304" pitchFamily="18" charset="0"/>
                <a:cs typeface="Times New Roman" panose="02020603050405020304" pitchFamily="18" charset="0"/>
              </a:rPr>
              <a:t>Financial accounting department maintains: </a:t>
            </a:r>
            <a:r>
              <a:rPr lang="en-US" sz="2000" b="1" dirty="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General ledger; </a:t>
            </a:r>
            <a:r>
              <a:rPr lang="en-US" sz="2000" b="1" dirty="0">
                <a:latin typeface="Times New Roman" panose="02020603050405020304" pitchFamily="18" charset="0"/>
                <a:cs typeface="Times New Roman" panose="02020603050405020304" pitchFamily="18" charset="0"/>
              </a:rPr>
              <a:t>(b) </a:t>
            </a:r>
            <a:r>
              <a:rPr lang="en-US" sz="2000" dirty="0">
                <a:latin typeface="Times New Roman" panose="02020603050405020304" pitchFamily="18" charset="0"/>
                <a:cs typeface="Times New Roman" panose="02020603050405020304" pitchFamily="18" charset="0"/>
              </a:rPr>
              <a:t>Debtors’ ledger; and </a:t>
            </a:r>
            <a:r>
              <a:rPr lang="en-US" sz="2000" b="1" dirty="0">
                <a:latin typeface="Times New Roman" panose="02020603050405020304" pitchFamily="18" charset="0"/>
                <a:cs typeface="Times New Roman" panose="02020603050405020304" pitchFamily="18" charset="0"/>
              </a:rPr>
              <a:t>(c)</a:t>
            </a:r>
            <a:r>
              <a:rPr lang="en-US" sz="2000" dirty="0">
                <a:latin typeface="Times New Roman" panose="02020603050405020304" pitchFamily="18" charset="0"/>
                <a:cs typeface="Times New Roman" panose="02020603050405020304" pitchFamily="18" charset="0"/>
              </a:rPr>
              <a:t> Creditors’ ledger</a:t>
            </a:r>
          </a:p>
          <a:p>
            <a:r>
              <a:rPr lang="en-US" sz="2000" dirty="0">
                <a:latin typeface="Times New Roman" panose="02020603050405020304" pitchFamily="18" charset="0"/>
                <a:cs typeface="Times New Roman" panose="02020603050405020304" pitchFamily="18" charset="0"/>
              </a:rPr>
              <a:t>Cost department maintains: </a:t>
            </a:r>
            <a:r>
              <a:rPr lang="en-US" sz="2000" b="1" dirty="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Cost ledger; </a:t>
            </a:r>
            <a:r>
              <a:rPr lang="en-US" sz="2000" b="1" dirty="0">
                <a:latin typeface="Times New Roman" panose="02020603050405020304" pitchFamily="18" charset="0"/>
                <a:cs typeface="Times New Roman" panose="02020603050405020304" pitchFamily="18" charset="0"/>
              </a:rPr>
              <a:t>(b) </a:t>
            </a:r>
            <a:r>
              <a:rPr lang="en-US" sz="2000" dirty="0">
                <a:latin typeface="Times New Roman" panose="02020603050405020304" pitchFamily="18" charset="0"/>
                <a:cs typeface="Times New Roman" panose="02020603050405020304" pitchFamily="18" charset="0"/>
              </a:rPr>
              <a:t>Stores ledge; </a:t>
            </a:r>
            <a:r>
              <a:rPr lang="en-US" sz="2000" b="1" dirty="0">
                <a:latin typeface="Times New Roman" panose="02020603050405020304" pitchFamily="18" charset="0"/>
                <a:cs typeface="Times New Roman" panose="02020603050405020304" pitchFamily="18" charset="0"/>
              </a:rPr>
              <a:t>(c) </a:t>
            </a:r>
            <a:r>
              <a:rPr lang="en-US" sz="2000" dirty="0">
                <a:latin typeface="Times New Roman" panose="02020603050405020304" pitchFamily="18" charset="0"/>
                <a:cs typeface="Times New Roman" panose="02020603050405020304" pitchFamily="18" charset="0"/>
              </a:rPr>
              <a:t>Work-in-progress ledger; and </a:t>
            </a:r>
            <a:r>
              <a:rPr lang="en-US" sz="2000" b="1" dirty="0">
                <a:latin typeface="Times New Roman" panose="02020603050405020304" pitchFamily="18" charset="0"/>
                <a:cs typeface="Times New Roman" panose="02020603050405020304" pitchFamily="18" charset="0"/>
              </a:rPr>
              <a:t>(d) </a:t>
            </a:r>
            <a:r>
              <a:rPr lang="en-US" sz="2000" dirty="0">
                <a:latin typeface="Times New Roman" panose="02020603050405020304" pitchFamily="18" charset="0"/>
                <a:cs typeface="Times New Roman" panose="02020603050405020304" pitchFamily="18" charset="0"/>
              </a:rPr>
              <a:t>Finished goods ledger</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Cost ledger is the most important ledger of the cost department. Impersonal accounts are recorded in it. Stores ledger maintained all stores accounts. Work-in-progress ledger records production during a period and the cost incurred therefore. Finished goods ledger records all products completed.</a:t>
            </a:r>
          </a:p>
          <a:p>
            <a:r>
              <a:rPr lang="en-US" sz="2000" dirty="0">
                <a:latin typeface="Times New Roman" panose="02020603050405020304" pitchFamily="18" charset="0"/>
                <a:cs typeface="Times New Roman" panose="02020603050405020304" pitchFamily="18" charset="0"/>
              </a:rPr>
              <a:t>For effective control over all the activities a control account is maintained for each of the above ledgers. Cost ledger contains all these four control account is maintained for each of the above ledger. Cost ledger contains all these four control accounts and often others like material control account.</a:t>
            </a:r>
          </a:p>
        </p:txBody>
      </p:sp>
    </p:spTree>
    <p:extLst>
      <p:ext uri="{BB962C8B-B14F-4D97-AF65-F5344CB8AC3E}">
        <p14:creationId xmlns:p14="http://schemas.microsoft.com/office/powerpoint/2010/main" xmlns="" val="1597723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D24F0C36-E5D3-468E-BE7C-EFFA6CB804FD}"/>
              </a:ext>
            </a:extLst>
          </p:cNvPr>
          <p:cNvSpPr txBox="1"/>
          <p:nvPr/>
        </p:nvSpPr>
        <p:spPr>
          <a:xfrm>
            <a:off x="424070" y="702365"/>
            <a:ext cx="11436625" cy="4376647"/>
          </a:xfrm>
          <a:prstGeom prst="rect">
            <a:avLst/>
          </a:prstGeom>
          <a:noFill/>
        </p:spPr>
        <p:txBody>
          <a:bodyPr wrap="square" rtlCol="0">
            <a:spAutoFit/>
          </a:bodyPr>
          <a:lstStyle/>
          <a:p>
            <a:pPr>
              <a:lnSpc>
                <a:spcPct val="150000"/>
              </a:lnSpc>
            </a:pPr>
            <a:r>
              <a:rPr lang="en-US" sz="2800" b="1" dirty="0">
                <a:latin typeface="Times New Roman" panose="02020603050405020304" pitchFamily="18" charset="0"/>
                <a:cs typeface="Times New Roman" panose="02020603050405020304" pitchFamily="18" charset="0"/>
              </a:rPr>
              <a:t>Cost Control Accounts are discussed below:</a:t>
            </a:r>
          </a:p>
          <a:p>
            <a:pPr marL="342900" indent="-342900">
              <a:lnSpc>
                <a:spcPct val="150000"/>
              </a:lnSpc>
              <a:buAutoNum type="arabicPeriod"/>
            </a:pPr>
            <a:r>
              <a:rPr lang="en-US" sz="2000" b="1" dirty="0">
                <a:latin typeface="Times New Roman" panose="02020603050405020304" pitchFamily="18" charset="0"/>
                <a:cs typeface="Times New Roman" panose="02020603050405020304" pitchFamily="18" charset="0"/>
              </a:rPr>
              <a:t>Cost ledger control account: </a:t>
            </a:r>
            <a:r>
              <a:rPr lang="en-US" sz="2000" dirty="0">
                <a:latin typeface="Times New Roman" panose="02020603050405020304" pitchFamily="18" charset="0"/>
                <a:cs typeface="Times New Roman" panose="02020603050405020304" pitchFamily="18" charset="0"/>
              </a:rPr>
              <a:t>All items of income and expenditure extracted from financial accounts are posted. Transfer from cost book to financial books are also entered in this account.</a:t>
            </a:r>
          </a:p>
          <a:p>
            <a:pPr marL="342900" indent="-342900">
              <a:lnSpc>
                <a:spcPct val="150000"/>
              </a:lnSpc>
              <a:buAutoNum type="arabicPeriod"/>
            </a:pPr>
            <a:r>
              <a:rPr lang="en-US" sz="2000" b="1" dirty="0">
                <a:latin typeface="Times New Roman" panose="02020603050405020304" pitchFamily="18" charset="0"/>
                <a:cs typeface="Times New Roman" panose="02020603050405020304" pitchFamily="18" charset="0"/>
              </a:rPr>
              <a:t>Stores ledger control account: </a:t>
            </a:r>
            <a:r>
              <a:rPr lang="en-US" sz="2000" dirty="0">
                <a:latin typeface="Times New Roman" panose="02020603050405020304" pitchFamily="18" charset="0"/>
                <a:cs typeface="Times New Roman" panose="02020603050405020304" pitchFamily="18" charset="0"/>
              </a:rPr>
              <a:t>This account shows the receipts of materials as per goods received notes and the issues of materials as per stores requisition. The balance of this account represents the total of the balances of stores accounts.</a:t>
            </a:r>
          </a:p>
          <a:p>
            <a:pPr marL="342900" indent="-342900">
              <a:lnSpc>
                <a:spcPct val="150000"/>
              </a:lnSpc>
              <a:buAutoNum type="arabicPeriod"/>
            </a:pPr>
            <a:r>
              <a:rPr lang="en-US" sz="2000" b="1" dirty="0">
                <a:latin typeface="Times New Roman" panose="02020603050405020304" pitchFamily="18" charset="0"/>
                <a:cs typeface="Times New Roman" panose="02020603050405020304" pitchFamily="18" charset="0"/>
              </a:rPr>
              <a:t>Work-in-progress ledger control account: </a:t>
            </a:r>
            <a:r>
              <a:rPr lang="en-US" sz="2000" dirty="0">
                <a:latin typeface="Times New Roman" panose="02020603050405020304" pitchFamily="18" charset="0"/>
                <a:cs typeface="Times New Roman" panose="02020603050405020304" pitchFamily="18" charset="0"/>
              </a:rPr>
              <a:t>it represent the work-in-progress at any time. Its balance at the end of a period must agree with the total of the balances of the job or process accounts.</a:t>
            </a:r>
          </a:p>
          <a:p>
            <a:pPr marL="342900" indent="-342900">
              <a:lnSpc>
                <a:spcPct val="150000"/>
              </a:lnSpc>
              <a:buAutoNum type="arabicPeriod"/>
            </a:pPr>
            <a:r>
              <a:rPr lang="en-US" sz="2000" b="1" dirty="0">
                <a:latin typeface="Times New Roman" panose="02020603050405020304" pitchFamily="18" charset="0"/>
                <a:cs typeface="Times New Roman" panose="02020603050405020304" pitchFamily="18" charset="0"/>
              </a:rPr>
              <a:t>Finished goods ledger control account: </a:t>
            </a:r>
            <a:r>
              <a:rPr lang="en-US" sz="2000" dirty="0">
                <a:latin typeface="Times New Roman" panose="02020603050405020304" pitchFamily="18" charset="0"/>
                <a:cs typeface="Times New Roman" panose="02020603050405020304" pitchFamily="18" charset="0"/>
              </a:rPr>
              <a:t>This account represents the total value of finished goods in stock.</a:t>
            </a:r>
          </a:p>
        </p:txBody>
      </p:sp>
    </p:spTree>
    <p:extLst>
      <p:ext uri="{BB962C8B-B14F-4D97-AF65-F5344CB8AC3E}">
        <p14:creationId xmlns:p14="http://schemas.microsoft.com/office/powerpoint/2010/main" xmlns="" val="2384913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2E5D8D9-0758-4219-AC57-7A9F25785368}"/>
              </a:ext>
            </a:extLst>
          </p:cNvPr>
          <p:cNvSpPr txBox="1"/>
          <p:nvPr/>
        </p:nvSpPr>
        <p:spPr>
          <a:xfrm>
            <a:off x="622852" y="768621"/>
            <a:ext cx="10495722" cy="5022978"/>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Book – Keeping Entries:</a:t>
            </a:r>
          </a:p>
          <a:p>
            <a:pPr marL="342900" indent="-342900">
              <a:lnSpc>
                <a:spcPct val="150000"/>
              </a:lnSpc>
              <a:buAutoNum type="arabicPeriod"/>
            </a:pPr>
            <a:r>
              <a:rPr lang="en-US" sz="2000" b="1" dirty="0">
                <a:latin typeface="Times New Roman" panose="02020603050405020304" pitchFamily="18" charset="0"/>
                <a:cs typeface="Times New Roman" panose="02020603050405020304" pitchFamily="18" charset="0"/>
              </a:rPr>
              <a:t>For purchase of material during a period:</a:t>
            </a:r>
          </a:p>
          <a:p>
            <a:pPr>
              <a:lnSpc>
                <a:spcPct val="150000"/>
              </a:lnSpc>
            </a:pPr>
            <a:r>
              <a:rPr lang="en-US" sz="2000" b="1" dirty="0">
                <a:latin typeface="Times New Roman" panose="02020603050405020304" pitchFamily="18" charset="0"/>
                <a:cs typeface="Times New Roman" panose="02020603050405020304" pitchFamily="18" charset="0"/>
              </a:rPr>
              <a:t>       (a) In financial books:</a:t>
            </a:r>
          </a:p>
          <a:p>
            <a:pPr>
              <a:lnSpc>
                <a:spcPct val="150000"/>
              </a:lnSpc>
            </a:pPr>
            <a:r>
              <a:rPr lang="en-US" sz="2000" dirty="0">
                <a:latin typeface="Times New Roman" panose="02020603050405020304" pitchFamily="18" charset="0"/>
                <a:cs typeface="Times New Roman" panose="02020603050405020304" pitchFamily="18" charset="0"/>
              </a:rPr>
              <a:t>             Purchases A/c                                                                                                        Dr </a:t>
            </a:r>
          </a:p>
          <a:p>
            <a:pPr>
              <a:lnSpc>
                <a:spcPct val="150000"/>
              </a:lnSpc>
            </a:pPr>
            <a:r>
              <a:rPr lang="en-US" sz="2000" dirty="0">
                <a:latin typeface="Times New Roman" panose="02020603050405020304" pitchFamily="18" charset="0"/>
                <a:cs typeface="Times New Roman" panose="02020603050405020304" pitchFamily="18" charset="0"/>
              </a:rPr>
              <a:t>             Cost Ledger Control A/c (memorandum)                                                             Dr</a:t>
            </a:r>
          </a:p>
          <a:p>
            <a:pPr>
              <a:lnSpc>
                <a:spcPct val="150000"/>
              </a:lnSpc>
            </a:pPr>
            <a:r>
              <a:rPr lang="en-US" sz="2000" dirty="0">
                <a:latin typeface="Times New Roman" panose="02020603050405020304" pitchFamily="18" charset="0"/>
                <a:cs typeface="Times New Roman" panose="02020603050405020304" pitchFamily="18" charset="0"/>
              </a:rPr>
              <a:t>                    To Cash / Supplier A/c</a:t>
            </a:r>
          </a:p>
          <a:p>
            <a:pPr>
              <a:lnSpc>
                <a:spcPct val="150000"/>
              </a:lnSpc>
            </a:pPr>
            <a:r>
              <a:rPr lang="en-US" sz="2000" b="1" dirty="0">
                <a:latin typeface="Times New Roman" panose="02020603050405020304" pitchFamily="18" charset="0"/>
                <a:cs typeface="Times New Roman" panose="02020603050405020304" pitchFamily="18" charset="0"/>
              </a:rPr>
              <a:t>       (b) In cost books:</a:t>
            </a:r>
          </a:p>
          <a:p>
            <a:pPr>
              <a:lnSpc>
                <a:spcPct val="150000"/>
              </a:lnSpc>
            </a:pPr>
            <a:r>
              <a:rPr lang="en-US" sz="2000" dirty="0">
                <a:latin typeface="Times New Roman" panose="02020603050405020304" pitchFamily="18" charset="0"/>
                <a:cs typeface="Times New Roman" panose="02020603050405020304" pitchFamily="18" charset="0"/>
              </a:rPr>
              <a:t>             (i) Material Control A/c                                                                                        Dr</a:t>
            </a:r>
          </a:p>
          <a:p>
            <a:pPr>
              <a:lnSpc>
                <a:spcPct val="150000"/>
              </a:lnSpc>
            </a:pPr>
            <a:r>
              <a:rPr lang="en-US" sz="2000" dirty="0">
                <a:latin typeface="Times New Roman" panose="02020603050405020304" pitchFamily="18" charset="0"/>
                <a:cs typeface="Times New Roman" panose="02020603050405020304" pitchFamily="18" charset="0"/>
              </a:rPr>
              <a:t>                     To Cost Ledger Control A/c</a:t>
            </a:r>
          </a:p>
          <a:p>
            <a:pPr>
              <a:lnSpc>
                <a:spcPct val="150000"/>
              </a:lnSpc>
            </a:pPr>
            <a:r>
              <a:rPr lang="en-US" sz="2000" dirty="0">
                <a:latin typeface="Times New Roman" panose="02020603050405020304" pitchFamily="18" charset="0"/>
                <a:cs typeface="Times New Roman" panose="02020603050405020304" pitchFamily="18" charset="0"/>
              </a:rPr>
              <a:t>             (ii) Stores Ledger Control A/c                                                                              Dr</a:t>
            </a:r>
          </a:p>
          <a:p>
            <a:pPr>
              <a:lnSpc>
                <a:spcPct val="150000"/>
              </a:lnSpc>
            </a:pPr>
            <a:r>
              <a:rPr lang="en-US" sz="2000" dirty="0">
                <a:latin typeface="Times New Roman" panose="02020603050405020304" pitchFamily="18" charset="0"/>
                <a:cs typeface="Times New Roman" panose="02020603050405020304" pitchFamily="18" charset="0"/>
              </a:rPr>
              <a:t>                      To Material Control A/c </a:t>
            </a:r>
          </a:p>
        </p:txBody>
      </p:sp>
    </p:spTree>
    <p:extLst>
      <p:ext uri="{BB962C8B-B14F-4D97-AF65-F5344CB8AC3E}">
        <p14:creationId xmlns:p14="http://schemas.microsoft.com/office/powerpoint/2010/main" xmlns="" val="3255463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02F3388B-C86B-4ED6-AADD-C1D3B8FF1D55}"/>
              </a:ext>
            </a:extLst>
          </p:cNvPr>
          <p:cNvSpPr txBox="1"/>
          <p:nvPr/>
        </p:nvSpPr>
        <p:spPr>
          <a:xfrm>
            <a:off x="463827" y="410819"/>
            <a:ext cx="10933044" cy="6247864"/>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2. For return of materials purchased:</a:t>
            </a:r>
          </a:p>
          <a:p>
            <a:r>
              <a:rPr lang="en-US" sz="2000" b="1" dirty="0">
                <a:latin typeface="Times New Roman" panose="02020603050405020304" pitchFamily="18" charset="0"/>
                <a:cs typeface="Times New Roman" panose="02020603050405020304" pitchFamily="18" charset="0"/>
              </a:rPr>
              <a:t>     (a) In financial books:</a:t>
            </a:r>
          </a:p>
          <a:p>
            <a:r>
              <a:rPr lang="en-US" sz="2000" dirty="0">
                <a:latin typeface="Times New Roman" panose="02020603050405020304" pitchFamily="18" charset="0"/>
                <a:cs typeface="Times New Roman" panose="02020603050405020304" pitchFamily="18" charset="0"/>
              </a:rPr>
              <a:t>           Supplier’s A/c                                                                                  Dr</a:t>
            </a:r>
          </a:p>
          <a:p>
            <a:r>
              <a:rPr lang="en-US" sz="2000" dirty="0">
                <a:latin typeface="Times New Roman" panose="02020603050405020304" pitchFamily="18" charset="0"/>
                <a:cs typeface="Times New Roman" panose="02020603050405020304" pitchFamily="18" charset="0"/>
              </a:rPr>
              <a:t>               To Purchase Return A/c</a:t>
            </a:r>
          </a:p>
          <a:p>
            <a:r>
              <a:rPr lang="en-US" sz="2000" dirty="0">
                <a:latin typeface="Times New Roman" panose="02020603050405020304" pitchFamily="18" charset="0"/>
                <a:cs typeface="Times New Roman" panose="02020603050405020304" pitchFamily="18" charset="0"/>
              </a:rPr>
              <a:t>               To Cost Ledger Control A/c (memorandum)</a:t>
            </a:r>
          </a:p>
          <a:p>
            <a:r>
              <a:rPr lang="en-US" sz="2000" b="1" dirty="0">
                <a:latin typeface="Times New Roman" panose="02020603050405020304" pitchFamily="18" charset="0"/>
                <a:cs typeface="Times New Roman" panose="02020603050405020304" pitchFamily="18" charset="0"/>
              </a:rPr>
              <a:t>      (b) In cost books:</a:t>
            </a:r>
          </a:p>
          <a:p>
            <a:r>
              <a:rPr lang="en-US" sz="2000" dirty="0">
                <a:latin typeface="Times New Roman" panose="02020603050405020304" pitchFamily="18" charset="0"/>
                <a:cs typeface="Times New Roman" panose="02020603050405020304" pitchFamily="18" charset="0"/>
              </a:rPr>
              <a:t>            Cost Ledger Control A/c                                                                 Dr</a:t>
            </a:r>
          </a:p>
          <a:p>
            <a:r>
              <a:rPr lang="en-US" sz="2000" dirty="0">
                <a:latin typeface="Times New Roman" panose="02020603050405020304" pitchFamily="18" charset="0"/>
                <a:cs typeface="Times New Roman" panose="02020603050405020304" pitchFamily="18" charset="0"/>
              </a:rPr>
              <a:t>                To Stores Ledger Control A/c</a:t>
            </a:r>
          </a:p>
          <a:p>
            <a:r>
              <a:rPr lang="en-US" sz="2000" b="1" dirty="0">
                <a:latin typeface="Times New Roman" panose="02020603050405020304" pitchFamily="18" charset="0"/>
                <a:cs typeface="Times New Roman" panose="02020603050405020304" pitchFamily="18" charset="0"/>
              </a:rPr>
              <a:t>3. For issue of materials to production:</a:t>
            </a:r>
          </a:p>
          <a:p>
            <a:r>
              <a:rPr lang="en-US" sz="2000" b="1" dirty="0">
                <a:latin typeface="Times New Roman" panose="02020603050405020304" pitchFamily="18" charset="0"/>
                <a:cs typeface="Times New Roman" panose="02020603050405020304" pitchFamily="18" charset="0"/>
              </a:rPr>
              <a:t>      (a) In financial books:</a:t>
            </a:r>
          </a:p>
          <a:p>
            <a:r>
              <a:rPr lang="en-US" sz="2000" dirty="0">
                <a:latin typeface="Times New Roman" panose="02020603050405020304" pitchFamily="18" charset="0"/>
                <a:cs typeface="Times New Roman" panose="02020603050405020304" pitchFamily="18" charset="0"/>
              </a:rPr>
              <a:t>             No entry</a:t>
            </a:r>
          </a:p>
          <a:p>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(b) In cost books:</a:t>
            </a:r>
          </a:p>
          <a:p>
            <a:r>
              <a:rPr lang="en-US" sz="2000" dirty="0">
                <a:latin typeface="Times New Roman" panose="02020603050405020304" pitchFamily="18" charset="0"/>
                <a:cs typeface="Times New Roman" panose="02020603050405020304" pitchFamily="18" charset="0"/>
              </a:rPr>
              <a:t>              Work- in – Progress Ledger Control A/c                                      Dr</a:t>
            </a:r>
          </a:p>
          <a:p>
            <a:r>
              <a:rPr lang="en-US" sz="2000" dirty="0">
                <a:latin typeface="Times New Roman" panose="02020603050405020304" pitchFamily="18" charset="0"/>
                <a:cs typeface="Times New Roman" panose="02020603050405020304" pitchFamily="18" charset="0"/>
              </a:rPr>
              <a:t>                    To Stores Ledger Control A/c</a:t>
            </a:r>
          </a:p>
          <a:p>
            <a:r>
              <a:rPr lang="en-US" sz="2000" b="1" dirty="0">
                <a:latin typeface="Times New Roman" panose="02020603050405020304" pitchFamily="18" charset="0"/>
                <a:cs typeface="Times New Roman" panose="02020603050405020304" pitchFamily="18" charset="0"/>
              </a:rPr>
              <a:t>4. For issue of indirect materials:</a:t>
            </a:r>
          </a:p>
          <a:p>
            <a:r>
              <a:rPr lang="en-US" sz="2000" b="1" dirty="0">
                <a:latin typeface="Times New Roman" panose="02020603050405020304" pitchFamily="18" charset="0"/>
                <a:cs typeface="Times New Roman" panose="02020603050405020304" pitchFamily="18" charset="0"/>
              </a:rPr>
              <a:t>      (a) In financial books:</a:t>
            </a:r>
          </a:p>
          <a:p>
            <a:r>
              <a:rPr lang="en-US" sz="2000" dirty="0">
                <a:latin typeface="Times New Roman" panose="02020603050405020304" pitchFamily="18" charset="0"/>
                <a:cs typeface="Times New Roman" panose="02020603050405020304" pitchFamily="18" charset="0"/>
              </a:rPr>
              <a:t>               No entry</a:t>
            </a:r>
          </a:p>
          <a:p>
            <a:r>
              <a:rPr lang="en-US" sz="2000" b="1" dirty="0">
                <a:latin typeface="Times New Roman" panose="02020603050405020304" pitchFamily="18" charset="0"/>
                <a:cs typeface="Times New Roman" panose="02020603050405020304" pitchFamily="18" charset="0"/>
              </a:rPr>
              <a:t>       (b) In cost books:</a:t>
            </a:r>
          </a:p>
          <a:p>
            <a:r>
              <a:rPr lang="en-US" sz="2000" dirty="0">
                <a:latin typeface="Times New Roman" panose="02020603050405020304" pitchFamily="18" charset="0"/>
                <a:cs typeface="Times New Roman" panose="02020603050405020304" pitchFamily="18" charset="0"/>
              </a:rPr>
              <a:t>              Factory Overhead Control A/c                                                      Dr</a:t>
            </a:r>
          </a:p>
          <a:p>
            <a:r>
              <a:rPr lang="en-US" sz="2000" dirty="0">
                <a:latin typeface="Times New Roman" panose="02020603050405020304" pitchFamily="18" charset="0"/>
                <a:cs typeface="Times New Roman" panose="02020603050405020304" pitchFamily="18" charset="0"/>
              </a:rPr>
              <a:t>                    To Stores Ledger Control A/c</a:t>
            </a:r>
          </a:p>
        </p:txBody>
      </p:sp>
    </p:spTree>
    <p:extLst>
      <p:ext uri="{BB962C8B-B14F-4D97-AF65-F5344CB8AC3E}">
        <p14:creationId xmlns:p14="http://schemas.microsoft.com/office/powerpoint/2010/main" xmlns="" val="4294522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21147BF5-7E9E-4AF1-85AA-EDC55788A66F}"/>
              </a:ext>
            </a:extLst>
          </p:cNvPr>
          <p:cNvSpPr txBox="1"/>
          <p:nvPr/>
        </p:nvSpPr>
        <p:spPr>
          <a:xfrm>
            <a:off x="702365" y="503583"/>
            <a:ext cx="10522226" cy="6247864"/>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5. For return of materials from production to stores:</a:t>
            </a:r>
          </a:p>
          <a:p>
            <a:r>
              <a:rPr lang="en-US" sz="2000" b="1" dirty="0">
                <a:latin typeface="Times New Roman" panose="02020603050405020304" pitchFamily="18" charset="0"/>
                <a:cs typeface="Times New Roman" panose="02020603050405020304" pitchFamily="18" charset="0"/>
              </a:rPr>
              <a:t>     (a) In financial books</a:t>
            </a:r>
          </a:p>
          <a:p>
            <a:r>
              <a:rPr lang="en-US" sz="2000" dirty="0">
                <a:latin typeface="Times New Roman" panose="02020603050405020304" pitchFamily="18" charset="0"/>
                <a:cs typeface="Times New Roman" panose="02020603050405020304" pitchFamily="18" charset="0"/>
              </a:rPr>
              <a:t>            No entry</a:t>
            </a:r>
          </a:p>
          <a:p>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(b) In cost books: </a:t>
            </a:r>
          </a:p>
          <a:p>
            <a:r>
              <a:rPr lang="en-US" sz="2000" dirty="0">
                <a:latin typeface="Times New Roman" panose="02020603050405020304" pitchFamily="18" charset="0"/>
                <a:cs typeface="Times New Roman" panose="02020603050405020304" pitchFamily="18" charset="0"/>
              </a:rPr>
              <a:t>           Stores Ledger Control A/c                                                                 Dr</a:t>
            </a:r>
          </a:p>
          <a:p>
            <a:r>
              <a:rPr lang="en-US" sz="2000" dirty="0">
                <a:latin typeface="Times New Roman" panose="02020603050405020304" pitchFamily="18" charset="0"/>
                <a:cs typeface="Times New Roman" panose="02020603050405020304" pitchFamily="18" charset="0"/>
              </a:rPr>
              <a:t>                 To Work-in-progress Ledger Control A/c</a:t>
            </a:r>
          </a:p>
          <a:p>
            <a:r>
              <a:rPr lang="en-US" sz="2000" b="1" dirty="0">
                <a:latin typeface="Times New Roman" panose="02020603050405020304" pitchFamily="18" charset="0"/>
                <a:cs typeface="Times New Roman" panose="02020603050405020304" pitchFamily="18" charset="0"/>
              </a:rPr>
              <a:t>6. For transfer of materials from one job to another job:</a:t>
            </a:r>
          </a:p>
          <a:p>
            <a:r>
              <a:rPr lang="en-US" sz="2000" b="1" dirty="0">
                <a:latin typeface="Times New Roman" panose="02020603050405020304" pitchFamily="18" charset="0"/>
                <a:cs typeface="Times New Roman" panose="02020603050405020304" pitchFamily="18" charset="0"/>
              </a:rPr>
              <a:t>     (a) In financial books:</a:t>
            </a:r>
          </a:p>
          <a:p>
            <a:r>
              <a:rPr lang="en-US" sz="2000" dirty="0">
                <a:latin typeface="Times New Roman" panose="02020603050405020304" pitchFamily="18" charset="0"/>
                <a:cs typeface="Times New Roman" panose="02020603050405020304" pitchFamily="18" charset="0"/>
              </a:rPr>
              <a:t>            No entry</a:t>
            </a:r>
          </a:p>
          <a:p>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(b) In cost books:</a:t>
            </a:r>
          </a:p>
          <a:p>
            <a:r>
              <a:rPr lang="en-US" sz="2000" dirty="0">
                <a:latin typeface="Times New Roman" panose="02020603050405020304" pitchFamily="18" charset="0"/>
                <a:cs typeface="Times New Roman" panose="02020603050405020304" pitchFamily="18" charset="0"/>
              </a:rPr>
              <a:t>            (Receiving) Job A/c                                                                          Dr</a:t>
            </a:r>
          </a:p>
          <a:p>
            <a:r>
              <a:rPr lang="en-US" sz="2000" dirty="0">
                <a:latin typeface="Times New Roman" panose="02020603050405020304" pitchFamily="18" charset="0"/>
                <a:cs typeface="Times New Roman" panose="02020603050405020304" pitchFamily="18" charset="0"/>
              </a:rPr>
              <a:t>                   To (Giving) Job A/c</a:t>
            </a:r>
          </a:p>
          <a:p>
            <a:r>
              <a:rPr lang="en-US" sz="2000" dirty="0">
                <a:latin typeface="Times New Roman" panose="02020603050405020304" pitchFamily="18" charset="0"/>
                <a:cs typeface="Times New Roman" panose="02020603050405020304" pitchFamily="18" charset="0"/>
              </a:rPr>
              <a:t>    (Both in work - in - progress ledger)</a:t>
            </a:r>
          </a:p>
          <a:p>
            <a:r>
              <a:rPr lang="en-US" sz="2000" b="1" dirty="0">
                <a:latin typeface="Times New Roman" panose="02020603050405020304" pitchFamily="18" charset="0"/>
                <a:cs typeface="Times New Roman" panose="02020603050405020304" pitchFamily="18" charset="0"/>
              </a:rPr>
              <a:t>7. For wages (gross) accruing far a period:</a:t>
            </a:r>
          </a:p>
          <a:p>
            <a:r>
              <a:rPr lang="en-US" sz="2000" b="1" dirty="0">
                <a:latin typeface="Times New Roman" panose="02020603050405020304" pitchFamily="18" charset="0"/>
                <a:cs typeface="Times New Roman" panose="02020603050405020304" pitchFamily="18" charset="0"/>
              </a:rPr>
              <a:t>     (a) In financial books:</a:t>
            </a:r>
          </a:p>
          <a:p>
            <a:r>
              <a:rPr lang="en-US" sz="2000" dirty="0">
                <a:latin typeface="Times New Roman" panose="02020603050405020304" pitchFamily="18" charset="0"/>
                <a:cs typeface="Times New Roman" panose="02020603050405020304" pitchFamily="18" charset="0"/>
              </a:rPr>
              <a:t>            Wages A/c                                                                                        Dr</a:t>
            </a:r>
          </a:p>
          <a:p>
            <a:r>
              <a:rPr lang="en-US" sz="2000" dirty="0">
                <a:latin typeface="Times New Roman" panose="02020603050405020304" pitchFamily="18" charset="0"/>
                <a:cs typeface="Times New Roman" panose="02020603050405020304" pitchFamily="18" charset="0"/>
              </a:rPr>
              <a:t>             Cost Ledger Control A/c (memorandum)                                       Dr</a:t>
            </a:r>
          </a:p>
          <a:p>
            <a:r>
              <a:rPr lang="en-US" sz="2000" dirty="0">
                <a:latin typeface="Times New Roman" panose="02020603050405020304" pitchFamily="18" charset="0"/>
                <a:cs typeface="Times New Roman" panose="02020603050405020304" pitchFamily="18" charset="0"/>
              </a:rPr>
              <a:t>                    To Cash A/c (net amount paid)</a:t>
            </a:r>
          </a:p>
          <a:p>
            <a:r>
              <a:rPr lang="en-US" sz="2000" dirty="0">
                <a:latin typeface="Times New Roman" panose="02020603050405020304" pitchFamily="18" charset="0"/>
                <a:cs typeface="Times New Roman" panose="02020603050405020304" pitchFamily="18" charset="0"/>
              </a:rPr>
              <a:t>                    To Various Accounts for deductions A/c</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946165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3982EE3E-FDC0-4FC0-94E9-78FA0293115C}"/>
              </a:ext>
            </a:extLst>
          </p:cNvPr>
          <p:cNvSpPr txBox="1"/>
          <p:nvPr/>
        </p:nvSpPr>
        <p:spPr>
          <a:xfrm>
            <a:off x="967409" y="543339"/>
            <a:ext cx="10296939" cy="6500306"/>
          </a:xfrm>
          <a:prstGeom prst="rect">
            <a:avLst/>
          </a:prstGeom>
          <a:noFill/>
        </p:spPr>
        <p:txBody>
          <a:bodyPr wrap="square" rtlCol="0">
            <a:spAutoFit/>
          </a:bodyPr>
          <a:lstStyle/>
          <a:p>
            <a:pPr>
              <a:lnSpc>
                <a:spcPct val="150000"/>
              </a:lnSpc>
            </a:pP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(b) In cost books:</a:t>
            </a:r>
          </a:p>
          <a:p>
            <a:pPr>
              <a:lnSpc>
                <a:spcPct val="150000"/>
              </a:lnSpc>
            </a:pPr>
            <a:r>
              <a:rPr lang="en-US" sz="2000" dirty="0">
                <a:latin typeface="Times New Roman" panose="02020603050405020304" pitchFamily="18" charset="0"/>
                <a:cs typeface="Times New Roman" panose="02020603050405020304" pitchFamily="18" charset="0"/>
              </a:rPr>
              <a:t>         (i) Wages Control A/c                                                                             Dr</a:t>
            </a:r>
          </a:p>
          <a:p>
            <a:pPr>
              <a:lnSpc>
                <a:spcPct val="150000"/>
              </a:lnSpc>
            </a:pPr>
            <a:r>
              <a:rPr lang="en-US" sz="2000" dirty="0">
                <a:latin typeface="Times New Roman" panose="02020603050405020304" pitchFamily="18" charset="0"/>
                <a:cs typeface="Times New Roman" panose="02020603050405020304" pitchFamily="18" charset="0"/>
              </a:rPr>
              <a:t>                   To Cost Ledger Control A/c</a:t>
            </a:r>
          </a:p>
          <a:p>
            <a:pPr>
              <a:lnSpc>
                <a:spcPct val="150000"/>
              </a:lnSpc>
            </a:pPr>
            <a:r>
              <a:rPr lang="en-US" sz="2000" dirty="0">
                <a:latin typeface="Times New Roman" panose="02020603050405020304" pitchFamily="18" charset="0"/>
                <a:cs typeface="Times New Roman" panose="02020603050405020304" pitchFamily="18" charset="0"/>
              </a:rPr>
              <a:t>         (ii) Total wages will be first analyzed into – direct wages and indirect wages. The latter will be further analyzed into production staff, selling and distribution staff.</a:t>
            </a:r>
          </a:p>
          <a:p>
            <a:pPr>
              <a:lnSpc>
                <a:spcPct val="150000"/>
              </a:lnSpc>
            </a:pP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For direct wages:</a:t>
            </a:r>
          </a:p>
          <a:p>
            <a:pPr>
              <a:lnSpc>
                <a:spcPct val="150000"/>
              </a:lnSpc>
            </a:pPr>
            <a:r>
              <a:rPr lang="en-US" sz="2000" dirty="0">
                <a:latin typeface="Times New Roman" panose="02020603050405020304" pitchFamily="18" charset="0"/>
                <a:cs typeface="Times New Roman" panose="02020603050405020304" pitchFamily="18" charset="0"/>
              </a:rPr>
              <a:t>             Work – in – Progress Control A/c                                                       Dr</a:t>
            </a:r>
          </a:p>
          <a:p>
            <a:pPr>
              <a:lnSpc>
                <a:spcPct val="150000"/>
              </a:lnSpc>
            </a:pPr>
            <a:r>
              <a:rPr lang="en-US" sz="2000" dirty="0">
                <a:latin typeface="Times New Roman" panose="02020603050405020304" pitchFamily="18" charset="0"/>
                <a:cs typeface="Times New Roman" panose="02020603050405020304" pitchFamily="18" charset="0"/>
              </a:rPr>
              <a:t>                  To Wages Control A/c</a:t>
            </a:r>
          </a:p>
          <a:p>
            <a:pPr>
              <a:lnSpc>
                <a:spcPct val="150000"/>
              </a:lnSpc>
            </a:pP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For indirect wages according to further analysis:</a:t>
            </a:r>
          </a:p>
          <a:p>
            <a:pPr>
              <a:lnSpc>
                <a:spcPct val="150000"/>
              </a:lnSpc>
            </a:pPr>
            <a:r>
              <a:rPr lang="en-US" sz="2000" dirty="0">
                <a:latin typeface="Times New Roman" panose="02020603050405020304" pitchFamily="18" charset="0"/>
                <a:cs typeface="Times New Roman" panose="02020603050405020304" pitchFamily="18" charset="0"/>
              </a:rPr>
              <a:t>              Factory Overhead Control A/c                                                           Dr</a:t>
            </a:r>
          </a:p>
          <a:p>
            <a:pPr>
              <a:lnSpc>
                <a:spcPct val="150000"/>
              </a:lnSpc>
            </a:pPr>
            <a:r>
              <a:rPr lang="en-US" sz="2000" dirty="0">
                <a:latin typeface="Times New Roman" panose="02020603050405020304" pitchFamily="18" charset="0"/>
                <a:cs typeface="Times New Roman" panose="02020603050405020304" pitchFamily="18" charset="0"/>
              </a:rPr>
              <a:t>              Administrative Overhead Control A/c                                               Dr</a:t>
            </a:r>
          </a:p>
          <a:p>
            <a:pPr>
              <a:lnSpc>
                <a:spcPct val="150000"/>
              </a:lnSpc>
            </a:pPr>
            <a:r>
              <a:rPr lang="en-US" sz="2000" dirty="0">
                <a:latin typeface="Times New Roman" panose="02020603050405020304" pitchFamily="18" charset="0"/>
                <a:cs typeface="Times New Roman" panose="02020603050405020304" pitchFamily="18" charset="0"/>
              </a:rPr>
              <a:t>              Selling and Distribution Overhead Control A/c                                 Dr</a:t>
            </a:r>
          </a:p>
          <a:p>
            <a:pPr>
              <a:lnSpc>
                <a:spcPct val="150000"/>
              </a:lnSpc>
            </a:pPr>
            <a:r>
              <a:rPr lang="en-US" sz="2000" dirty="0">
                <a:latin typeface="Times New Roman" panose="02020603050405020304" pitchFamily="18" charset="0"/>
                <a:cs typeface="Times New Roman" panose="02020603050405020304" pitchFamily="18" charset="0"/>
              </a:rPr>
              <a:t>                       To Wages Control A/c</a:t>
            </a:r>
          </a:p>
          <a:p>
            <a:pPr>
              <a:lnSpc>
                <a:spcPct val="150000"/>
              </a:lnSpc>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67949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5B03A161-C092-4805-B00B-6A5D31B45CF8}"/>
              </a:ext>
            </a:extLst>
          </p:cNvPr>
          <p:cNvSpPr txBox="1"/>
          <p:nvPr/>
        </p:nvSpPr>
        <p:spPr>
          <a:xfrm>
            <a:off x="1027708" y="172276"/>
            <a:ext cx="10136586" cy="6038641"/>
          </a:xfrm>
          <a:prstGeom prst="rect">
            <a:avLst/>
          </a:prstGeom>
          <a:noFill/>
        </p:spPr>
        <p:txBody>
          <a:bodyPr wrap="square" rtlCol="0">
            <a:spAutoFit/>
          </a:bodyPr>
          <a:lstStyle/>
          <a:p>
            <a:pPr>
              <a:lnSpc>
                <a:spcPct val="150000"/>
              </a:lnSpc>
            </a:pPr>
            <a:r>
              <a:rPr lang="en-US" sz="2000" b="1" dirty="0">
                <a:latin typeface="Times New Roman" panose="02020603050405020304" pitchFamily="18" charset="0"/>
                <a:cs typeface="Times New Roman" panose="02020603050405020304" pitchFamily="18" charset="0"/>
              </a:rPr>
              <a:t>8. For overhead expenses accruing for a period:</a:t>
            </a:r>
          </a:p>
          <a:p>
            <a:pPr>
              <a:lnSpc>
                <a:spcPct val="150000"/>
              </a:lnSpc>
            </a:pPr>
            <a:r>
              <a:rPr lang="en-US" sz="2000" dirty="0">
                <a:latin typeface="Times New Roman" panose="02020603050405020304" pitchFamily="18" charset="0"/>
                <a:cs typeface="Times New Roman" panose="02020603050405020304" pitchFamily="18" charset="0"/>
              </a:rPr>
              <a:t>    (a) In financial books:</a:t>
            </a:r>
          </a:p>
          <a:p>
            <a:pPr>
              <a:lnSpc>
                <a:spcPct val="150000"/>
              </a:lnSpc>
            </a:pPr>
            <a:r>
              <a:rPr lang="en-US" sz="2000" dirty="0">
                <a:latin typeface="Times New Roman" panose="02020603050405020304" pitchFamily="18" charset="0"/>
                <a:cs typeface="Times New Roman" panose="02020603050405020304" pitchFamily="18" charset="0"/>
              </a:rPr>
              <a:t>          Expenses A/c                                                                                                             Dr</a:t>
            </a:r>
          </a:p>
          <a:p>
            <a:pPr>
              <a:lnSpc>
                <a:spcPct val="150000"/>
              </a:lnSpc>
            </a:pPr>
            <a:r>
              <a:rPr lang="en-US" sz="2000" dirty="0">
                <a:latin typeface="Times New Roman" panose="02020603050405020304" pitchFamily="18" charset="0"/>
                <a:cs typeface="Times New Roman" panose="02020603050405020304" pitchFamily="18" charset="0"/>
              </a:rPr>
              <a:t>          Cost Ledger Control A/c (memorandum)                                                                 Dr</a:t>
            </a:r>
          </a:p>
          <a:p>
            <a:pPr>
              <a:lnSpc>
                <a:spcPct val="150000"/>
              </a:lnSpc>
            </a:pPr>
            <a:r>
              <a:rPr lang="en-US" sz="2000" dirty="0">
                <a:latin typeface="Times New Roman" panose="02020603050405020304" pitchFamily="18" charset="0"/>
                <a:cs typeface="Times New Roman" panose="02020603050405020304" pitchFamily="18" charset="0"/>
              </a:rPr>
              <a:t>                  To Creditors A/c</a:t>
            </a:r>
          </a:p>
          <a:p>
            <a:pPr>
              <a:lnSpc>
                <a:spcPct val="150000"/>
              </a:lnSpc>
            </a:pPr>
            <a:r>
              <a:rPr lang="en-US" sz="2000" b="1" dirty="0">
                <a:latin typeface="Times New Roman" panose="02020603050405020304" pitchFamily="18" charset="0"/>
                <a:cs typeface="Times New Roman" panose="02020603050405020304" pitchFamily="18" charset="0"/>
              </a:rPr>
              <a:t>    (b) In cost books:</a:t>
            </a:r>
          </a:p>
          <a:p>
            <a:pPr>
              <a:lnSpc>
                <a:spcPct val="150000"/>
              </a:lnSpc>
            </a:pPr>
            <a:r>
              <a:rPr lang="en-US" sz="2000" dirty="0">
                <a:latin typeface="Times New Roman" panose="02020603050405020304" pitchFamily="18" charset="0"/>
                <a:cs typeface="Times New Roman" panose="02020603050405020304" pitchFamily="18" charset="0"/>
              </a:rPr>
              <a:t>           The total expenses shall be analyzed into production, administration, selling and distribution.</a:t>
            </a:r>
          </a:p>
          <a:p>
            <a:pPr>
              <a:lnSpc>
                <a:spcPct val="150000"/>
              </a:lnSpc>
            </a:pP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Entry will be according to the analysis, as shown below:</a:t>
            </a:r>
          </a:p>
          <a:p>
            <a:pPr>
              <a:lnSpc>
                <a:spcPct val="150000"/>
              </a:lnSpc>
            </a:pPr>
            <a:r>
              <a:rPr lang="en-US" sz="2000" dirty="0">
                <a:latin typeface="Times New Roman" panose="02020603050405020304" pitchFamily="18" charset="0"/>
                <a:cs typeface="Times New Roman" panose="02020603050405020304" pitchFamily="18" charset="0"/>
              </a:rPr>
              <a:t>               Factory Overhead Control A/c                                                                             Dr</a:t>
            </a:r>
          </a:p>
          <a:p>
            <a:pPr>
              <a:lnSpc>
                <a:spcPct val="150000"/>
              </a:lnSpc>
            </a:pPr>
            <a:r>
              <a:rPr lang="en-US" sz="2000" dirty="0">
                <a:latin typeface="Times New Roman" panose="02020603050405020304" pitchFamily="18" charset="0"/>
                <a:cs typeface="Times New Roman" panose="02020603050405020304" pitchFamily="18" charset="0"/>
              </a:rPr>
              <a:t>               Administrative Overhead Control A/c                                                                  Dr</a:t>
            </a:r>
          </a:p>
          <a:p>
            <a:pPr>
              <a:lnSpc>
                <a:spcPct val="150000"/>
              </a:lnSpc>
            </a:pPr>
            <a:r>
              <a:rPr lang="en-US" sz="2000" dirty="0">
                <a:latin typeface="Times New Roman" panose="02020603050405020304" pitchFamily="18" charset="0"/>
                <a:cs typeface="Times New Roman" panose="02020603050405020304" pitchFamily="18" charset="0"/>
              </a:rPr>
              <a:t>               Selling and Distribution Overhead Control A/c                                                   Dr</a:t>
            </a:r>
          </a:p>
          <a:p>
            <a:pPr>
              <a:lnSpc>
                <a:spcPct val="150000"/>
              </a:lnSpc>
            </a:pPr>
            <a:r>
              <a:rPr lang="en-US" sz="2000" dirty="0">
                <a:latin typeface="Times New Roman" panose="02020603050405020304" pitchFamily="18" charset="0"/>
                <a:cs typeface="Times New Roman" panose="02020603050405020304" pitchFamily="18" charset="0"/>
              </a:rPr>
              <a:t>                      To Cost Ledger Control A/c</a:t>
            </a:r>
          </a:p>
        </p:txBody>
      </p:sp>
    </p:spTree>
    <p:extLst>
      <p:ext uri="{BB962C8B-B14F-4D97-AF65-F5344CB8AC3E}">
        <p14:creationId xmlns:p14="http://schemas.microsoft.com/office/powerpoint/2010/main" xmlns="" val="435540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E2908BB6-D560-45EA-8ADA-2F143BB169DE}"/>
              </a:ext>
            </a:extLst>
          </p:cNvPr>
          <p:cNvSpPr txBox="1"/>
          <p:nvPr/>
        </p:nvSpPr>
        <p:spPr>
          <a:xfrm>
            <a:off x="1351722" y="609600"/>
            <a:ext cx="9713843" cy="5576976"/>
          </a:xfrm>
          <a:prstGeom prst="rect">
            <a:avLst/>
          </a:prstGeom>
          <a:noFill/>
        </p:spPr>
        <p:txBody>
          <a:bodyPr wrap="square" rtlCol="0">
            <a:spAutoFit/>
          </a:bodyPr>
          <a:lstStyle/>
          <a:p>
            <a:pPr>
              <a:lnSpc>
                <a:spcPct val="150000"/>
              </a:lnSpc>
            </a:pPr>
            <a:r>
              <a:rPr lang="en-US" sz="2000" b="1" dirty="0">
                <a:latin typeface="Times New Roman" panose="02020603050405020304" pitchFamily="18" charset="0"/>
                <a:cs typeface="Times New Roman" panose="02020603050405020304" pitchFamily="18" charset="0"/>
              </a:rPr>
              <a:t>9. For Payment of expenses accrued:</a:t>
            </a:r>
          </a:p>
          <a:p>
            <a:pPr>
              <a:lnSpc>
                <a:spcPct val="150000"/>
              </a:lnSpc>
            </a:pPr>
            <a:r>
              <a:rPr lang="en-US" sz="2000" b="1" dirty="0">
                <a:latin typeface="Times New Roman" panose="02020603050405020304" pitchFamily="18" charset="0"/>
                <a:cs typeface="Times New Roman" panose="02020603050405020304" pitchFamily="18" charset="0"/>
              </a:rPr>
              <a:t>     (a) In financial books:</a:t>
            </a:r>
          </a:p>
          <a:p>
            <a:pPr>
              <a:lnSpc>
                <a:spcPct val="150000"/>
              </a:lnSpc>
            </a:pPr>
            <a:r>
              <a:rPr lang="en-US" sz="2000" dirty="0">
                <a:latin typeface="Times New Roman" panose="02020603050405020304" pitchFamily="18" charset="0"/>
                <a:cs typeface="Times New Roman" panose="02020603050405020304" pitchFamily="18" charset="0"/>
              </a:rPr>
              <a:t>           Creditors A/c                                                                                       Dr</a:t>
            </a:r>
          </a:p>
          <a:p>
            <a:pPr>
              <a:lnSpc>
                <a:spcPct val="150000"/>
              </a:lnSpc>
            </a:pPr>
            <a:r>
              <a:rPr lang="en-US" sz="2000" dirty="0">
                <a:latin typeface="Times New Roman" panose="02020603050405020304" pitchFamily="18" charset="0"/>
                <a:cs typeface="Times New Roman" panose="02020603050405020304" pitchFamily="18" charset="0"/>
              </a:rPr>
              <a:t>                To Cash A/c</a:t>
            </a:r>
          </a:p>
          <a:p>
            <a:pPr>
              <a:lnSpc>
                <a:spcPct val="150000"/>
              </a:lnSpc>
            </a:pPr>
            <a:r>
              <a:rPr lang="en-US" sz="2000" b="1" dirty="0">
                <a:latin typeface="Times New Roman" panose="02020603050405020304" pitchFamily="18" charset="0"/>
                <a:cs typeface="Times New Roman" panose="02020603050405020304" pitchFamily="18" charset="0"/>
              </a:rPr>
              <a:t>      (b) In cost books:</a:t>
            </a:r>
          </a:p>
          <a:p>
            <a:pPr>
              <a:lnSpc>
                <a:spcPct val="150000"/>
              </a:lnSpc>
            </a:pPr>
            <a:r>
              <a:rPr lang="en-US" sz="2000" dirty="0">
                <a:latin typeface="Times New Roman" panose="02020603050405020304" pitchFamily="18" charset="0"/>
                <a:cs typeface="Times New Roman" panose="02020603050405020304" pitchFamily="18" charset="0"/>
              </a:rPr>
              <a:t>             No entry</a:t>
            </a:r>
          </a:p>
          <a:p>
            <a:pPr>
              <a:lnSpc>
                <a:spcPct val="150000"/>
              </a:lnSpc>
            </a:pPr>
            <a:r>
              <a:rPr lang="en-US" sz="2000" b="1" dirty="0">
                <a:latin typeface="Times New Roman" panose="02020603050405020304" pitchFamily="18" charset="0"/>
                <a:cs typeface="Times New Roman" panose="02020603050405020304" pitchFamily="18" charset="0"/>
              </a:rPr>
              <a:t>10. For total factory overhead recovered during a period:</a:t>
            </a:r>
          </a:p>
          <a:p>
            <a:pPr>
              <a:lnSpc>
                <a:spcPct val="150000"/>
              </a:lnSpc>
            </a:pPr>
            <a:r>
              <a:rPr lang="en-US" sz="2000" b="1" dirty="0">
                <a:latin typeface="Times New Roman" panose="02020603050405020304" pitchFamily="18" charset="0"/>
                <a:cs typeface="Times New Roman" panose="02020603050405020304" pitchFamily="18" charset="0"/>
              </a:rPr>
              <a:t>      (a) In financial books: </a:t>
            </a:r>
          </a:p>
          <a:p>
            <a:pPr>
              <a:lnSpc>
                <a:spcPct val="150000"/>
              </a:lnSpc>
            </a:pPr>
            <a:r>
              <a:rPr lang="en-US" sz="2000" dirty="0">
                <a:latin typeface="Times New Roman" panose="02020603050405020304" pitchFamily="18" charset="0"/>
                <a:cs typeface="Times New Roman" panose="02020603050405020304" pitchFamily="18" charset="0"/>
              </a:rPr>
              <a:t>             No entry</a:t>
            </a:r>
          </a:p>
          <a:p>
            <a:pPr>
              <a:lnSpc>
                <a:spcPct val="150000"/>
              </a:lnSpc>
            </a:pPr>
            <a:r>
              <a:rPr lang="en-US" sz="2000" b="1" dirty="0">
                <a:latin typeface="Times New Roman" panose="02020603050405020304" pitchFamily="18" charset="0"/>
                <a:cs typeface="Times New Roman" panose="02020603050405020304" pitchFamily="18" charset="0"/>
              </a:rPr>
              <a:t>       (b) In cost books:</a:t>
            </a:r>
          </a:p>
          <a:p>
            <a:pPr>
              <a:lnSpc>
                <a:spcPct val="150000"/>
              </a:lnSpc>
            </a:pPr>
            <a:r>
              <a:rPr lang="en-US" sz="2000" dirty="0">
                <a:latin typeface="Times New Roman" panose="02020603050405020304" pitchFamily="18" charset="0"/>
                <a:cs typeface="Times New Roman" panose="02020603050405020304" pitchFamily="18" charset="0"/>
              </a:rPr>
              <a:t>              Work-in-Progress Ledger Control A/c                                            Dr</a:t>
            </a:r>
          </a:p>
          <a:p>
            <a:pPr>
              <a:lnSpc>
                <a:spcPct val="150000"/>
              </a:lnSpc>
            </a:pPr>
            <a:r>
              <a:rPr lang="en-US" sz="2000" dirty="0">
                <a:latin typeface="Times New Roman" panose="02020603050405020304" pitchFamily="18" charset="0"/>
                <a:cs typeface="Times New Roman" panose="02020603050405020304" pitchFamily="18" charset="0"/>
              </a:rPr>
              <a:t>                    To Factory Overhead Control A/c</a:t>
            </a:r>
          </a:p>
        </p:txBody>
      </p:sp>
    </p:spTree>
    <p:extLst>
      <p:ext uri="{BB962C8B-B14F-4D97-AF65-F5344CB8AC3E}">
        <p14:creationId xmlns:p14="http://schemas.microsoft.com/office/powerpoint/2010/main" xmlns="" val="12267116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2413</TotalTime>
  <Words>1578</Words>
  <Application>Microsoft Office PowerPoint</Application>
  <PresentationFormat>Custom</PresentationFormat>
  <Paragraphs>207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                                                                                     </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Kumar shaw</dc:creator>
  <cp:lastModifiedBy>HP</cp:lastModifiedBy>
  <cp:revision>25</cp:revision>
  <dcterms:created xsi:type="dcterms:W3CDTF">2020-03-23T13:37:17Z</dcterms:created>
  <dcterms:modified xsi:type="dcterms:W3CDTF">2020-03-26T13:43:12Z</dcterms:modified>
</cp:coreProperties>
</file>