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AE45D7-27D3-4FAB-ACCF-A1269E90B7AF}"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IN"/>
        </a:p>
      </dgm:t>
    </dgm:pt>
    <dgm:pt modelId="{EC6745C6-750E-402B-A132-26BF30E73B9A}">
      <dgm:prSet custT="1"/>
      <dgm:spPr/>
      <dgm:t>
        <a:bodyPr/>
        <a:lstStyle/>
        <a:p>
          <a:pPr rtl="0"/>
          <a:r>
            <a:rPr lang="en-US" sz="1400" b="0" dirty="0" smtClean="0">
              <a:solidFill>
                <a:schemeClr val="tx1"/>
              </a:solidFill>
              <a:latin typeface="Algerian" pitchFamily="82" charset="0"/>
            </a:rPr>
            <a:t>Relevance Theories</a:t>
          </a:r>
          <a:endParaRPr lang="en-IN" sz="1400" dirty="0">
            <a:solidFill>
              <a:schemeClr val="tx1"/>
            </a:solidFill>
            <a:latin typeface="Algerian" pitchFamily="82" charset="0"/>
          </a:endParaRPr>
        </a:p>
      </dgm:t>
    </dgm:pt>
    <dgm:pt modelId="{BE6E5668-E49E-402A-99A1-80293BC05D9A}" type="parTrans" cxnId="{46991ED5-46CD-4C9E-A1BB-6B15D3B28A3A}">
      <dgm:prSet/>
      <dgm:spPr/>
      <dgm:t>
        <a:bodyPr/>
        <a:lstStyle/>
        <a:p>
          <a:endParaRPr lang="en-IN"/>
        </a:p>
      </dgm:t>
    </dgm:pt>
    <dgm:pt modelId="{9C854B65-1A35-4661-904D-ADBDA7DC93D5}" type="sibTrans" cxnId="{46991ED5-46CD-4C9E-A1BB-6B15D3B28A3A}">
      <dgm:prSet/>
      <dgm:spPr/>
      <dgm:t>
        <a:bodyPr/>
        <a:lstStyle/>
        <a:p>
          <a:endParaRPr lang="en-IN"/>
        </a:p>
      </dgm:t>
    </dgm:pt>
    <dgm:pt modelId="{1DE4B019-9F80-4FF8-89A6-F81C70DDD56C}">
      <dgm:prSet custT="1"/>
      <dgm:spPr/>
      <dgm:t>
        <a:bodyPr/>
        <a:lstStyle/>
        <a:p>
          <a:pPr rtl="0"/>
          <a:r>
            <a:rPr lang="en-US" sz="1050" b="0" dirty="0" smtClean="0">
              <a:solidFill>
                <a:schemeClr val="tx1"/>
              </a:solidFill>
              <a:latin typeface="Aharoni" pitchFamily="2" charset="-79"/>
              <a:cs typeface="Aharoni" pitchFamily="2" charset="-79"/>
            </a:rPr>
            <a:t>(i.e. which consider dividend decision to be relevant as it affects the value of the firm)</a:t>
          </a:r>
          <a:endParaRPr lang="en-IN" sz="1050" dirty="0">
            <a:solidFill>
              <a:schemeClr val="tx1"/>
            </a:solidFill>
            <a:latin typeface="Aharoni" pitchFamily="2" charset="-79"/>
            <a:cs typeface="Aharoni" pitchFamily="2" charset="-79"/>
          </a:endParaRPr>
        </a:p>
      </dgm:t>
    </dgm:pt>
    <dgm:pt modelId="{B663C87B-08E6-4E4E-B37E-872840CFF7AB}" type="parTrans" cxnId="{68E6B797-1CC7-47DE-AAE1-2A61D7990707}">
      <dgm:prSet/>
      <dgm:spPr/>
      <dgm:t>
        <a:bodyPr/>
        <a:lstStyle/>
        <a:p>
          <a:endParaRPr lang="en-IN"/>
        </a:p>
      </dgm:t>
    </dgm:pt>
    <dgm:pt modelId="{914D6DAE-3BBB-4465-87EF-1BB55F44DE38}" type="sibTrans" cxnId="{68E6B797-1CC7-47DE-AAE1-2A61D7990707}">
      <dgm:prSet/>
      <dgm:spPr/>
      <dgm:t>
        <a:bodyPr/>
        <a:lstStyle/>
        <a:p>
          <a:endParaRPr lang="en-IN"/>
        </a:p>
      </dgm:t>
    </dgm:pt>
    <dgm:pt modelId="{C16D84D2-77E9-4FAB-A490-01A4668763C0}" type="pres">
      <dgm:prSet presAssocID="{C4AE45D7-27D3-4FAB-ACCF-A1269E90B7AF}" presName="Name0" presStyleCnt="0">
        <dgm:presLayoutVars>
          <dgm:dir/>
          <dgm:resizeHandles val="exact"/>
        </dgm:presLayoutVars>
      </dgm:prSet>
      <dgm:spPr/>
      <dgm:t>
        <a:bodyPr/>
        <a:lstStyle/>
        <a:p>
          <a:endParaRPr lang="en-IN"/>
        </a:p>
      </dgm:t>
    </dgm:pt>
    <dgm:pt modelId="{1365A6C5-0582-44AA-8B0B-74E6F43EEC94}" type="pres">
      <dgm:prSet presAssocID="{EC6745C6-750E-402B-A132-26BF30E73B9A}" presName="node" presStyleLbl="node1" presStyleIdx="0" presStyleCnt="2" custLinFactY="6114" custLinFactNeighborX="12292" custLinFactNeighborY="100000">
        <dgm:presLayoutVars>
          <dgm:bulletEnabled val="1"/>
        </dgm:presLayoutVars>
      </dgm:prSet>
      <dgm:spPr/>
      <dgm:t>
        <a:bodyPr/>
        <a:lstStyle/>
        <a:p>
          <a:endParaRPr lang="en-IN"/>
        </a:p>
      </dgm:t>
    </dgm:pt>
    <dgm:pt modelId="{CA5E5EB0-1872-4116-8B14-54F29171C0A1}" type="pres">
      <dgm:prSet presAssocID="{9C854B65-1A35-4661-904D-ADBDA7DC93D5}" presName="sibTrans" presStyleLbl="sibTrans2D1" presStyleIdx="0" presStyleCnt="1"/>
      <dgm:spPr/>
      <dgm:t>
        <a:bodyPr/>
        <a:lstStyle/>
        <a:p>
          <a:endParaRPr lang="en-IN"/>
        </a:p>
      </dgm:t>
    </dgm:pt>
    <dgm:pt modelId="{E2B2F8F0-A51D-4495-8750-1A583BE056DA}" type="pres">
      <dgm:prSet presAssocID="{9C854B65-1A35-4661-904D-ADBDA7DC93D5}" presName="connectorText" presStyleLbl="sibTrans2D1" presStyleIdx="0" presStyleCnt="1"/>
      <dgm:spPr/>
      <dgm:t>
        <a:bodyPr/>
        <a:lstStyle/>
        <a:p>
          <a:endParaRPr lang="en-IN"/>
        </a:p>
      </dgm:t>
    </dgm:pt>
    <dgm:pt modelId="{3E6DFA96-3CFF-411A-8015-B32E4BA14389}" type="pres">
      <dgm:prSet presAssocID="{1DE4B019-9F80-4FF8-89A6-F81C70DDD56C}" presName="node" presStyleLbl="node1" presStyleIdx="1" presStyleCnt="2" custScaleX="159022">
        <dgm:presLayoutVars>
          <dgm:bulletEnabled val="1"/>
        </dgm:presLayoutVars>
      </dgm:prSet>
      <dgm:spPr/>
      <dgm:t>
        <a:bodyPr/>
        <a:lstStyle/>
        <a:p>
          <a:endParaRPr lang="en-IN"/>
        </a:p>
      </dgm:t>
    </dgm:pt>
  </dgm:ptLst>
  <dgm:cxnLst>
    <dgm:cxn modelId="{6A8E29B5-4164-4417-BC7F-47DEF349D408}" type="presOf" srcId="{1DE4B019-9F80-4FF8-89A6-F81C70DDD56C}" destId="{3E6DFA96-3CFF-411A-8015-B32E4BA14389}" srcOrd="0" destOrd="0" presId="urn:microsoft.com/office/officeart/2005/8/layout/process1"/>
    <dgm:cxn modelId="{46991ED5-46CD-4C9E-A1BB-6B15D3B28A3A}" srcId="{C4AE45D7-27D3-4FAB-ACCF-A1269E90B7AF}" destId="{EC6745C6-750E-402B-A132-26BF30E73B9A}" srcOrd="0" destOrd="0" parTransId="{BE6E5668-E49E-402A-99A1-80293BC05D9A}" sibTransId="{9C854B65-1A35-4661-904D-ADBDA7DC93D5}"/>
    <dgm:cxn modelId="{9409DCBF-7CFC-44D8-B2D1-CF444D3B8FA3}" type="presOf" srcId="{C4AE45D7-27D3-4FAB-ACCF-A1269E90B7AF}" destId="{C16D84D2-77E9-4FAB-A490-01A4668763C0}" srcOrd="0" destOrd="0" presId="urn:microsoft.com/office/officeart/2005/8/layout/process1"/>
    <dgm:cxn modelId="{3D1A32D0-8F2F-4438-81BE-048E87B1B654}" type="presOf" srcId="{9C854B65-1A35-4661-904D-ADBDA7DC93D5}" destId="{CA5E5EB0-1872-4116-8B14-54F29171C0A1}" srcOrd="0" destOrd="0" presId="urn:microsoft.com/office/officeart/2005/8/layout/process1"/>
    <dgm:cxn modelId="{68E6B797-1CC7-47DE-AAE1-2A61D7990707}" srcId="{C4AE45D7-27D3-4FAB-ACCF-A1269E90B7AF}" destId="{1DE4B019-9F80-4FF8-89A6-F81C70DDD56C}" srcOrd="1" destOrd="0" parTransId="{B663C87B-08E6-4E4E-B37E-872840CFF7AB}" sibTransId="{914D6DAE-3BBB-4465-87EF-1BB55F44DE38}"/>
    <dgm:cxn modelId="{E3A31D28-2BB7-43D6-8908-68294FA7C6A3}" type="presOf" srcId="{EC6745C6-750E-402B-A132-26BF30E73B9A}" destId="{1365A6C5-0582-44AA-8B0B-74E6F43EEC94}" srcOrd="0" destOrd="0" presId="urn:microsoft.com/office/officeart/2005/8/layout/process1"/>
    <dgm:cxn modelId="{C5BF639F-D542-445B-A143-E0B07E314811}" type="presOf" srcId="{9C854B65-1A35-4661-904D-ADBDA7DC93D5}" destId="{E2B2F8F0-A51D-4495-8750-1A583BE056DA}" srcOrd="1" destOrd="0" presId="urn:microsoft.com/office/officeart/2005/8/layout/process1"/>
    <dgm:cxn modelId="{5AEFE45B-9159-498E-9B2A-24B1C55FFB67}" type="presParOf" srcId="{C16D84D2-77E9-4FAB-A490-01A4668763C0}" destId="{1365A6C5-0582-44AA-8B0B-74E6F43EEC94}" srcOrd="0" destOrd="0" presId="urn:microsoft.com/office/officeart/2005/8/layout/process1"/>
    <dgm:cxn modelId="{68A8D208-85A8-4D1A-ACC0-503F762813A7}" type="presParOf" srcId="{C16D84D2-77E9-4FAB-A490-01A4668763C0}" destId="{CA5E5EB0-1872-4116-8B14-54F29171C0A1}" srcOrd="1" destOrd="0" presId="urn:microsoft.com/office/officeart/2005/8/layout/process1"/>
    <dgm:cxn modelId="{850968E9-63E0-4AAD-A8C0-39206C174075}" type="presParOf" srcId="{CA5E5EB0-1872-4116-8B14-54F29171C0A1}" destId="{E2B2F8F0-A51D-4495-8750-1A583BE056DA}" srcOrd="0" destOrd="0" presId="urn:microsoft.com/office/officeart/2005/8/layout/process1"/>
    <dgm:cxn modelId="{0DC0559D-52E4-44AD-897E-7235FCCC5D72}" type="presParOf" srcId="{C16D84D2-77E9-4FAB-A490-01A4668763C0}" destId="{3E6DFA96-3CFF-411A-8015-B32E4BA14389}" srcOrd="2"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80C052-A09F-4D9E-8BBE-9236FF62DDF7}"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IN"/>
        </a:p>
      </dgm:t>
    </dgm:pt>
    <dgm:pt modelId="{279C6F64-3F68-42EE-9736-FC3659EA7989}">
      <dgm:prSet custT="1"/>
      <dgm:spPr/>
      <dgm:t>
        <a:bodyPr/>
        <a:lstStyle/>
        <a:p>
          <a:pPr rtl="0"/>
          <a:r>
            <a:rPr lang="en-US" sz="1400" b="0" i="0" dirty="0" smtClean="0">
              <a:solidFill>
                <a:schemeClr val="tx1"/>
              </a:solidFill>
              <a:latin typeface="Algerian" pitchFamily="82" charset="0"/>
            </a:rPr>
            <a:t>Irrelevance Theories</a:t>
          </a:r>
          <a:endParaRPr lang="en-IN" sz="1400" dirty="0">
            <a:solidFill>
              <a:schemeClr val="tx1"/>
            </a:solidFill>
            <a:latin typeface="Algerian" pitchFamily="82" charset="0"/>
          </a:endParaRPr>
        </a:p>
      </dgm:t>
    </dgm:pt>
    <dgm:pt modelId="{DD83BA0E-1737-46E2-99DB-25D461466C84}" type="parTrans" cxnId="{47C49022-BE92-4973-BF1C-DAD9D348C1B4}">
      <dgm:prSet/>
      <dgm:spPr/>
      <dgm:t>
        <a:bodyPr/>
        <a:lstStyle/>
        <a:p>
          <a:endParaRPr lang="en-IN"/>
        </a:p>
      </dgm:t>
    </dgm:pt>
    <dgm:pt modelId="{D2AE4E3B-60E7-44F1-8ADD-B746B579CB5D}" type="sibTrans" cxnId="{47C49022-BE92-4973-BF1C-DAD9D348C1B4}">
      <dgm:prSet/>
      <dgm:spPr/>
      <dgm:t>
        <a:bodyPr/>
        <a:lstStyle/>
        <a:p>
          <a:endParaRPr lang="en-IN"/>
        </a:p>
      </dgm:t>
    </dgm:pt>
    <dgm:pt modelId="{213B2EE5-E332-4BE5-BE42-852F0434BB6D}">
      <dgm:prSet custT="1"/>
      <dgm:spPr/>
      <dgm:t>
        <a:bodyPr/>
        <a:lstStyle/>
        <a:p>
          <a:pPr rtl="0"/>
          <a:r>
            <a:rPr lang="en-US" sz="1050" b="0" i="0" dirty="0" smtClean="0">
              <a:solidFill>
                <a:schemeClr val="tx1"/>
              </a:solidFill>
              <a:latin typeface="Aharoni" pitchFamily="2" charset="-79"/>
              <a:cs typeface="Aharoni" pitchFamily="2" charset="-79"/>
            </a:rPr>
            <a:t>(i.e. which consider dividend decision to be irrelevant as it does not affects the value of the firm)</a:t>
          </a:r>
          <a:endParaRPr lang="en-IN" sz="1050" dirty="0">
            <a:solidFill>
              <a:schemeClr val="tx1"/>
            </a:solidFill>
            <a:latin typeface="Aharoni" pitchFamily="2" charset="-79"/>
            <a:cs typeface="Aharoni" pitchFamily="2" charset="-79"/>
          </a:endParaRPr>
        </a:p>
      </dgm:t>
    </dgm:pt>
    <dgm:pt modelId="{E7807CF6-4A36-492A-BFA0-F4EF3CAD9E18}" type="parTrans" cxnId="{BFA272D5-3099-4DFB-A77F-7DB3D3B42DB9}">
      <dgm:prSet/>
      <dgm:spPr/>
      <dgm:t>
        <a:bodyPr/>
        <a:lstStyle/>
        <a:p>
          <a:endParaRPr lang="en-IN"/>
        </a:p>
      </dgm:t>
    </dgm:pt>
    <dgm:pt modelId="{894C707D-6B8A-4268-BE14-69FE3009FE99}" type="sibTrans" cxnId="{BFA272D5-3099-4DFB-A77F-7DB3D3B42DB9}">
      <dgm:prSet/>
      <dgm:spPr/>
      <dgm:t>
        <a:bodyPr/>
        <a:lstStyle/>
        <a:p>
          <a:endParaRPr lang="en-IN"/>
        </a:p>
      </dgm:t>
    </dgm:pt>
    <dgm:pt modelId="{8C5C666F-DA4A-4713-9734-A27A7FAB85B6}" type="pres">
      <dgm:prSet presAssocID="{DB80C052-A09F-4D9E-8BBE-9236FF62DDF7}" presName="Name0" presStyleCnt="0">
        <dgm:presLayoutVars>
          <dgm:dir/>
          <dgm:resizeHandles val="exact"/>
        </dgm:presLayoutVars>
      </dgm:prSet>
      <dgm:spPr/>
      <dgm:t>
        <a:bodyPr/>
        <a:lstStyle/>
        <a:p>
          <a:endParaRPr lang="en-IN"/>
        </a:p>
      </dgm:t>
    </dgm:pt>
    <dgm:pt modelId="{E9CBF12C-D420-40EB-ACD6-447B06E4E2A8}" type="pres">
      <dgm:prSet presAssocID="{279C6F64-3F68-42EE-9736-FC3659EA7989}" presName="node" presStyleLbl="node1" presStyleIdx="0" presStyleCnt="2">
        <dgm:presLayoutVars>
          <dgm:bulletEnabled val="1"/>
        </dgm:presLayoutVars>
      </dgm:prSet>
      <dgm:spPr/>
      <dgm:t>
        <a:bodyPr/>
        <a:lstStyle/>
        <a:p>
          <a:endParaRPr lang="en-IN"/>
        </a:p>
      </dgm:t>
    </dgm:pt>
    <dgm:pt modelId="{C3C85FAE-7801-464B-A490-8348EC69785C}" type="pres">
      <dgm:prSet presAssocID="{D2AE4E3B-60E7-44F1-8ADD-B746B579CB5D}" presName="sibTrans" presStyleLbl="sibTrans2D1" presStyleIdx="0" presStyleCnt="1"/>
      <dgm:spPr/>
      <dgm:t>
        <a:bodyPr/>
        <a:lstStyle/>
        <a:p>
          <a:endParaRPr lang="en-IN"/>
        </a:p>
      </dgm:t>
    </dgm:pt>
    <dgm:pt modelId="{02DDCD6A-5304-4E0F-B1B4-873B3CBCACC8}" type="pres">
      <dgm:prSet presAssocID="{D2AE4E3B-60E7-44F1-8ADD-B746B579CB5D}" presName="connectorText" presStyleLbl="sibTrans2D1" presStyleIdx="0" presStyleCnt="1"/>
      <dgm:spPr/>
      <dgm:t>
        <a:bodyPr/>
        <a:lstStyle/>
        <a:p>
          <a:endParaRPr lang="en-IN"/>
        </a:p>
      </dgm:t>
    </dgm:pt>
    <dgm:pt modelId="{0275B020-388D-48AF-A565-AA04A0CFAD48}" type="pres">
      <dgm:prSet presAssocID="{213B2EE5-E332-4BE5-BE42-852F0434BB6D}" presName="node" presStyleLbl="node1" presStyleIdx="1" presStyleCnt="2" custScaleX="135700">
        <dgm:presLayoutVars>
          <dgm:bulletEnabled val="1"/>
        </dgm:presLayoutVars>
      </dgm:prSet>
      <dgm:spPr/>
      <dgm:t>
        <a:bodyPr/>
        <a:lstStyle/>
        <a:p>
          <a:endParaRPr lang="en-IN"/>
        </a:p>
      </dgm:t>
    </dgm:pt>
  </dgm:ptLst>
  <dgm:cxnLst>
    <dgm:cxn modelId="{35CD2795-2B1F-475B-81DD-C96C5479844B}" type="presOf" srcId="{DB80C052-A09F-4D9E-8BBE-9236FF62DDF7}" destId="{8C5C666F-DA4A-4713-9734-A27A7FAB85B6}" srcOrd="0" destOrd="0" presId="urn:microsoft.com/office/officeart/2005/8/layout/process1"/>
    <dgm:cxn modelId="{B11A63A5-3B30-4DB4-8310-E7EB713597F2}" type="presOf" srcId="{279C6F64-3F68-42EE-9736-FC3659EA7989}" destId="{E9CBF12C-D420-40EB-ACD6-447B06E4E2A8}" srcOrd="0" destOrd="0" presId="urn:microsoft.com/office/officeart/2005/8/layout/process1"/>
    <dgm:cxn modelId="{041F3BC8-0DB5-4DAE-A6A1-C2EC4404C60F}" type="presOf" srcId="{D2AE4E3B-60E7-44F1-8ADD-B746B579CB5D}" destId="{C3C85FAE-7801-464B-A490-8348EC69785C}" srcOrd="0" destOrd="0" presId="urn:microsoft.com/office/officeart/2005/8/layout/process1"/>
    <dgm:cxn modelId="{B3291325-73F4-4BAE-8D47-F73A3900978F}" type="presOf" srcId="{D2AE4E3B-60E7-44F1-8ADD-B746B579CB5D}" destId="{02DDCD6A-5304-4E0F-B1B4-873B3CBCACC8}" srcOrd="1" destOrd="0" presId="urn:microsoft.com/office/officeart/2005/8/layout/process1"/>
    <dgm:cxn modelId="{47C49022-BE92-4973-BF1C-DAD9D348C1B4}" srcId="{DB80C052-A09F-4D9E-8BBE-9236FF62DDF7}" destId="{279C6F64-3F68-42EE-9736-FC3659EA7989}" srcOrd="0" destOrd="0" parTransId="{DD83BA0E-1737-46E2-99DB-25D461466C84}" sibTransId="{D2AE4E3B-60E7-44F1-8ADD-B746B579CB5D}"/>
    <dgm:cxn modelId="{38B771AD-4F75-4E90-B8AD-101CD89A89FC}" type="presOf" srcId="{213B2EE5-E332-4BE5-BE42-852F0434BB6D}" destId="{0275B020-388D-48AF-A565-AA04A0CFAD48}" srcOrd="0" destOrd="0" presId="urn:microsoft.com/office/officeart/2005/8/layout/process1"/>
    <dgm:cxn modelId="{BFA272D5-3099-4DFB-A77F-7DB3D3B42DB9}" srcId="{DB80C052-A09F-4D9E-8BBE-9236FF62DDF7}" destId="{213B2EE5-E332-4BE5-BE42-852F0434BB6D}" srcOrd="1" destOrd="0" parTransId="{E7807CF6-4A36-492A-BFA0-F4EF3CAD9E18}" sibTransId="{894C707D-6B8A-4268-BE14-69FE3009FE99}"/>
    <dgm:cxn modelId="{CCB69E5B-D1A8-49F7-99D6-9FA6E9D00791}" type="presParOf" srcId="{8C5C666F-DA4A-4713-9734-A27A7FAB85B6}" destId="{E9CBF12C-D420-40EB-ACD6-447B06E4E2A8}" srcOrd="0" destOrd="0" presId="urn:microsoft.com/office/officeart/2005/8/layout/process1"/>
    <dgm:cxn modelId="{815B5E8F-0F1F-4052-B288-2DD1F3979D98}" type="presParOf" srcId="{8C5C666F-DA4A-4713-9734-A27A7FAB85B6}" destId="{C3C85FAE-7801-464B-A490-8348EC69785C}" srcOrd="1" destOrd="0" presId="urn:microsoft.com/office/officeart/2005/8/layout/process1"/>
    <dgm:cxn modelId="{D006B9EE-22BD-4EE7-AE7D-7FA3204C9786}" type="presParOf" srcId="{C3C85FAE-7801-464B-A490-8348EC69785C}" destId="{02DDCD6A-5304-4E0F-B1B4-873B3CBCACC8}" srcOrd="0" destOrd="0" presId="urn:microsoft.com/office/officeart/2005/8/layout/process1"/>
    <dgm:cxn modelId="{F565E6F4-64A7-41FC-B2B0-F1A1BDA63397}" type="presParOf" srcId="{8C5C666F-DA4A-4713-9734-A27A7FAB85B6}" destId="{0275B020-388D-48AF-A565-AA04A0CFAD48}" srcOrd="2" destOrd="0" presId="urn:microsoft.com/office/officeart/2005/8/layout/process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65A6C5-0582-44AA-8B0B-74E6F43EEC94}">
      <dsp:nvSpPr>
        <dsp:cNvPr id="0" name=""/>
        <dsp:cNvSpPr/>
      </dsp:nvSpPr>
      <dsp:spPr>
        <a:xfrm>
          <a:off x="72011" y="0"/>
          <a:ext cx="1369103" cy="639762"/>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0" kern="1200" dirty="0" smtClean="0">
              <a:solidFill>
                <a:schemeClr val="tx1"/>
              </a:solidFill>
              <a:latin typeface="Algerian" pitchFamily="82" charset="0"/>
            </a:rPr>
            <a:t>Relevance Theories</a:t>
          </a:r>
          <a:endParaRPr lang="en-IN" sz="1400" kern="1200" dirty="0">
            <a:solidFill>
              <a:schemeClr val="tx1"/>
            </a:solidFill>
            <a:latin typeface="Algerian" pitchFamily="82" charset="0"/>
          </a:endParaRPr>
        </a:p>
      </dsp:txBody>
      <dsp:txXfrm>
        <a:off x="90749" y="18738"/>
        <a:ext cx="1331627" cy="602286"/>
      </dsp:txXfrm>
    </dsp:sp>
    <dsp:sp modelId="{CA5E5EB0-1872-4116-8B14-54F29171C0A1}">
      <dsp:nvSpPr>
        <dsp:cNvPr id="0" name=""/>
        <dsp:cNvSpPr/>
      </dsp:nvSpPr>
      <dsp:spPr>
        <a:xfrm>
          <a:off x="1561196" y="150112"/>
          <a:ext cx="254572" cy="33953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IN" sz="1400" kern="1200"/>
        </a:p>
      </dsp:txBody>
      <dsp:txXfrm>
        <a:off x="1561196" y="218019"/>
        <a:ext cx="178200" cy="203723"/>
      </dsp:txXfrm>
    </dsp:sp>
    <dsp:sp modelId="{3E6DFA96-3CFF-411A-8015-B32E4BA14389}">
      <dsp:nvSpPr>
        <dsp:cNvPr id="0" name=""/>
        <dsp:cNvSpPr/>
      </dsp:nvSpPr>
      <dsp:spPr>
        <a:xfrm>
          <a:off x="1921440" y="0"/>
          <a:ext cx="2177176" cy="639762"/>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rtl="0">
            <a:lnSpc>
              <a:spcPct val="90000"/>
            </a:lnSpc>
            <a:spcBef>
              <a:spcPct val="0"/>
            </a:spcBef>
            <a:spcAft>
              <a:spcPct val="35000"/>
            </a:spcAft>
          </a:pPr>
          <a:r>
            <a:rPr lang="en-US" sz="1050" b="0" kern="1200" dirty="0" smtClean="0">
              <a:solidFill>
                <a:schemeClr val="tx1"/>
              </a:solidFill>
              <a:latin typeface="Aharoni" pitchFamily="2" charset="-79"/>
              <a:cs typeface="Aharoni" pitchFamily="2" charset="-79"/>
            </a:rPr>
            <a:t>(i.e. which consider dividend decision to be relevant as it affects the value of the firm)</a:t>
          </a:r>
          <a:endParaRPr lang="en-IN" sz="1050" kern="1200" dirty="0">
            <a:solidFill>
              <a:schemeClr val="tx1"/>
            </a:solidFill>
            <a:latin typeface="Aharoni" pitchFamily="2" charset="-79"/>
            <a:cs typeface="Aharoni" pitchFamily="2" charset="-79"/>
          </a:endParaRPr>
        </a:p>
      </dsp:txBody>
      <dsp:txXfrm>
        <a:off x="1940178" y="18738"/>
        <a:ext cx="2139700" cy="6022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BF12C-D420-40EB-ACD6-447B06E4E2A8}">
      <dsp:nvSpPr>
        <dsp:cNvPr id="0" name=""/>
        <dsp:cNvSpPr/>
      </dsp:nvSpPr>
      <dsp:spPr>
        <a:xfrm>
          <a:off x="4308" y="0"/>
          <a:ext cx="1484094" cy="639762"/>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0" i="0" kern="1200" dirty="0" smtClean="0">
              <a:solidFill>
                <a:schemeClr val="tx1"/>
              </a:solidFill>
              <a:latin typeface="Algerian" pitchFamily="82" charset="0"/>
            </a:rPr>
            <a:t>Irrelevance Theories</a:t>
          </a:r>
          <a:endParaRPr lang="en-IN" sz="1400" kern="1200" dirty="0">
            <a:solidFill>
              <a:schemeClr val="tx1"/>
            </a:solidFill>
            <a:latin typeface="Algerian" pitchFamily="82" charset="0"/>
          </a:endParaRPr>
        </a:p>
      </dsp:txBody>
      <dsp:txXfrm>
        <a:off x="23046" y="18738"/>
        <a:ext cx="1446618" cy="602286"/>
      </dsp:txXfrm>
    </dsp:sp>
    <dsp:sp modelId="{C3C85FAE-7801-464B-A490-8348EC69785C}">
      <dsp:nvSpPr>
        <dsp:cNvPr id="0" name=""/>
        <dsp:cNvSpPr/>
      </dsp:nvSpPr>
      <dsp:spPr>
        <a:xfrm>
          <a:off x="1636811" y="135853"/>
          <a:ext cx="314627" cy="36805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IN" sz="1500" kern="1200"/>
        </a:p>
      </dsp:txBody>
      <dsp:txXfrm>
        <a:off x="1636811" y="209464"/>
        <a:ext cx="220239" cy="220833"/>
      </dsp:txXfrm>
    </dsp:sp>
    <dsp:sp modelId="{0275B020-388D-48AF-A565-AA04A0CFAD48}">
      <dsp:nvSpPr>
        <dsp:cNvPr id="0" name=""/>
        <dsp:cNvSpPr/>
      </dsp:nvSpPr>
      <dsp:spPr>
        <a:xfrm>
          <a:off x="2082040" y="0"/>
          <a:ext cx="2013915" cy="639762"/>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rtl="0">
            <a:lnSpc>
              <a:spcPct val="90000"/>
            </a:lnSpc>
            <a:spcBef>
              <a:spcPct val="0"/>
            </a:spcBef>
            <a:spcAft>
              <a:spcPct val="35000"/>
            </a:spcAft>
          </a:pPr>
          <a:r>
            <a:rPr lang="en-US" sz="1050" b="0" i="0" kern="1200" dirty="0" smtClean="0">
              <a:solidFill>
                <a:schemeClr val="tx1"/>
              </a:solidFill>
              <a:latin typeface="Aharoni" pitchFamily="2" charset="-79"/>
              <a:cs typeface="Aharoni" pitchFamily="2" charset="-79"/>
            </a:rPr>
            <a:t>(i.e. which consider dividend decision to be irrelevant as it does not affects the value of the firm)</a:t>
          </a:r>
          <a:endParaRPr lang="en-IN" sz="1050" kern="1200" dirty="0">
            <a:solidFill>
              <a:schemeClr val="tx1"/>
            </a:solidFill>
            <a:latin typeface="Aharoni" pitchFamily="2" charset="-79"/>
            <a:cs typeface="Aharoni" pitchFamily="2" charset="-79"/>
          </a:endParaRPr>
        </a:p>
      </dsp:txBody>
      <dsp:txXfrm>
        <a:off x="2100778" y="18738"/>
        <a:ext cx="1976439" cy="60228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D78551-8022-478C-A440-F2F7F0E9EA1D}" type="datetimeFigureOut">
              <a:rPr lang="en-IN" smtClean="0"/>
              <a:pPr/>
              <a:t>26-03-2020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3719E6-28AF-43CB-ACBD-23C117985152}" type="slidenum">
              <a:rPr lang="en-IN" smtClean="0"/>
              <a:pPr/>
              <a:t>‹#›</a:t>
            </a:fld>
            <a:endParaRPr lang="en-IN"/>
          </a:p>
        </p:txBody>
      </p:sp>
    </p:spTree>
    <p:extLst>
      <p:ext uri="{BB962C8B-B14F-4D97-AF65-F5344CB8AC3E}">
        <p14:creationId xmlns:p14="http://schemas.microsoft.com/office/powerpoint/2010/main" xmlns="" val="3327716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453719E6-28AF-43CB-ACBD-23C117985152}" type="slidenum">
              <a:rPr lang="en-IN" smtClean="0"/>
              <a:pPr/>
              <a:t>6</a:t>
            </a:fld>
            <a:endParaRPr lang="en-IN"/>
          </a:p>
        </p:txBody>
      </p:sp>
    </p:spTree>
    <p:extLst>
      <p:ext uri="{BB962C8B-B14F-4D97-AF65-F5344CB8AC3E}">
        <p14:creationId xmlns:p14="http://schemas.microsoft.com/office/powerpoint/2010/main" xmlns="" val="526690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F0A79A-581D-464E-BAF8-FC9EC5B1BE6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F0A79A-581D-464E-BAF8-FC9EC5B1BE6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F0A79A-581D-464E-BAF8-FC9EC5B1BE6A}" type="slidenum">
              <a:rPr lang="en-IN" smtClean="0"/>
              <a:pPr/>
              <a:t>‹#›</a:t>
            </a:fld>
            <a:endParaRPr lang="en-IN"/>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F0A79A-581D-464E-BAF8-FC9EC5B1BE6A}" type="slidenum">
              <a:rPr lang="en-IN" smtClean="0"/>
              <a:pPr/>
              <a:t>‹#›</a:t>
            </a:fld>
            <a:endParaRPr lang="en-I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F0A79A-581D-464E-BAF8-FC9EC5B1BE6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F0A79A-581D-464E-BAF8-FC9EC5B1BE6A}" type="slidenum">
              <a:rPr lang="en-IN" smtClean="0"/>
              <a:pPr/>
              <a:t>‹#›</a:t>
            </a:fld>
            <a:endParaRPr lang="en-IN"/>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DF0A79A-581D-464E-BAF8-FC9EC5B1BE6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DF0A79A-581D-464E-BAF8-FC9EC5B1BE6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DF0A79A-581D-464E-BAF8-FC9EC5B1BE6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F0A79A-581D-464E-BAF8-FC9EC5B1BE6A}" type="slidenum">
              <a:rPr lang="en-IN" smtClean="0"/>
              <a:pPr/>
              <a:t>‹#›</a:t>
            </a:fld>
            <a:endParaRPr lang="en-IN"/>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5E2B4-3407-4300-906B-83ED06875E21}" type="datetimeFigureOut">
              <a:rPr lang="en-IN" smtClean="0"/>
              <a:pPr/>
              <a:t>26-03-2020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F0A79A-581D-464E-BAF8-FC9EC5B1BE6A}" type="slidenum">
              <a:rPr lang="en-IN" smtClean="0"/>
              <a:pPr/>
              <a:t>‹#›</a:t>
            </a:fld>
            <a:endParaRPr lang="en-IN"/>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0E5E2B4-3407-4300-906B-83ED06875E21}" type="datetimeFigureOut">
              <a:rPr lang="en-IN" smtClean="0"/>
              <a:pPr/>
              <a:t>26-03-2020</a:t>
            </a:fld>
            <a:endParaRPr lang="en-IN"/>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IN"/>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DF0A79A-581D-464E-BAF8-FC9EC5B1BE6A}" type="slidenum">
              <a:rPr lang="en-IN" smtClean="0"/>
              <a:pPr/>
              <a:t>‹#›</a:t>
            </a:fld>
            <a:endParaRPr lang="en-IN"/>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openxmlformats.org/officeDocument/2006/relationships/diagramData" Target="../diagrams/data2.xml"/><Relationship Id="rId11" Type="http://schemas.microsoft.com/office/2007/relationships/diagramDrawing" Target="../diagrams/drawing2.xml"/><Relationship Id="rId5" Type="http://schemas.openxmlformats.org/officeDocument/2006/relationships/diagramColors" Target="../diagrams/colors1.xml"/><Relationship Id="rId10" Type="http://schemas.microsoft.com/office/2007/relationships/diagramDrawing" Target="../diagrams/drawing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6"/>
            <a:ext cx="7772400" cy="1512168"/>
          </a:xfrm>
        </p:spPr>
        <p:txBody>
          <a:bodyPr>
            <a:normAutofit/>
          </a:bodyPr>
          <a:lstStyle/>
          <a:p>
            <a:r>
              <a:rPr lang="en-US" sz="6000" dirty="0" smtClean="0">
                <a:latin typeface="Algerian" pitchFamily="82" charset="0"/>
              </a:rPr>
              <a:t>DIVIDEND POLICY</a:t>
            </a:r>
            <a:endParaRPr lang="en-IN" sz="6000" dirty="0">
              <a:latin typeface="Algerian" pitchFamily="82" charset="0"/>
            </a:endParaRPr>
          </a:p>
        </p:txBody>
      </p:sp>
      <p:sp>
        <p:nvSpPr>
          <p:cNvPr id="3" name="Subtitle 2"/>
          <p:cNvSpPr>
            <a:spLocks noGrp="1"/>
          </p:cNvSpPr>
          <p:nvPr>
            <p:ph type="subTitle" idx="1"/>
          </p:nvPr>
        </p:nvSpPr>
        <p:spPr>
          <a:xfrm>
            <a:off x="1371600" y="2924945"/>
            <a:ext cx="6400800" cy="3168352"/>
          </a:xfrm>
        </p:spPr>
        <p:txBody>
          <a:bodyPr>
            <a:normAutofit/>
          </a:bodyPr>
          <a:lstStyle/>
          <a:p>
            <a:r>
              <a:rPr lang="en-US" sz="3200" dirty="0" smtClean="0">
                <a:solidFill>
                  <a:schemeClr val="tx1"/>
                </a:solidFill>
                <a:latin typeface="Algerian" pitchFamily="82" charset="0"/>
              </a:rPr>
              <a:t>By : </a:t>
            </a:r>
          </a:p>
          <a:p>
            <a:r>
              <a:rPr lang="en-US" sz="3200" dirty="0">
                <a:solidFill>
                  <a:schemeClr val="tx1"/>
                </a:solidFill>
                <a:latin typeface="Algerian" pitchFamily="82" charset="0"/>
              </a:rPr>
              <a:t> </a:t>
            </a:r>
            <a:r>
              <a:rPr lang="en-US" sz="3200" dirty="0" smtClean="0">
                <a:solidFill>
                  <a:schemeClr val="tx1"/>
                </a:solidFill>
                <a:latin typeface="Algerian" pitchFamily="82" charset="0"/>
              </a:rPr>
              <a:t>                             </a:t>
            </a:r>
            <a:r>
              <a:rPr lang="en-US" sz="3200" dirty="0" err="1" smtClean="0">
                <a:solidFill>
                  <a:schemeClr val="tx1"/>
                </a:solidFill>
                <a:latin typeface="Algerian" pitchFamily="82" charset="0"/>
              </a:rPr>
              <a:t>Amit</a:t>
            </a:r>
            <a:r>
              <a:rPr lang="en-US" sz="3200" dirty="0" smtClean="0">
                <a:solidFill>
                  <a:schemeClr val="tx1"/>
                </a:solidFill>
                <a:latin typeface="Algerian" pitchFamily="82" charset="0"/>
              </a:rPr>
              <a:t> </a:t>
            </a:r>
            <a:r>
              <a:rPr lang="en-US" sz="3200" dirty="0" err="1" smtClean="0">
                <a:solidFill>
                  <a:schemeClr val="tx1"/>
                </a:solidFill>
                <a:latin typeface="Algerian" pitchFamily="82" charset="0"/>
              </a:rPr>
              <a:t>Mitra</a:t>
            </a:r>
            <a:endParaRPr lang="en-IN" sz="3200" dirty="0">
              <a:solidFill>
                <a:schemeClr val="tx1"/>
              </a:solidFill>
              <a:latin typeface="Algerian" pitchFamily="82" charset="0"/>
            </a:endParaRPr>
          </a:p>
          <a:p>
            <a:r>
              <a:rPr lang="en-US" sz="3200" dirty="0" smtClean="0">
                <a:solidFill>
                  <a:schemeClr val="tx1"/>
                </a:solidFill>
                <a:latin typeface="Algerian" pitchFamily="82" charset="0"/>
              </a:rPr>
              <a:t>Sub: financial management</a:t>
            </a:r>
          </a:p>
          <a:p>
            <a:r>
              <a:rPr lang="en-US" sz="3200" dirty="0" smtClean="0">
                <a:solidFill>
                  <a:schemeClr val="tx1"/>
                </a:solidFill>
                <a:latin typeface="Algerian" pitchFamily="82" charset="0"/>
              </a:rPr>
              <a:t>Chapter: dividend policy</a:t>
            </a:r>
          </a:p>
          <a:p>
            <a:r>
              <a:rPr lang="en-US" sz="3200" dirty="0" smtClean="0">
                <a:solidFill>
                  <a:schemeClr val="tx1"/>
                </a:solidFill>
                <a:latin typeface="Algerian" pitchFamily="82" charset="0"/>
              </a:rPr>
              <a:t>Semester: 6th</a:t>
            </a:r>
            <a:endParaRPr lang="en-IN" sz="3200" dirty="0">
              <a:solidFill>
                <a:schemeClr val="tx1"/>
              </a:solidFill>
              <a:latin typeface="Algerian" pitchFamily="82" charset="0"/>
            </a:endParaRPr>
          </a:p>
        </p:txBody>
      </p:sp>
    </p:spTree>
    <p:extLst>
      <p:ext uri="{BB962C8B-B14F-4D97-AF65-F5344CB8AC3E}">
        <p14:creationId xmlns:p14="http://schemas.microsoft.com/office/powerpoint/2010/main" xmlns="" val="89813825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Algerian" pitchFamily="82" charset="0"/>
              </a:rPr>
              <a:t>Prof. James E Walter argued that in the long run the share price reflect only the present value of expected dividends. Retentions influence stock price only through their effect on future dividends. Walter has formulated this and used the dividend to optimize the wealth of the equity shareholders.</a:t>
            </a:r>
            <a:endParaRPr lang="en-IN" dirty="0">
              <a:latin typeface="Algerian" pitchFamily="82" charset="0"/>
            </a:endParaRPr>
          </a:p>
        </p:txBody>
      </p:sp>
      <p:sp>
        <p:nvSpPr>
          <p:cNvPr id="3" name="Title 2"/>
          <p:cNvSpPr>
            <a:spLocks noGrp="1"/>
          </p:cNvSpPr>
          <p:nvPr>
            <p:ph type="title"/>
          </p:nvPr>
        </p:nvSpPr>
        <p:spPr>
          <a:xfrm>
            <a:off x="251520" y="548680"/>
            <a:ext cx="8229600" cy="1252728"/>
          </a:xfrm>
        </p:spPr>
        <p:txBody>
          <a:bodyPr/>
          <a:lstStyle/>
          <a:p>
            <a:r>
              <a:rPr lang="en-US" dirty="0" smtClean="0">
                <a:latin typeface="Algerian" pitchFamily="82" charset="0"/>
              </a:rPr>
              <a:t>Walter’s Model</a:t>
            </a:r>
            <a:endParaRPr lang="en-IN" dirty="0">
              <a:latin typeface="Algerian" pitchFamily="82" charset="0"/>
            </a:endParaRPr>
          </a:p>
        </p:txBody>
      </p:sp>
    </p:spTree>
    <p:extLst>
      <p:ext uri="{BB962C8B-B14F-4D97-AF65-F5344CB8AC3E}">
        <p14:creationId xmlns:p14="http://schemas.microsoft.com/office/powerpoint/2010/main" xmlns="" val="2514769913"/>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Algerian" pitchFamily="82" charset="0"/>
              </a:rPr>
              <a:t>Internal Financing </a:t>
            </a:r>
          </a:p>
          <a:p>
            <a:r>
              <a:rPr lang="en-US" dirty="0" smtClean="0">
                <a:latin typeface="Algerian" pitchFamily="82" charset="0"/>
              </a:rPr>
              <a:t>Constant return in cost of capital</a:t>
            </a:r>
          </a:p>
          <a:p>
            <a:r>
              <a:rPr lang="en-US" dirty="0" smtClean="0">
                <a:latin typeface="Algerian" pitchFamily="82" charset="0"/>
              </a:rPr>
              <a:t>100% payout or retention</a:t>
            </a:r>
          </a:p>
          <a:p>
            <a:r>
              <a:rPr lang="en-US" dirty="0" smtClean="0">
                <a:latin typeface="Algerian" pitchFamily="82" charset="0"/>
              </a:rPr>
              <a:t>Constant EPS and DPS</a:t>
            </a:r>
          </a:p>
          <a:p>
            <a:r>
              <a:rPr lang="en-US" dirty="0" smtClean="0">
                <a:latin typeface="Algerian" pitchFamily="82" charset="0"/>
              </a:rPr>
              <a:t>Infinite time </a:t>
            </a:r>
          </a:p>
          <a:p>
            <a:endParaRPr lang="en-IN" dirty="0"/>
          </a:p>
        </p:txBody>
      </p:sp>
      <p:sp>
        <p:nvSpPr>
          <p:cNvPr id="3" name="Title 2"/>
          <p:cNvSpPr>
            <a:spLocks noGrp="1"/>
          </p:cNvSpPr>
          <p:nvPr>
            <p:ph type="title"/>
          </p:nvPr>
        </p:nvSpPr>
        <p:spPr/>
        <p:txBody>
          <a:bodyPr>
            <a:normAutofit/>
          </a:bodyPr>
          <a:lstStyle/>
          <a:p>
            <a:r>
              <a:rPr lang="en-US" sz="3200" dirty="0" smtClean="0">
                <a:latin typeface="Algerian" pitchFamily="82" charset="0"/>
              </a:rPr>
              <a:t>Assumptions of Walter's Model</a:t>
            </a:r>
            <a:endParaRPr lang="en-IN" sz="3200" dirty="0">
              <a:latin typeface="Algerian" pitchFamily="82" charset="0"/>
            </a:endParaRPr>
          </a:p>
        </p:txBody>
      </p:sp>
    </p:spTree>
    <p:extLst>
      <p:ext uri="{BB962C8B-B14F-4D97-AF65-F5344CB8AC3E}">
        <p14:creationId xmlns:p14="http://schemas.microsoft.com/office/powerpoint/2010/main" xmlns="" val="972725092"/>
      </p:ext>
    </p:extLst>
  </p:cSld>
  <p:clrMapOvr>
    <a:masterClrMapping/>
  </p:clrMapOvr>
  <mc:AlternateContent xmlns:mc="http://schemas.openxmlformats.org/markup-compatibility/2006">
    <mc:Choice xmlns:p14="http://schemas.microsoft.com/office/powerpoint/2010/main" xmlns="" Requires="p14">
      <p:transition spd="slow">
        <p14:flash/>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92896"/>
            <a:ext cx="7408333" cy="3633267"/>
          </a:xfrm>
        </p:spPr>
        <p:txBody>
          <a:bodyPr>
            <a:normAutofit/>
          </a:bodyPr>
          <a:lstStyle/>
          <a:p>
            <a:pPr marL="0" indent="0">
              <a:buNone/>
            </a:pPr>
            <a:endParaRPr lang="en-US" sz="1600" dirty="0" smtClean="0"/>
          </a:p>
          <a:p>
            <a:r>
              <a:rPr lang="en-IN" sz="1600" b="1" dirty="0" smtClean="0"/>
              <a:t>P      =                 </a:t>
            </a:r>
            <a:r>
              <a:rPr lang="en-IN" sz="1600" b="1" dirty="0"/>
              <a:t>D + r/k (E-D</a:t>
            </a:r>
            <a:r>
              <a:rPr lang="en-IN" sz="1600" b="1" dirty="0" smtClean="0"/>
              <a:t>)</a:t>
            </a:r>
            <a:endParaRPr lang="en-IN" sz="1600" dirty="0" smtClean="0"/>
          </a:p>
          <a:p>
            <a:pPr marL="0" indent="0">
              <a:buNone/>
            </a:pPr>
            <a:r>
              <a:rPr lang="en-IN" sz="1600" b="1" dirty="0" smtClean="0"/>
              <a:t>		K</a:t>
            </a:r>
            <a:endParaRPr lang="en-IN" sz="1600" dirty="0" smtClean="0"/>
          </a:p>
          <a:p>
            <a:pPr marL="0" indent="0">
              <a:buNone/>
            </a:pPr>
            <a:endParaRPr lang="en-US" sz="1600" dirty="0"/>
          </a:p>
          <a:p>
            <a:pPr marL="0" indent="0">
              <a:buNone/>
            </a:pPr>
            <a:r>
              <a:rPr lang="en-US" sz="1600" dirty="0" smtClean="0"/>
              <a:t>Where,</a:t>
            </a:r>
          </a:p>
          <a:p>
            <a:pPr marL="0" indent="0">
              <a:buNone/>
            </a:pPr>
            <a:r>
              <a:rPr lang="en-US" sz="1600" dirty="0" smtClean="0"/>
              <a:t>P = Current market price of equity share</a:t>
            </a:r>
          </a:p>
          <a:p>
            <a:pPr marL="0" indent="0">
              <a:buNone/>
            </a:pPr>
            <a:r>
              <a:rPr lang="en-US" sz="1600" dirty="0" smtClean="0"/>
              <a:t>E = </a:t>
            </a:r>
            <a:r>
              <a:rPr lang="en-US" sz="1600" dirty="0"/>
              <a:t>E</a:t>
            </a:r>
            <a:r>
              <a:rPr lang="en-US" sz="1600" dirty="0" smtClean="0"/>
              <a:t>arning per share</a:t>
            </a:r>
          </a:p>
          <a:p>
            <a:pPr marL="0" indent="0">
              <a:buNone/>
            </a:pPr>
            <a:r>
              <a:rPr lang="en-US" sz="1600" dirty="0" smtClean="0"/>
              <a:t>D = Dividend per share</a:t>
            </a:r>
          </a:p>
          <a:p>
            <a:pPr marL="0" indent="0">
              <a:buNone/>
            </a:pPr>
            <a:r>
              <a:rPr lang="en-US" sz="1600" dirty="0" smtClean="0"/>
              <a:t>(E-D) = Retained earning per share</a:t>
            </a:r>
          </a:p>
          <a:p>
            <a:pPr marL="0" indent="0">
              <a:buNone/>
            </a:pPr>
            <a:r>
              <a:rPr lang="en-US" sz="1600" dirty="0"/>
              <a:t>r</a:t>
            </a:r>
            <a:r>
              <a:rPr lang="en-US" sz="1600" dirty="0" smtClean="0"/>
              <a:t> = Rate of return on firm’s investment or internal rate of return</a:t>
            </a:r>
          </a:p>
          <a:p>
            <a:pPr marL="0" indent="0">
              <a:buNone/>
            </a:pPr>
            <a:r>
              <a:rPr lang="en-US" sz="1600" dirty="0" smtClean="0"/>
              <a:t>K = cost of equity capital</a:t>
            </a:r>
          </a:p>
        </p:txBody>
      </p:sp>
      <p:sp>
        <p:nvSpPr>
          <p:cNvPr id="3" name="Title 2"/>
          <p:cNvSpPr>
            <a:spLocks noGrp="1"/>
          </p:cNvSpPr>
          <p:nvPr>
            <p:ph type="title"/>
          </p:nvPr>
        </p:nvSpPr>
        <p:spPr/>
        <p:txBody>
          <a:bodyPr/>
          <a:lstStyle/>
          <a:p>
            <a:r>
              <a:rPr lang="en-US" dirty="0" smtClean="0"/>
              <a:t>Formula of Walter's Model</a:t>
            </a:r>
            <a:endParaRPr lang="en-IN" dirty="0"/>
          </a:p>
        </p:txBody>
      </p:sp>
      <p:cxnSp>
        <p:nvCxnSpPr>
          <p:cNvPr id="7" name="Straight Connector 6"/>
          <p:cNvCxnSpPr/>
          <p:nvPr/>
        </p:nvCxnSpPr>
        <p:spPr>
          <a:xfrm>
            <a:off x="2339752" y="3068960"/>
            <a:ext cx="108012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20476543"/>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408333" cy="4137323"/>
          </a:xfrm>
        </p:spPr>
        <p:txBody>
          <a:bodyPr/>
          <a:lstStyle/>
          <a:p>
            <a:r>
              <a:rPr lang="en-IN" i="1" u="sng" dirty="0"/>
              <a:t>According to Walter:-</a:t>
            </a:r>
            <a:endParaRPr lang="en-IN" u="sng" dirty="0"/>
          </a:p>
          <a:p>
            <a:pPr lvl="0"/>
            <a:r>
              <a:rPr lang="en-IN" sz="1800" dirty="0"/>
              <a:t>When r&gt;k, the firm should retain the maximum earning, that is, the firm should pay out minimum or no dividend. Then the value of equity share of the firm will be maximum.</a:t>
            </a:r>
          </a:p>
          <a:p>
            <a:r>
              <a:rPr lang="en-US" sz="1800" u="sng" dirty="0" smtClean="0"/>
              <a:t>Growth firm (r&gt;k):</a:t>
            </a:r>
          </a:p>
          <a:p>
            <a:pPr marL="0" indent="0">
              <a:buNone/>
            </a:pPr>
            <a:r>
              <a:rPr lang="en-US" sz="1800" dirty="0"/>
              <a:t> </a:t>
            </a:r>
            <a:r>
              <a:rPr lang="en-US" sz="1800" dirty="0" smtClean="0"/>
              <a:t>  r=15%        k=10%          E=5</a:t>
            </a:r>
          </a:p>
          <a:p>
            <a:pPr marL="0" indent="0">
              <a:buNone/>
            </a:pPr>
            <a:r>
              <a:rPr lang="en-US" sz="1800" dirty="0" smtClean="0"/>
              <a:t>If D=5</a:t>
            </a:r>
            <a:r>
              <a:rPr lang="en-IN" sz="1800" dirty="0" smtClean="0"/>
              <a:t> then   p  =    5+0.15(0)/0.10     =      </a:t>
            </a:r>
            <a:r>
              <a:rPr lang="en-IN" sz="1800" dirty="0" err="1" smtClean="0"/>
              <a:t>Rs</a:t>
            </a:r>
            <a:r>
              <a:rPr lang="en-IN" sz="1800" dirty="0" smtClean="0"/>
              <a:t>. 50</a:t>
            </a:r>
          </a:p>
          <a:p>
            <a:pPr marL="0" indent="0">
              <a:buNone/>
            </a:pPr>
            <a:r>
              <a:rPr lang="en-US" sz="1800" dirty="0"/>
              <a:t> </a:t>
            </a:r>
            <a:r>
              <a:rPr lang="en-US" sz="1800" dirty="0" smtClean="0"/>
              <a:t>                                           0.10</a:t>
            </a:r>
          </a:p>
          <a:p>
            <a:pPr marL="0" indent="0">
              <a:buNone/>
            </a:pPr>
            <a:r>
              <a:rPr lang="en-US" sz="1800" dirty="0" smtClean="0"/>
              <a:t>If D=2  then   p =  2+0.15(3)/0.10        =      </a:t>
            </a:r>
            <a:r>
              <a:rPr lang="en-US" sz="1800" dirty="0" err="1" smtClean="0"/>
              <a:t>Rs</a:t>
            </a:r>
            <a:r>
              <a:rPr lang="en-US" sz="1800" dirty="0" smtClean="0"/>
              <a:t>. 65</a:t>
            </a:r>
          </a:p>
          <a:p>
            <a:pPr marL="0" indent="0">
              <a:buNone/>
            </a:pPr>
            <a:r>
              <a:rPr lang="en-US" sz="1800" dirty="0"/>
              <a:t> </a:t>
            </a:r>
            <a:r>
              <a:rPr lang="en-US" sz="1800" dirty="0" smtClean="0"/>
              <a:t>                                            0.10</a:t>
            </a:r>
          </a:p>
        </p:txBody>
      </p:sp>
      <p:sp>
        <p:nvSpPr>
          <p:cNvPr id="3" name="Title 2"/>
          <p:cNvSpPr>
            <a:spLocks noGrp="1"/>
          </p:cNvSpPr>
          <p:nvPr>
            <p:ph type="title"/>
          </p:nvPr>
        </p:nvSpPr>
        <p:spPr/>
        <p:txBody>
          <a:bodyPr/>
          <a:lstStyle/>
          <a:p>
            <a:r>
              <a:rPr lang="en-US" u="sng" dirty="0" smtClean="0"/>
              <a:t>Illustration </a:t>
            </a:r>
            <a:endParaRPr lang="en-IN" u="sng" dirty="0"/>
          </a:p>
        </p:txBody>
      </p:sp>
      <p:cxnSp>
        <p:nvCxnSpPr>
          <p:cNvPr id="9" name="Straight Connector 8"/>
          <p:cNvCxnSpPr/>
          <p:nvPr/>
        </p:nvCxnSpPr>
        <p:spPr>
          <a:xfrm>
            <a:off x="2771800" y="4293096"/>
            <a:ext cx="12241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627784" y="5013176"/>
            <a:ext cx="136815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25390026"/>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2636912"/>
            <a:ext cx="7408333" cy="3450696"/>
          </a:xfrm>
        </p:spPr>
        <p:txBody>
          <a:bodyPr>
            <a:normAutofit/>
          </a:bodyPr>
          <a:lstStyle/>
          <a:p>
            <a:pPr lvl="0"/>
            <a:r>
              <a:rPr lang="en-IN" sz="1800" dirty="0"/>
              <a:t>When r=k, the firm can remain indifferent regarding dividend </a:t>
            </a:r>
            <a:r>
              <a:rPr lang="en-IN" sz="1800" dirty="0" smtClean="0"/>
              <a:t>pay-out </a:t>
            </a:r>
            <a:r>
              <a:rPr lang="en-IN" sz="1800" dirty="0"/>
              <a:t>decision. In this case value of equity share of the firm remain unchanged whatever may be the dividend </a:t>
            </a:r>
            <a:r>
              <a:rPr lang="en-IN" sz="1800" dirty="0" smtClean="0"/>
              <a:t>pay-out </a:t>
            </a:r>
            <a:r>
              <a:rPr lang="en-IN" sz="1800" dirty="0"/>
              <a:t>ratio</a:t>
            </a:r>
            <a:r>
              <a:rPr lang="en-IN" sz="1800" dirty="0" smtClean="0"/>
              <a:t>.</a:t>
            </a:r>
          </a:p>
          <a:p>
            <a:pPr lvl="0"/>
            <a:endParaRPr lang="en-IN" sz="1800" dirty="0"/>
          </a:p>
          <a:p>
            <a:pPr marL="0" indent="0">
              <a:buNone/>
            </a:pPr>
            <a:r>
              <a:rPr lang="en-US" sz="1800" dirty="0"/>
              <a:t> </a:t>
            </a:r>
            <a:r>
              <a:rPr lang="en-US" sz="1800" dirty="0" smtClean="0"/>
              <a:t>r=10%        </a:t>
            </a:r>
            <a:r>
              <a:rPr lang="en-US" sz="1800" dirty="0"/>
              <a:t>k=10%          E=5</a:t>
            </a:r>
          </a:p>
          <a:p>
            <a:pPr marL="0" indent="0">
              <a:buNone/>
            </a:pPr>
            <a:r>
              <a:rPr lang="en-US" sz="1800" dirty="0"/>
              <a:t>If D=5</a:t>
            </a:r>
            <a:r>
              <a:rPr lang="en-IN" sz="1800" dirty="0"/>
              <a:t> then   p  =    </a:t>
            </a:r>
            <a:r>
              <a:rPr lang="en-IN" sz="1800" dirty="0" smtClean="0"/>
              <a:t>5+0.10(0</a:t>
            </a:r>
            <a:r>
              <a:rPr lang="en-IN" sz="1800" dirty="0"/>
              <a:t>)/0.10     =      </a:t>
            </a:r>
            <a:r>
              <a:rPr lang="en-IN" sz="1800" dirty="0" err="1"/>
              <a:t>Rs</a:t>
            </a:r>
            <a:r>
              <a:rPr lang="en-IN" sz="1800" dirty="0"/>
              <a:t>. 50</a:t>
            </a:r>
          </a:p>
          <a:p>
            <a:pPr marL="0" indent="0">
              <a:buNone/>
            </a:pPr>
            <a:r>
              <a:rPr lang="en-US" sz="1800" dirty="0"/>
              <a:t>                                            0.10</a:t>
            </a:r>
          </a:p>
          <a:p>
            <a:pPr marL="0" indent="0">
              <a:buNone/>
            </a:pPr>
            <a:r>
              <a:rPr lang="en-US" sz="1800" dirty="0"/>
              <a:t>If D=2  then   p =  </a:t>
            </a:r>
            <a:r>
              <a:rPr lang="en-US" sz="1800" dirty="0" smtClean="0"/>
              <a:t> 2+0.10(3</a:t>
            </a:r>
            <a:r>
              <a:rPr lang="en-US" sz="1800" dirty="0"/>
              <a:t>)/0.10        =      </a:t>
            </a:r>
            <a:r>
              <a:rPr lang="en-US" sz="1800" dirty="0" err="1"/>
              <a:t>Rs</a:t>
            </a:r>
            <a:r>
              <a:rPr lang="en-US" sz="1800" dirty="0"/>
              <a:t>. </a:t>
            </a:r>
            <a:r>
              <a:rPr lang="en-US" sz="1800" dirty="0" smtClean="0"/>
              <a:t>50</a:t>
            </a:r>
            <a:endParaRPr lang="en-US" sz="1800" dirty="0"/>
          </a:p>
          <a:p>
            <a:pPr marL="0" indent="0">
              <a:buNone/>
            </a:pPr>
            <a:r>
              <a:rPr lang="en-US" sz="1800" dirty="0"/>
              <a:t>                                             0.10</a:t>
            </a:r>
            <a:endParaRPr lang="en-IN" sz="1800" dirty="0"/>
          </a:p>
        </p:txBody>
      </p:sp>
      <p:sp>
        <p:nvSpPr>
          <p:cNvPr id="3" name="Title 2"/>
          <p:cNvSpPr>
            <a:spLocks noGrp="1"/>
          </p:cNvSpPr>
          <p:nvPr>
            <p:ph type="title"/>
          </p:nvPr>
        </p:nvSpPr>
        <p:spPr/>
        <p:txBody>
          <a:bodyPr/>
          <a:lstStyle/>
          <a:p>
            <a:r>
              <a:rPr lang="en-US" dirty="0" smtClean="0"/>
              <a:t>Normal firm(r=k)</a:t>
            </a:r>
            <a:endParaRPr lang="en-IN" dirty="0"/>
          </a:p>
        </p:txBody>
      </p:sp>
      <p:cxnSp>
        <p:nvCxnSpPr>
          <p:cNvPr id="5" name="Straight Connector 4"/>
          <p:cNvCxnSpPr/>
          <p:nvPr/>
        </p:nvCxnSpPr>
        <p:spPr>
          <a:xfrm>
            <a:off x="2771800" y="4509120"/>
            <a:ext cx="12241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771800" y="5301208"/>
            <a:ext cx="12241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2907799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N" sz="1800" dirty="0"/>
              <a:t>When r&lt;k, the firm should pay out all its profit to the shareholders as dividend without creating any reserve. Then only the value of equity share will be maximum</a:t>
            </a:r>
            <a:r>
              <a:rPr lang="en-IN" sz="1800" dirty="0" smtClean="0"/>
              <a:t>.</a:t>
            </a:r>
          </a:p>
          <a:p>
            <a:pPr lvl="0"/>
            <a:endParaRPr lang="en-IN" sz="1800" dirty="0" smtClean="0"/>
          </a:p>
          <a:p>
            <a:pPr marL="0" indent="0">
              <a:buNone/>
            </a:pPr>
            <a:r>
              <a:rPr lang="en-US" sz="1800" dirty="0"/>
              <a:t> r=10%        </a:t>
            </a:r>
            <a:r>
              <a:rPr lang="en-US" sz="1800" dirty="0" smtClean="0"/>
              <a:t>k=15%          </a:t>
            </a:r>
            <a:r>
              <a:rPr lang="en-US" sz="1800" dirty="0"/>
              <a:t>E=5</a:t>
            </a:r>
          </a:p>
          <a:p>
            <a:pPr marL="0" indent="0">
              <a:buNone/>
            </a:pPr>
            <a:r>
              <a:rPr lang="en-US" sz="1800" dirty="0"/>
              <a:t>If D=5</a:t>
            </a:r>
            <a:r>
              <a:rPr lang="en-IN" sz="1800" dirty="0"/>
              <a:t> then   p  =    5+0.10(0)/</a:t>
            </a:r>
            <a:r>
              <a:rPr lang="en-IN" sz="1800" dirty="0" smtClean="0"/>
              <a:t>0.15     </a:t>
            </a:r>
            <a:r>
              <a:rPr lang="en-IN" sz="1800" dirty="0"/>
              <a:t>=      </a:t>
            </a:r>
            <a:r>
              <a:rPr lang="en-IN" sz="1800" dirty="0" err="1"/>
              <a:t>Rs</a:t>
            </a:r>
            <a:r>
              <a:rPr lang="en-IN" sz="1800" dirty="0"/>
              <a:t>. 50</a:t>
            </a:r>
          </a:p>
          <a:p>
            <a:pPr marL="0" indent="0">
              <a:buNone/>
            </a:pPr>
            <a:r>
              <a:rPr lang="en-US" sz="1800" dirty="0"/>
              <a:t>                                            </a:t>
            </a:r>
            <a:r>
              <a:rPr lang="en-US" sz="1800" dirty="0" smtClean="0"/>
              <a:t>0.15</a:t>
            </a:r>
            <a:endParaRPr lang="en-US" sz="1800" dirty="0"/>
          </a:p>
          <a:p>
            <a:pPr marL="0" indent="0">
              <a:buNone/>
            </a:pPr>
            <a:r>
              <a:rPr lang="en-US" sz="1800" dirty="0"/>
              <a:t>If D=2  then   p =   2+0.10(3)/</a:t>
            </a:r>
            <a:r>
              <a:rPr lang="en-US" sz="1800" dirty="0" smtClean="0"/>
              <a:t>0.15        </a:t>
            </a:r>
            <a:r>
              <a:rPr lang="en-US" sz="1800" dirty="0"/>
              <a:t>=      </a:t>
            </a:r>
            <a:r>
              <a:rPr lang="en-US" sz="1800" dirty="0" err="1"/>
              <a:t>Rs</a:t>
            </a:r>
            <a:r>
              <a:rPr lang="en-US" sz="1800" dirty="0"/>
              <a:t>. </a:t>
            </a:r>
            <a:r>
              <a:rPr lang="en-US" sz="1800" dirty="0" smtClean="0"/>
              <a:t>26.67</a:t>
            </a:r>
            <a:endParaRPr lang="en-US" sz="1800" dirty="0"/>
          </a:p>
          <a:p>
            <a:pPr marL="0" indent="0">
              <a:buNone/>
            </a:pPr>
            <a:r>
              <a:rPr lang="en-US" sz="1800" dirty="0"/>
              <a:t>                                             </a:t>
            </a:r>
            <a:r>
              <a:rPr lang="en-US" sz="1800" dirty="0" smtClean="0"/>
              <a:t>0.15</a:t>
            </a:r>
            <a:endParaRPr lang="en-IN" sz="1800" dirty="0"/>
          </a:p>
          <a:p>
            <a:pPr lvl="0"/>
            <a:endParaRPr lang="en-IN" sz="1800" dirty="0"/>
          </a:p>
          <a:p>
            <a:endParaRPr lang="en-IN" dirty="0"/>
          </a:p>
        </p:txBody>
      </p:sp>
      <p:sp>
        <p:nvSpPr>
          <p:cNvPr id="3" name="Title 2"/>
          <p:cNvSpPr>
            <a:spLocks noGrp="1"/>
          </p:cNvSpPr>
          <p:nvPr>
            <p:ph type="title"/>
          </p:nvPr>
        </p:nvSpPr>
        <p:spPr/>
        <p:txBody>
          <a:bodyPr/>
          <a:lstStyle/>
          <a:p>
            <a:r>
              <a:rPr lang="en-US" dirty="0" smtClean="0"/>
              <a:t>Declining Firm (r&lt;k)</a:t>
            </a:r>
            <a:endParaRPr lang="en-IN" dirty="0"/>
          </a:p>
        </p:txBody>
      </p:sp>
      <p:cxnSp>
        <p:nvCxnSpPr>
          <p:cNvPr id="5" name="Straight Connector 4"/>
          <p:cNvCxnSpPr/>
          <p:nvPr/>
        </p:nvCxnSpPr>
        <p:spPr>
          <a:xfrm>
            <a:off x="2771800" y="4581128"/>
            <a:ext cx="12241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771800" y="5301208"/>
            <a:ext cx="12241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89079016"/>
      </p:ext>
    </p:extLst>
  </p:cSld>
  <p:clrMapOvr>
    <a:masterClrMapping/>
  </p:clrMapOvr>
  <p:transition spd="slow">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419301"/>
            <a:ext cx="7416824" cy="461665"/>
          </a:xfrm>
          <a:prstGeom prst="rect">
            <a:avLst/>
          </a:prstGeom>
          <a:noFill/>
        </p:spPr>
        <p:txBody>
          <a:bodyPr wrap="square" rtlCol="0">
            <a:spAutoFit/>
          </a:bodyPr>
          <a:lstStyle/>
          <a:p>
            <a:r>
              <a:rPr lang="en-US" sz="2400" dirty="0" smtClean="0">
                <a:latin typeface="Algerian" pitchFamily="82" charset="0"/>
              </a:rPr>
              <a:t>Effect of dividend policy on value of share</a:t>
            </a:r>
          </a:p>
        </p:txBody>
      </p:sp>
      <p:graphicFrame>
        <p:nvGraphicFramePr>
          <p:cNvPr id="3" name="Table 2"/>
          <p:cNvGraphicFramePr>
            <a:graphicFrameLocks noGrp="1"/>
          </p:cNvGraphicFramePr>
          <p:nvPr>
            <p:extLst>
              <p:ext uri="{D42A27DB-BD31-4B8C-83A1-F6EECF244321}">
                <p14:modId xmlns:p14="http://schemas.microsoft.com/office/powerpoint/2010/main" xmlns="" val="995844388"/>
              </p:ext>
            </p:extLst>
          </p:nvPr>
        </p:nvGraphicFramePr>
        <p:xfrm>
          <a:off x="827584" y="2132856"/>
          <a:ext cx="7416825" cy="3520988"/>
        </p:xfrm>
        <a:graphic>
          <a:graphicData uri="http://schemas.openxmlformats.org/drawingml/2006/table">
            <a:tbl>
              <a:tblPr firstRow="1" bandRow="1">
                <a:tableStyleId>{5C22544A-7EE6-4342-B048-85BDC9FD1C3A}</a:tableStyleId>
              </a:tblPr>
              <a:tblGrid>
                <a:gridCol w="2472275"/>
                <a:gridCol w="2472275"/>
                <a:gridCol w="2472275"/>
              </a:tblGrid>
              <a:tr h="846094">
                <a:tc>
                  <a:txBody>
                    <a:bodyPr/>
                    <a:lstStyle/>
                    <a:p>
                      <a:r>
                        <a:rPr lang="en-US" dirty="0" smtClean="0"/>
                        <a:t>Case</a:t>
                      </a:r>
                      <a:endParaRPr lang="en-IN" dirty="0"/>
                    </a:p>
                  </a:txBody>
                  <a:tcPr/>
                </a:tc>
                <a:tc>
                  <a:txBody>
                    <a:bodyPr/>
                    <a:lstStyle/>
                    <a:p>
                      <a:r>
                        <a:rPr lang="en-US" dirty="0" smtClean="0"/>
                        <a:t>If dividend payout</a:t>
                      </a:r>
                      <a:r>
                        <a:rPr lang="en-US" baseline="0" dirty="0" smtClean="0"/>
                        <a:t> ratio increases</a:t>
                      </a:r>
                      <a:endParaRPr lang="en-IN" dirty="0"/>
                    </a:p>
                  </a:txBody>
                  <a:tcPr/>
                </a:tc>
                <a:tc>
                  <a:txBody>
                    <a:bodyPr/>
                    <a:lstStyle/>
                    <a:p>
                      <a:r>
                        <a:rPr lang="en-US" dirty="0" smtClean="0"/>
                        <a:t>If dividend payout ratio decreases</a:t>
                      </a:r>
                      <a:endParaRPr lang="en-IN" dirty="0"/>
                    </a:p>
                  </a:txBody>
                  <a:tcPr/>
                </a:tc>
              </a:tr>
              <a:tr h="846094">
                <a:tc>
                  <a:txBody>
                    <a:bodyPr/>
                    <a:lstStyle/>
                    <a:p>
                      <a:r>
                        <a:rPr lang="en-US" dirty="0" smtClean="0"/>
                        <a:t>1. In case of growing firm </a:t>
                      </a:r>
                      <a:r>
                        <a:rPr lang="en-US" dirty="0" err="1" smtClean="0"/>
                        <a:t>i.e</a:t>
                      </a:r>
                      <a:r>
                        <a:rPr lang="en-US" dirty="0" smtClean="0"/>
                        <a:t> where r &gt;k</a:t>
                      </a:r>
                      <a:endParaRPr lang="en-IN" dirty="0"/>
                    </a:p>
                  </a:txBody>
                  <a:tcPr/>
                </a:tc>
                <a:tc>
                  <a:txBody>
                    <a:bodyPr/>
                    <a:lstStyle/>
                    <a:p>
                      <a:r>
                        <a:rPr lang="en-US" dirty="0" smtClean="0"/>
                        <a:t>Market value of share decreases</a:t>
                      </a:r>
                      <a:endParaRPr lang="en-IN" dirty="0"/>
                    </a:p>
                  </a:txBody>
                  <a:tcPr/>
                </a:tc>
                <a:tc>
                  <a:txBody>
                    <a:bodyPr/>
                    <a:lstStyle/>
                    <a:p>
                      <a:r>
                        <a:rPr lang="en-US" dirty="0" smtClean="0"/>
                        <a:t>Market value of share increases</a:t>
                      </a:r>
                      <a:endParaRPr lang="en-IN" dirty="0"/>
                    </a:p>
                  </a:txBody>
                  <a:tcPr/>
                </a:tc>
              </a:tr>
              <a:tr h="846094">
                <a:tc>
                  <a:txBody>
                    <a:bodyPr/>
                    <a:lstStyle/>
                    <a:p>
                      <a:r>
                        <a:rPr lang="en-US" dirty="0" smtClean="0"/>
                        <a:t>2. In case of declining firm </a:t>
                      </a:r>
                      <a:r>
                        <a:rPr lang="en-US" dirty="0" err="1" smtClean="0"/>
                        <a:t>i.e</a:t>
                      </a:r>
                      <a:r>
                        <a:rPr lang="en-US" dirty="0" smtClean="0"/>
                        <a:t> where r&lt;k</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Market value of share increases</a:t>
                      </a:r>
                      <a:endParaRPr lang="en-IN" dirty="0" smtClean="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Market value of share decreases</a:t>
                      </a:r>
                      <a:endParaRPr lang="en-IN" dirty="0" smtClean="0"/>
                    </a:p>
                    <a:p>
                      <a:endParaRPr lang="en-IN" dirty="0"/>
                    </a:p>
                  </a:txBody>
                  <a:tcPr/>
                </a:tc>
              </a:tr>
              <a:tr h="846094">
                <a:tc>
                  <a:txBody>
                    <a:bodyPr/>
                    <a:lstStyle/>
                    <a:p>
                      <a:r>
                        <a:rPr lang="en-US" dirty="0" smtClean="0"/>
                        <a:t>3. In case of normal</a:t>
                      </a:r>
                      <a:r>
                        <a:rPr lang="en-US" baseline="0" dirty="0" smtClean="0"/>
                        <a:t> firm </a:t>
                      </a:r>
                      <a:r>
                        <a:rPr lang="en-US" baseline="0" dirty="0" err="1" smtClean="0"/>
                        <a:t>i.e</a:t>
                      </a:r>
                      <a:r>
                        <a:rPr lang="en-US" baseline="0" dirty="0" smtClean="0"/>
                        <a:t> where r=k</a:t>
                      </a:r>
                      <a:endParaRPr lang="en-IN" dirty="0"/>
                    </a:p>
                  </a:txBody>
                  <a:tcPr/>
                </a:tc>
                <a:tc>
                  <a:txBody>
                    <a:bodyPr/>
                    <a:lstStyle/>
                    <a:p>
                      <a:r>
                        <a:rPr lang="en-US" dirty="0" smtClean="0"/>
                        <a:t>No changes in value of share</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 changes in value of share</a:t>
                      </a:r>
                      <a:endParaRPr lang="en-IN" dirty="0" smtClean="0"/>
                    </a:p>
                    <a:p>
                      <a:endParaRPr lang="en-IN" dirty="0"/>
                    </a:p>
                  </a:txBody>
                  <a:tcPr/>
                </a:tc>
              </a:tr>
            </a:tbl>
          </a:graphicData>
        </a:graphic>
      </p:graphicFrame>
    </p:spTree>
    <p:extLst>
      <p:ext uri="{BB962C8B-B14F-4D97-AF65-F5344CB8AC3E}">
        <p14:creationId xmlns:p14="http://schemas.microsoft.com/office/powerpoint/2010/main" xmlns="" val="343718972"/>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 external financing</a:t>
            </a:r>
          </a:p>
          <a:p>
            <a:r>
              <a:rPr lang="en-US" dirty="0" smtClean="0"/>
              <a:t>Firm’s internal rate of return does not always remain constant. In fact, r decreases as more and more investment in made.</a:t>
            </a:r>
          </a:p>
          <a:p>
            <a:r>
              <a:rPr lang="en-US" dirty="0" smtClean="0"/>
              <a:t>Firm’s cost of capital does not always remain constant. In fact k changes directly with the firm’s risk.</a:t>
            </a:r>
            <a:endParaRPr lang="en-IN" dirty="0"/>
          </a:p>
        </p:txBody>
      </p:sp>
      <p:sp>
        <p:nvSpPr>
          <p:cNvPr id="3" name="Title 2"/>
          <p:cNvSpPr>
            <a:spLocks noGrp="1"/>
          </p:cNvSpPr>
          <p:nvPr>
            <p:ph type="title"/>
          </p:nvPr>
        </p:nvSpPr>
        <p:spPr/>
        <p:txBody>
          <a:bodyPr/>
          <a:lstStyle/>
          <a:p>
            <a:r>
              <a:rPr lang="en-US" dirty="0" smtClean="0"/>
              <a:t>Criticisms of Walter's Model</a:t>
            </a:r>
            <a:endParaRPr lang="en-IN" dirty="0"/>
          </a:p>
        </p:txBody>
      </p:sp>
    </p:spTree>
    <p:extLst>
      <p:ext uri="{BB962C8B-B14F-4D97-AF65-F5344CB8AC3E}">
        <p14:creationId xmlns:p14="http://schemas.microsoft.com/office/powerpoint/2010/main" xmlns="" val="2541421686"/>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According to prof. Gordon, dividend policy almost always affects the value of the firm. He showed how dividend policy can be used to maximize the wealth of the shareholders.</a:t>
            </a:r>
          </a:p>
          <a:p>
            <a:r>
              <a:rPr lang="en-US" dirty="0" smtClean="0"/>
              <a:t>The main proposition of the model is that the value of a share reflects the value of the future dividends </a:t>
            </a:r>
            <a:r>
              <a:rPr lang="en-US" dirty="0" err="1" smtClean="0"/>
              <a:t>accuring</a:t>
            </a:r>
            <a:r>
              <a:rPr lang="en-US" dirty="0" smtClean="0"/>
              <a:t> to that share. Hence the dividend payment and it’s growth are relevant in valuation of shares.</a:t>
            </a:r>
          </a:p>
          <a:p>
            <a:r>
              <a:rPr lang="en-US" dirty="0" smtClean="0"/>
              <a:t>The model holds that the share’s market price is equal to the sum of share’s discounted future dividend payment.</a:t>
            </a:r>
            <a:endParaRPr lang="en-IN" dirty="0"/>
          </a:p>
        </p:txBody>
      </p:sp>
      <p:sp>
        <p:nvSpPr>
          <p:cNvPr id="3" name="Title 2"/>
          <p:cNvSpPr>
            <a:spLocks noGrp="1"/>
          </p:cNvSpPr>
          <p:nvPr>
            <p:ph type="title"/>
          </p:nvPr>
        </p:nvSpPr>
        <p:spPr/>
        <p:txBody>
          <a:bodyPr/>
          <a:lstStyle/>
          <a:p>
            <a:r>
              <a:rPr lang="en-US" dirty="0" smtClean="0"/>
              <a:t>Gordon’s Model</a:t>
            </a:r>
            <a:endParaRPr lang="en-IN" dirty="0"/>
          </a:p>
        </p:txBody>
      </p:sp>
    </p:spTree>
    <p:extLst>
      <p:ext uri="{BB962C8B-B14F-4D97-AF65-F5344CB8AC3E}">
        <p14:creationId xmlns:p14="http://schemas.microsoft.com/office/powerpoint/2010/main" xmlns="" val="3163433113"/>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All equity firm</a:t>
            </a:r>
          </a:p>
          <a:p>
            <a:r>
              <a:rPr lang="en-US" dirty="0" smtClean="0"/>
              <a:t>No external financing</a:t>
            </a:r>
          </a:p>
          <a:p>
            <a:r>
              <a:rPr lang="en-US" dirty="0" smtClean="0"/>
              <a:t>Constant returns</a:t>
            </a:r>
          </a:p>
          <a:p>
            <a:r>
              <a:rPr lang="en-US" dirty="0" smtClean="0"/>
              <a:t>Constant cost of capital</a:t>
            </a:r>
          </a:p>
          <a:p>
            <a:r>
              <a:rPr lang="en-US" dirty="0" smtClean="0"/>
              <a:t>Perpetual earnings</a:t>
            </a:r>
          </a:p>
          <a:p>
            <a:r>
              <a:rPr lang="en-US" dirty="0" smtClean="0"/>
              <a:t>No taxes</a:t>
            </a:r>
          </a:p>
          <a:p>
            <a:r>
              <a:rPr lang="en-US" dirty="0" smtClean="0"/>
              <a:t>Constant retention</a:t>
            </a:r>
          </a:p>
          <a:p>
            <a:r>
              <a:rPr lang="en-US" dirty="0" smtClean="0"/>
              <a:t>Cost of capital is greater than growth rate(k&gt;</a:t>
            </a:r>
            <a:r>
              <a:rPr lang="en-US" dirty="0" err="1" smtClean="0"/>
              <a:t>br</a:t>
            </a:r>
            <a:r>
              <a:rPr lang="en-US" dirty="0" smtClean="0"/>
              <a:t>=g)</a:t>
            </a:r>
            <a:endParaRPr lang="en-IN" dirty="0"/>
          </a:p>
        </p:txBody>
      </p:sp>
      <p:sp>
        <p:nvSpPr>
          <p:cNvPr id="3" name="Title 2"/>
          <p:cNvSpPr>
            <a:spLocks noGrp="1"/>
          </p:cNvSpPr>
          <p:nvPr>
            <p:ph type="title"/>
          </p:nvPr>
        </p:nvSpPr>
        <p:spPr/>
        <p:txBody>
          <a:bodyPr/>
          <a:lstStyle/>
          <a:p>
            <a:r>
              <a:rPr lang="en-US" dirty="0" smtClean="0"/>
              <a:t>Assumptions </a:t>
            </a:r>
            <a:endParaRPr lang="en-IN" dirty="0"/>
          </a:p>
        </p:txBody>
      </p:sp>
    </p:spTree>
    <p:extLst>
      <p:ext uri="{BB962C8B-B14F-4D97-AF65-F5344CB8AC3E}">
        <p14:creationId xmlns:p14="http://schemas.microsoft.com/office/powerpoint/2010/main" xmlns="" val="2454541434"/>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Aharoni" pitchFamily="2" charset="-79"/>
                <a:cs typeface="Aharoni" pitchFamily="2" charset="-79"/>
              </a:rPr>
              <a:t>“ A dividend is a distribution to shareholders out of profit or reserve available for this purpose”.</a:t>
            </a:r>
            <a:endParaRPr lang="en-IN" dirty="0">
              <a:latin typeface="Aharoni" pitchFamily="2" charset="-79"/>
              <a:cs typeface="Aharoni" pitchFamily="2" charset="-79"/>
            </a:endParaRPr>
          </a:p>
        </p:txBody>
      </p:sp>
      <p:sp>
        <p:nvSpPr>
          <p:cNvPr id="3" name="Title 2"/>
          <p:cNvSpPr>
            <a:spLocks noGrp="1"/>
          </p:cNvSpPr>
          <p:nvPr>
            <p:ph type="title"/>
          </p:nvPr>
        </p:nvSpPr>
        <p:spPr/>
        <p:txBody>
          <a:bodyPr/>
          <a:lstStyle/>
          <a:p>
            <a:r>
              <a:rPr lang="en-US" dirty="0" smtClean="0"/>
              <a:t>What is Dividend?</a:t>
            </a:r>
            <a:endParaRPr lang="en-IN" dirty="0"/>
          </a:p>
        </p:txBody>
      </p:sp>
    </p:spTree>
    <p:extLst>
      <p:ext uri="{BB962C8B-B14F-4D97-AF65-F5344CB8AC3E}">
        <p14:creationId xmlns:p14="http://schemas.microsoft.com/office/powerpoint/2010/main" xmlns="" val="42622517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392488"/>
          </a:xfrm>
        </p:spPr>
        <p:txBody>
          <a:bodyPr>
            <a:normAutofit lnSpcReduction="10000"/>
          </a:bodyPr>
          <a:lstStyle/>
          <a:p>
            <a:r>
              <a:rPr lang="en-IN" dirty="0"/>
              <a:t>P =E </a:t>
            </a:r>
            <a:r>
              <a:rPr lang="en-IN" dirty="0" smtClean="0"/>
              <a:t>(1-b</a:t>
            </a:r>
            <a:r>
              <a:rPr lang="en-IN" dirty="0"/>
              <a:t>)</a:t>
            </a:r>
          </a:p>
          <a:p>
            <a:pPr marL="0" indent="0">
              <a:buNone/>
            </a:pPr>
            <a:r>
              <a:rPr lang="en-IN" dirty="0" smtClean="0"/>
              <a:t>            K-</a:t>
            </a:r>
            <a:r>
              <a:rPr lang="en-IN" dirty="0" err="1" smtClean="0"/>
              <a:t>br</a:t>
            </a:r>
            <a:endParaRPr lang="en-IN" dirty="0" smtClean="0"/>
          </a:p>
          <a:p>
            <a:pPr marL="0" indent="0">
              <a:buNone/>
            </a:pPr>
            <a:r>
              <a:rPr lang="en-IN" dirty="0" smtClean="0"/>
              <a:t>Where, P = Price per share</a:t>
            </a:r>
          </a:p>
          <a:p>
            <a:pPr marL="0" indent="0">
              <a:buNone/>
            </a:pPr>
            <a:r>
              <a:rPr lang="en-IN" dirty="0"/>
              <a:t> </a:t>
            </a:r>
            <a:r>
              <a:rPr lang="en-IN" dirty="0" smtClean="0"/>
              <a:t>              E </a:t>
            </a:r>
            <a:r>
              <a:rPr lang="en-IN" dirty="0"/>
              <a:t>= Earning per share</a:t>
            </a:r>
          </a:p>
          <a:p>
            <a:pPr marL="0" indent="0">
              <a:buNone/>
            </a:pPr>
            <a:r>
              <a:rPr lang="en-IN" dirty="0"/>
              <a:t>	</a:t>
            </a:r>
            <a:r>
              <a:rPr lang="en-IN" dirty="0" smtClean="0"/>
              <a:t>r </a:t>
            </a:r>
            <a:r>
              <a:rPr lang="en-IN" dirty="0"/>
              <a:t>= rate of return on investment</a:t>
            </a:r>
          </a:p>
          <a:p>
            <a:pPr marL="0" indent="0">
              <a:buNone/>
            </a:pPr>
            <a:r>
              <a:rPr lang="en-IN" dirty="0"/>
              <a:t>	</a:t>
            </a:r>
            <a:r>
              <a:rPr lang="en-IN" dirty="0" smtClean="0"/>
              <a:t>k </a:t>
            </a:r>
            <a:r>
              <a:rPr lang="en-IN" dirty="0"/>
              <a:t>= cost of capital</a:t>
            </a:r>
          </a:p>
          <a:p>
            <a:pPr marL="0" indent="0">
              <a:buNone/>
            </a:pPr>
            <a:r>
              <a:rPr lang="en-IN" dirty="0"/>
              <a:t>	</a:t>
            </a:r>
            <a:r>
              <a:rPr lang="en-IN" dirty="0" smtClean="0"/>
              <a:t>b </a:t>
            </a:r>
            <a:r>
              <a:rPr lang="en-IN" dirty="0"/>
              <a:t>= % of retained earnings</a:t>
            </a:r>
          </a:p>
          <a:p>
            <a:pPr marL="0" indent="0">
              <a:buNone/>
            </a:pPr>
            <a:r>
              <a:rPr lang="en-IN" dirty="0"/>
              <a:t>	 </a:t>
            </a:r>
            <a:r>
              <a:rPr lang="en-IN" dirty="0" smtClean="0"/>
              <a:t>    </a:t>
            </a:r>
            <a:r>
              <a:rPr lang="en-IN" dirty="0"/>
              <a:t>= retention ratio</a:t>
            </a:r>
          </a:p>
          <a:p>
            <a:pPr marL="0" indent="0">
              <a:buNone/>
            </a:pPr>
            <a:r>
              <a:rPr lang="en-IN" dirty="0"/>
              <a:t>	</a:t>
            </a:r>
            <a:r>
              <a:rPr lang="en-IN" dirty="0" smtClean="0"/>
              <a:t>   </a:t>
            </a:r>
            <a:r>
              <a:rPr lang="en-IN" dirty="0"/>
              <a:t>= Retained earnings/Total earnings</a:t>
            </a:r>
          </a:p>
          <a:p>
            <a:pPr marL="0" indent="0">
              <a:buNone/>
            </a:pPr>
            <a:r>
              <a:rPr lang="en-IN" dirty="0"/>
              <a:t>	</a:t>
            </a:r>
            <a:r>
              <a:rPr lang="en-IN" dirty="0" err="1" smtClean="0"/>
              <a:t>br</a:t>
            </a:r>
            <a:r>
              <a:rPr lang="en-IN" dirty="0" smtClean="0"/>
              <a:t> </a:t>
            </a:r>
            <a:r>
              <a:rPr lang="en-IN" dirty="0"/>
              <a:t>=  g = growth rate of the firm</a:t>
            </a:r>
          </a:p>
        </p:txBody>
      </p:sp>
      <p:sp>
        <p:nvSpPr>
          <p:cNvPr id="3" name="Title 2"/>
          <p:cNvSpPr>
            <a:spLocks noGrp="1"/>
          </p:cNvSpPr>
          <p:nvPr>
            <p:ph type="title"/>
          </p:nvPr>
        </p:nvSpPr>
        <p:spPr/>
        <p:txBody>
          <a:bodyPr/>
          <a:lstStyle/>
          <a:p>
            <a:r>
              <a:rPr lang="en-US" dirty="0" smtClean="0"/>
              <a:t>Formula of Gordon’s Model</a:t>
            </a:r>
            <a:endParaRPr lang="en-IN" dirty="0"/>
          </a:p>
        </p:txBody>
      </p:sp>
      <p:cxnSp>
        <p:nvCxnSpPr>
          <p:cNvPr id="5" name="Straight Connector 4"/>
          <p:cNvCxnSpPr/>
          <p:nvPr/>
        </p:nvCxnSpPr>
        <p:spPr>
          <a:xfrm>
            <a:off x="1619672" y="2564904"/>
            <a:ext cx="72008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88576589"/>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i="1" u="sng" dirty="0" smtClean="0"/>
              <a:t>Growth firm (r&gt;k)</a:t>
            </a:r>
          </a:p>
          <a:p>
            <a:pPr marL="0" indent="0">
              <a:buNone/>
            </a:pPr>
            <a:r>
              <a:rPr lang="en-US" dirty="0"/>
              <a:t> </a:t>
            </a:r>
            <a:r>
              <a:rPr lang="en-US" dirty="0" smtClean="0"/>
              <a:t>r=20%         k= 15%         E= </a:t>
            </a:r>
            <a:r>
              <a:rPr lang="en-US" dirty="0" err="1" smtClean="0"/>
              <a:t>Rs</a:t>
            </a:r>
            <a:r>
              <a:rPr lang="en-US" dirty="0" smtClean="0"/>
              <a:t>. 4</a:t>
            </a:r>
          </a:p>
          <a:p>
            <a:pPr marL="0" indent="0">
              <a:buNone/>
            </a:pPr>
            <a:r>
              <a:rPr lang="en-US" dirty="0" smtClean="0"/>
              <a:t>If b=0.25  then     P=     4(0.75)                      = </a:t>
            </a:r>
            <a:r>
              <a:rPr lang="en-US" dirty="0" err="1" smtClean="0"/>
              <a:t>Rs</a:t>
            </a:r>
            <a:r>
              <a:rPr lang="en-US" dirty="0" smtClean="0"/>
              <a:t>. 30</a:t>
            </a:r>
          </a:p>
          <a:p>
            <a:pPr marL="0" indent="0">
              <a:buNone/>
            </a:pPr>
            <a:r>
              <a:rPr lang="en-US" dirty="0"/>
              <a:t> </a:t>
            </a:r>
            <a:r>
              <a:rPr lang="en-US" dirty="0" smtClean="0"/>
              <a:t>                                        0.15-(0.25)(0.20)</a:t>
            </a:r>
          </a:p>
          <a:p>
            <a:pPr marL="0" indent="0">
              <a:buNone/>
            </a:pPr>
            <a:endParaRPr lang="en-US" dirty="0"/>
          </a:p>
          <a:p>
            <a:pPr marL="0" indent="0">
              <a:buNone/>
            </a:pPr>
            <a:r>
              <a:rPr lang="en-US" dirty="0" smtClean="0"/>
              <a:t>If b=0.50    then     p=     4(0.50)                      = </a:t>
            </a:r>
            <a:r>
              <a:rPr lang="en-US" dirty="0" err="1" smtClean="0"/>
              <a:t>Rs</a:t>
            </a:r>
            <a:r>
              <a:rPr lang="en-US" dirty="0" smtClean="0"/>
              <a:t>. 40</a:t>
            </a:r>
          </a:p>
          <a:p>
            <a:pPr marL="0" indent="0">
              <a:buNone/>
            </a:pPr>
            <a:r>
              <a:rPr lang="en-US" dirty="0"/>
              <a:t> </a:t>
            </a:r>
            <a:r>
              <a:rPr lang="en-US" dirty="0" smtClean="0"/>
              <a:t>                                          0.15-(0.5)(0.20)</a:t>
            </a:r>
            <a:endParaRPr lang="en-IN" dirty="0"/>
          </a:p>
        </p:txBody>
      </p:sp>
      <p:sp>
        <p:nvSpPr>
          <p:cNvPr id="3" name="Title 2"/>
          <p:cNvSpPr>
            <a:spLocks noGrp="1"/>
          </p:cNvSpPr>
          <p:nvPr>
            <p:ph type="title"/>
          </p:nvPr>
        </p:nvSpPr>
        <p:spPr/>
        <p:txBody>
          <a:bodyPr/>
          <a:lstStyle/>
          <a:p>
            <a:r>
              <a:rPr lang="en-US" dirty="0" smtClean="0"/>
              <a:t>Illustration </a:t>
            </a:r>
            <a:endParaRPr lang="en-IN" dirty="0"/>
          </a:p>
        </p:txBody>
      </p:sp>
      <p:cxnSp>
        <p:nvCxnSpPr>
          <p:cNvPr id="5" name="Straight Connector 4"/>
          <p:cNvCxnSpPr/>
          <p:nvPr/>
        </p:nvCxnSpPr>
        <p:spPr>
          <a:xfrm>
            <a:off x="3635896" y="4005064"/>
            <a:ext cx="20882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79912" y="5445224"/>
            <a:ext cx="230425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368986888"/>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i="1" u="sng" dirty="0" smtClean="0"/>
              <a:t>Normal firm (r=k)</a:t>
            </a:r>
          </a:p>
          <a:p>
            <a:pPr marL="0" indent="0">
              <a:buNone/>
            </a:pPr>
            <a:r>
              <a:rPr lang="en-US" dirty="0"/>
              <a:t> </a:t>
            </a:r>
            <a:r>
              <a:rPr lang="en-US" dirty="0" smtClean="0"/>
              <a:t>r=15%         </a:t>
            </a:r>
            <a:r>
              <a:rPr lang="en-US" dirty="0"/>
              <a:t>k= 15%         E= </a:t>
            </a:r>
            <a:r>
              <a:rPr lang="en-US" dirty="0" err="1"/>
              <a:t>Rs</a:t>
            </a:r>
            <a:r>
              <a:rPr lang="en-US" dirty="0"/>
              <a:t>. 4</a:t>
            </a:r>
          </a:p>
          <a:p>
            <a:pPr marL="0" indent="0">
              <a:buNone/>
            </a:pPr>
            <a:r>
              <a:rPr lang="en-US" dirty="0"/>
              <a:t>If b=0.25  then     P=     4(0.75)                      = </a:t>
            </a:r>
            <a:r>
              <a:rPr lang="en-US" dirty="0" err="1"/>
              <a:t>Rs</a:t>
            </a:r>
            <a:r>
              <a:rPr lang="en-US" dirty="0"/>
              <a:t>. </a:t>
            </a:r>
            <a:r>
              <a:rPr lang="en-US" dirty="0" smtClean="0"/>
              <a:t>26.67</a:t>
            </a:r>
            <a:endParaRPr lang="en-US" dirty="0"/>
          </a:p>
          <a:p>
            <a:pPr marL="0" indent="0">
              <a:buNone/>
            </a:pPr>
            <a:r>
              <a:rPr lang="en-US" dirty="0"/>
              <a:t>                                         0.15-(0.25)(</a:t>
            </a:r>
            <a:r>
              <a:rPr lang="en-US" dirty="0" smtClean="0"/>
              <a:t>0.15)</a:t>
            </a:r>
            <a:endParaRPr lang="en-US" dirty="0"/>
          </a:p>
          <a:p>
            <a:pPr marL="0" indent="0">
              <a:buNone/>
            </a:pPr>
            <a:endParaRPr lang="en-US" dirty="0"/>
          </a:p>
          <a:p>
            <a:pPr marL="0" indent="0">
              <a:buNone/>
            </a:pPr>
            <a:r>
              <a:rPr lang="en-US" dirty="0"/>
              <a:t>If b=0.50    then     p=     4(0.50)                      = </a:t>
            </a:r>
            <a:r>
              <a:rPr lang="en-US" dirty="0" err="1"/>
              <a:t>Rs</a:t>
            </a:r>
            <a:r>
              <a:rPr lang="en-US" dirty="0"/>
              <a:t>. </a:t>
            </a:r>
            <a:r>
              <a:rPr lang="en-US" dirty="0" smtClean="0"/>
              <a:t>26.67</a:t>
            </a:r>
            <a:endParaRPr lang="en-US" dirty="0"/>
          </a:p>
          <a:p>
            <a:pPr marL="0" indent="0">
              <a:buNone/>
            </a:pPr>
            <a:r>
              <a:rPr lang="en-US" dirty="0"/>
              <a:t>                                           0.15-(0.5)(</a:t>
            </a:r>
            <a:r>
              <a:rPr lang="en-US" dirty="0" smtClean="0"/>
              <a:t>0.15)</a:t>
            </a:r>
            <a:endParaRPr lang="en-IN" dirty="0"/>
          </a:p>
          <a:p>
            <a:endParaRPr lang="en-IN" dirty="0"/>
          </a:p>
        </p:txBody>
      </p:sp>
      <p:sp>
        <p:nvSpPr>
          <p:cNvPr id="3" name="Title 2"/>
          <p:cNvSpPr>
            <a:spLocks noGrp="1"/>
          </p:cNvSpPr>
          <p:nvPr>
            <p:ph type="title"/>
          </p:nvPr>
        </p:nvSpPr>
        <p:spPr/>
        <p:txBody>
          <a:bodyPr/>
          <a:lstStyle/>
          <a:p>
            <a:r>
              <a:rPr lang="en-US" dirty="0" smtClean="0"/>
              <a:t>Illustration </a:t>
            </a:r>
            <a:endParaRPr lang="en-IN" dirty="0"/>
          </a:p>
        </p:txBody>
      </p:sp>
      <p:cxnSp>
        <p:nvCxnSpPr>
          <p:cNvPr id="6" name="Straight Connector 5"/>
          <p:cNvCxnSpPr/>
          <p:nvPr/>
        </p:nvCxnSpPr>
        <p:spPr>
          <a:xfrm>
            <a:off x="3563888" y="4077072"/>
            <a:ext cx="21602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779912" y="5373216"/>
            <a:ext cx="208823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88880184"/>
      </p:ext>
    </p:extLst>
  </p:cSld>
  <p:clrMapOvr>
    <a:masterClrMapping/>
  </p:clrMapOvr>
  <mc:AlternateContent xmlns:mc="http://schemas.openxmlformats.org/markup-compatibility/2006">
    <mc:Choice xmlns:p14="http://schemas.microsoft.com/office/powerpoint/2010/main" xmlns=""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i="1" u="sng" dirty="0" smtClean="0"/>
              <a:t>Declining firm (r&lt;k):</a:t>
            </a:r>
          </a:p>
          <a:p>
            <a:pPr marL="0" indent="0">
              <a:buNone/>
            </a:pPr>
            <a:r>
              <a:rPr lang="en-US" dirty="0" smtClean="0"/>
              <a:t> r=10%         </a:t>
            </a:r>
            <a:r>
              <a:rPr lang="en-US" dirty="0"/>
              <a:t>k= 15%         E= </a:t>
            </a:r>
            <a:r>
              <a:rPr lang="en-US" dirty="0" err="1"/>
              <a:t>Rs</a:t>
            </a:r>
            <a:r>
              <a:rPr lang="en-US" dirty="0"/>
              <a:t>. 4</a:t>
            </a:r>
          </a:p>
          <a:p>
            <a:pPr marL="0" indent="0">
              <a:buNone/>
            </a:pPr>
            <a:r>
              <a:rPr lang="en-US" dirty="0"/>
              <a:t>If b=0.25  then     P=     4(0.75)                      = </a:t>
            </a:r>
            <a:r>
              <a:rPr lang="en-US" dirty="0" err="1"/>
              <a:t>Rs</a:t>
            </a:r>
            <a:r>
              <a:rPr lang="en-US" dirty="0"/>
              <a:t>. </a:t>
            </a:r>
            <a:r>
              <a:rPr lang="en-US" dirty="0" smtClean="0"/>
              <a:t>24</a:t>
            </a:r>
            <a:endParaRPr lang="en-US" dirty="0"/>
          </a:p>
          <a:p>
            <a:pPr marL="0" indent="0">
              <a:buNone/>
            </a:pPr>
            <a:r>
              <a:rPr lang="en-US" dirty="0"/>
              <a:t>                                         0.15-(0.25)(</a:t>
            </a:r>
            <a:r>
              <a:rPr lang="en-US" dirty="0" smtClean="0"/>
              <a:t>0.10)</a:t>
            </a:r>
            <a:endParaRPr lang="en-US" dirty="0"/>
          </a:p>
          <a:p>
            <a:pPr marL="0" indent="0">
              <a:buNone/>
            </a:pPr>
            <a:endParaRPr lang="en-US" dirty="0"/>
          </a:p>
          <a:p>
            <a:pPr marL="0" indent="0">
              <a:buNone/>
            </a:pPr>
            <a:r>
              <a:rPr lang="en-US" dirty="0"/>
              <a:t>If b=0.50    then     p=     4(0.50)                      = </a:t>
            </a:r>
            <a:r>
              <a:rPr lang="en-US" dirty="0" err="1"/>
              <a:t>Rs</a:t>
            </a:r>
            <a:r>
              <a:rPr lang="en-US" dirty="0"/>
              <a:t>. </a:t>
            </a:r>
            <a:r>
              <a:rPr lang="en-US" dirty="0" smtClean="0"/>
              <a:t>20</a:t>
            </a:r>
            <a:endParaRPr lang="en-US" dirty="0"/>
          </a:p>
          <a:p>
            <a:pPr marL="0" indent="0">
              <a:buNone/>
            </a:pPr>
            <a:r>
              <a:rPr lang="en-US" dirty="0"/>
              <a:t>                                           0.15-(0.5)(</a:t>
            </a:r>
            <a:r>
              <a:rPr lang="en-US" dirty="0" smtClean="0"/>
              <a:t>0.10)</a:t>
            </a:r>
            <a:endParaRPr lang="en-IN" dirty="0"/>
          </a:p>
          <a:p>
            <a:pPr marL="0" indent="0">
              <a:buNone/>
            </a:pPr>
            <a:endParaRPr lang="en-IN" dirty="0"/>
          </a:p>
        </p:txBody>
      </p:sp>
      <p:sp>
        <p:nvSpPr>
          <p:cNvPr id="3" name="Title 2"/>
          <p:cNvSpPr>
            <a:spLocks noGrp="1"/>
          </p:cNvSpPr>
          <p:nvPr>
            <p:ph type="title"/>
          </p:nvPr>
        </p:nvSpPr>
        <p:spPr/>
        <p:txBody>
          <a:bodyPr/>
          <a:lstStyle/>
          <a:p>
            <a:r>
              <a:rPr lang="en-US" dirty="0" smtClean="0"/>
              <a:t>Illustration </a:t>
            </a:r>
            <a:endParaRPr lang="en-IN" dirty="0"/>
          </a:p>
        </p:txBody>
      </p:sp>
      <p:cxnSp>
        <p:nvCxnSpPr>
          <p:cNvPr id="7" name="Straight Connector 6"/>
          <p:cNvCxnSpPr/>
          <p:nvPr/>
        </p:nvCxnSpPr>
        <p:spPr>
          <a:xfrm>
            <a:off x="3707904" y="5373216"/>
            <a:ext cx="20882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563888" y="4077072"/>
            <a:ext cx="223224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85877257"/>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3212975"/>
            <a:ext cx="7408333" cy="2913187"/>
          </a:xfrm>
        </p:spPr>
        <p:txBody>
          <a:bodyPr/>
          <a:lstStyle/>
          <a:p>
            <a:r>
              <a:rPr lang="en-US" dirty="0" smtClean="0">
                <a:latin typeface="Algerian" pitchFamily="82" charset="0"/>
              </a:rPr>
              <a:t>As the assumptions of Walter's model and Gordon's model are same so the Gordon's model suffers from the same limitations as the Walter's model.</a:t>
            </a:r>
            <a:endParaRPr lang="en-IN" dirty="0">
              <a:latin typeface="Algerian" pitchFamily="82" charset="0"/>
            </a:endParaRPr>
          </a:p>
        </p:txBody>
      </p:sp>
      <p:sp>
        <p:nvSpPr>
          <p:cNvPr id="3" name="Title 2"/>
          <p:cNvSpPr>
            <a:spLocks noGrp="1"/>
          </p:cNvSpPr>
          <p:nvPr>
            <p:ph type="title"/>
          </p:nvPr>
        </p:nvSpPr>
        <p:spPr/>
        <p:txBody>
          <a:bodyPr>
            <a:normAutofit fontScale="90000"/>
          </a:bodyPr>
          <a:lstStyle/>
          <a:p>
            <a:r>
              <a:rPr lang="en-US" dirty="0">
                <a:latin typeface="Algerian" pitchFamily="82" charset="0"/>
              </a:rPr>
              <a:t>Criticisms of G</a:t>
            </a:r>
            <a:r>
              <a:rPr lang="en-US" dirty="0" smtClean="0">
                <a:latin typeface="Algerian" pitchFamily="82" charset="0"/>
              </a:rPr>
              <a:t>ordon's </a:t>
            </a:r>
            <a:r>
              <a:rPr lang="en-US" dirty="0">
                <a:latin typeface="Algerian" pitchFamily="82" charset="0"/>
              </a:rPr>
              <a:t>Model</a:t>
            </a:r>
            <a:endParaRPr lang="en-IN" dirty="0">
              <a:latin typeface="Algerian" pitchFamily="82" charset="0"/>
            </a:endParaRPr>
          </a:p>
        </p:txBody>
      </p:sp>
    </p:spTree>
    <p:extLst>
      <p:ext uri="{BB962C8B-B14F-4D97-AF65-F5344CB8AC3E}">
        <p14:creationId xmlns:p14="http://schemas.microsoft.com/office/powerpoint/2010/main" xmlns="" val="244216406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2996952"/>
            <a:ext cx="6768752" cy="1938992"/>
          </a:xfrm>
          <a:prstGeom prst="rect">
            <a:avLst/>
          </a:prstGeom>
          <a:noFill/>
        </p:spPr>
        <p:txBody>
          <a:bodyPr wrap="square" rtlCol="0">
            <a:spAutoFit/>
          </a:bodyPr>
          <a:lstStyle/>
          <a:p>
            <a:r>
              <a:rPr lang="en-US" sz="6000" dirty="0" smtClean="0">
                <a:latin typeface="Algerian" pitchFamily="82" charset="0"/>
              </a:rPr>
              <a:t>Irrelevance Theories </a:t>
            </a:r>
            <a:endParaRPr lang="en-IN" sz="6000" dirty="0">
              <a:latin typeface="Algerian" pitchFamily="82" charset="0"/>
            </a:endParaRPr>
          </a:p>
        </p:txBody>
      </p:sp>
    </p:spTree>
    <p:extLst>
      <p:ext uri="{BB962C8B-B14F-4D97-AF65-F5344CB8AC3E}">
        <p14:creationId xmlns:p14="http://schemas.microsoft.com/office/powerpoint/2010/main" xmlns="" val="1570203885"/>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i="1" dirty="0"/>
              <a:t>M-M Hypothesis provides the irrelevant concept of dividend in comprehensive manner. According to them, the dividend policy of a firm does not have any effect on the price of share of a firm, i.e., it does not affect the shareholders wealth.</a:t>
            </a:r>
          </a:p>
          <a:p>
            <a:endParaRPr lang="en-IN" dirty="0"/>
          </a:p>
        </p:txBody>
      </p:sp>
      <p:sp>
        <p:nvSpPr>
          <p:cNvPr id="3" name="Title 2"/>
          <p:cNvSpPr>
            <a:spLocks noGrp="1"/>
          </p:cNvSpPr>
          <p:nvPr>
            <p:ph type="title"/>
          </p:nvPr>
        </p:nvSpPr>
        <p:spPr>
          <a:xfrm>
            <a:off x="467544" y="548680"/>
            <a:ext cx="8229600" cy="1252728"/>
          </a:xfrm>
        </p:spPr>
        <p:txBody>
          <a:bodyPr>
            <a:normAutofit fontScale="90000"/>
          </a:bodyPr>
          <a:lstStyle/>
          <a:p>
            <a:pPr lvl="0"/>
            <a:r>
              <a:rPr lang="en-IN" i="1" dirty="0"/>
              <a:t>Modigliani-Miller Hypothesis for Dividend policy:-</a:t>
            </a:r>
            <a:br>
              <a:rPr lang="en-IN" i="1" dirty="0"/>
            </a:br>
            <a:endParaRPr lang="en-IN" i="1" dirty="0"/>
          </a:p>
        </p:txBody>
      </p:sp>
    </p:spTree>
    <p:extLst>
      <p:ext uri="{BB962C8B-B14F-4D97-AF65-F5344CB8AC3E}">
        <p14:creationId xmlns:p14="http://schemas.microsoft.com/office/powerpoint/2010/main" xmlns="" val="208716907"/>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N" dirty="0">
                <a:latin typeface="Aharoni" pitchFamily="2" charset="-79"/>
                <a:cs typeface="Aharoni" pitchFamily="2" charset="-79"/>
              </a:rPr>
              <a:t>Existence of perfect capital market.</a:t>
            </a:r>
          </a:p>
          <a:p>
            <a:pPr lvl="0"/>
            <a:r>
              <a:rPr lang="en-IN" dirty="0">
                <a:latin typeface="Aharoni" pitchFamily="2" charset="-79"/>
                <a:cs typeface="Aharoni" pitchFamily="2" charset="-79"/>
              </a:rPr>
              <a:t>Taxes do no exist.</a:t>
            </a:r>
          </a:p>
          <a:p>
            <a:pPr lvl="0"/>
            <a:r>
              <a:rPr lang="en-IN" dirty="0">
                <a:latin typeface="Aharoni" pitchFamily="2" charset="-79"/>
                <a:cs typeface="Aharoni" pitchFamily="2" charset="-79"/>
              </a:rPr>
              <a:t>Investors behave rationally. </a:t>
            </a:r>
          </a:p>
          <a:p>
            <a:pPr lvl="0"/>
            <a:r>
              <a:rPr lang="en-IN" dirty="0">
                <a:latin typeface="Aharoni" pitchFamily="2" charset="-79"/>
                <a:cs typeface="Aharoni" pitchFamily="2" charset="-79"/>
              </a:rPr>
              <a:t>Investment policy of the firm do not change.</a:t>
            </a:r>
          </a:p>
          <a:p>
            <a:pPr lvl="0"/>
            <a:r>
              <a:rPr lang="en-IN" dirty="0">
                <a:latin typeface="Aharoni" pitchFamily="2" charset="-79"/>
                <a:cs typeface="Aharoni" pitchFamily="2" charset="-79"/>
              </a:rPr>
              <a:t>Risk and uncertainty does not exist.</a:t>
            </a:r>
          </a:p>
          <a:p>
            <a:endParaRPr lang="en-IN" dirty="0"/>
          </a:p>
        </p:txBody>
      </p:sp>
      <p:sp>
        <p:nvSpPr>
          <p:cNvPr id="3" name="Title 2"/>
          <p:cNvSpPr>
            <a:spLocks noGrp="1"/>
          </p:cNvSpPr>
          <p:nvPr>
            <p:ph type="title"/>
          </p:nvPr>
        </p:nvSpPr>
        <p:spPr>
          <a:xfrm>
            <a:off x="467544" y="620688"/>
            <a:ext cx="8229600" cy="1252728"/>
          </a:xfrm>
        </p:spPr>
        <p:txBody>
          <a:bodyPr>
            <a:normAutofit fontScale="90000"/>
          </a:bodyPr>
          <a:lstStyle/>
          <a:p>
            <a:r>
              <a:rPr lang="en-IN" i="1" dirty="0"/>
              <a:t>Assumptions:-</a:t>
            </a:r>
            <a:r>
              <a:rPr lang="en-IN" dirty="0"/>
              <a:t/>
            </a:r>
            <a:br>
              <a:rPr lang="en-IN" dirty="0"/>
            </a:br>
            <a:endParaRPr lang="en-IN" dirty="0"/>
          </a:p>
        </p:txBody>
      </p:sp>
    </p:spTree>
    <p:extLst>
      <p:ext uri="{BB962C8B-B14F-4D97-AF65-F5344CB8AC3E}">
        <p14:creationId xmlns:p14="http://schemas.microsoft.com/office/powerpoint/2010/main" xmlns="" val="2806532322"/>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914400" y="2060848"/>
            <a:ext cx="3352800" cy="3816424"/>
          </a:xfrm>
        </p:spPr>
        <p:txBody>
          <a:bodyPr>
            <a:normAutofit/>
          </a:bodyPr>
          <a:lstStyle/>
          <a:p>
            <a:r>
              <a:rPr lang="en-IN" b="1" i="1" u="sng" dirty="0"/>
              <a:t>According to M-M hypothesis:-</a:t>
            </a:r>
          </a:p>
          <a:p>
            <a:r>
              <a:rPr lang="en-IN" dirty="0"/>
              <a:t>	P</a:t>
            </a:r>
            <a:r>
              <a:rPr lang="en-IN" baseline="-25000" dirty="0"/>
              <a:t>0</a:t>
            </a:r>
            <a:r>
              <a:rPr lang="en-IN" dirty="0"/>
              <a:t> = (P</a:t>
            </a:r>
            <a:r>
              <a:rPr lang="en-IN" baseline="-25000" dirty="0"/>
              <a:t>1</a:t>
            </a:r>
            <a:r>
              <a:rPr lang="en-IN" dirty="0"/>
              <a:t> + D</a:t>
            </a:r>
            <a:r>
              <a:rPr lang="en-IN" baseline="-25000" dirty="0"/>
              <a:t>1</a:t>
            </a:r>
            <a:r>
              <a:rPr lang="en-IN" dirty="0"/>
              <a:t>)</a:t>
            </a:r>
          </a:p>
          <a:p>
            <a:r>
              <a:rPr lang="en-IN" dirty="0"/>
              <a:t>	          (1 + k)</a:t>
            </a:r>
          </a:p>
          <a:p>
            <a:r>
              <a:rPr lang="en-IN" dirty="0"/>
              <a:t> </a:t>
            </a:r>
            <a:r>
              <a:rPr lang="en-IN" dirty="0" smtClean="0"/>
              <a:t>Where</a:t>
            </a:r>
            <a:r>
              <a:rPr lang="en-IN" dirty="0"/>
              <a:t>, P0 = market price per share at time ‘zero’ </a:t>
            </a:r>
          </a:p>
          <a:p>
            <a:r>
              <a:rPr lang="en-IN" dirty="0" smtClean="0"/>
              <a:t> </a:t>
            </a:r>
            <a:r>
              <a:rPr lang="en-IN" dirty="0"/>
              <a:t>P1 = market price per share at time ‘one’ </a:t>
            </a:r>
          </a:p>
          <a:p>
            <a:r>
              <a:rPr lang="en-IN" dirty="0" smtClean="0"/>
              <a:t>D1 </a:t>
            </a:r>
            <a:r>
              <a:rPr lang="en-IN" dirty="0"/>
              <a:t>= dividend per share at time ‘one’</a:t>
            </a:r>
          </a:p>
          <a:p>
            <a:r>
              <a:rPr lang="en-IN" dirty="0" smtClean="0"/>
              <a:t>k </a:t>
            </a:r>
            <a:r>
              <a:rPr lang="en-IN" dirty="0"/>
              <a:t>= cost of capital or discounting rate.</a:t>
            </a:r>
          </a:p>
          <a:p>
            <a:endParaRPr lang="en-IN" dirty="0"/>
          </a:p>
        </p:txBody>
      </p:sp>
      <p:sp>
        <p:nvSpPr>
          <p:cNvPr id="3" name="Title 2"/>
          <p:cNvSpPr>
            <a:spLocks noGrp="1"/>
          </p:cNvSpPr>
          <p:nvPr>
            <p:ph type="title"/>
          </p:nvPr>
        </p:nvSpPr>
        <p:spPr>
          <a:xfrm>
            <a:off x="987388" y="1268760"/>
            <a:ext cx="3352800" cy="648072"/>
          </a:xfrm>
        </p:spPr>
        <p:txBody>
          <a:bodyPr/>
          <a:lstStyle/>
          <a:p>
            <a:r>
              <a:rPr lang="en-US" sz="2800" b="1" i="1" u="sng" dirty="0" smtClean="0"/>
              <a:t>Formula of M-M approach</a:t>
            </a:r>
            <a:endParaRPr lang="en-IN" sz="2800" b="1" i="1" u="sng" dirty="0"/>
          </a:p>
        </p:txBody>
      </p:sp>
      <p:sp>
        <p:nvSpPr>
          <p:cNvPr id="4" name="Content Placeholder 3"/>
          <p:cNvSpPr>
            <a:spLocks noGrp="1"/>
          </p:cNvSpPr>
          <p:nvPr>
            <p:ph idx="1"/>
          </p:nvPr>
        </p:nvSpPr>
        <p:spPr>
          <a:xfrm>
            <a:off x="4651962" y="1219200"/>
            <a:ext cx="3904076" cy="5234136"/>
          </a:xfrm>
        </p:spPr>
        <p:txBody>
          <a:bodyPr>
            <a:normAutofit fontScale="92500" lnSpcReduction="20000"/>
          </a:bodyPr>
          <a:lstStyle/>
          <a:p>
            <a:pPr lvl="0"/>
            <a:r>
              <a:rPr lang="en-IN" dirty="0"/>
              <a:t>Where no new financing exist, the value of the firm (V) will be as follows:-</a:t>
            </a:r>
          </a:p>
          <a:p>
            <a:r>
              <a:rPr lang="en-IN" dirty="0"/>
              <a:t> </a:t>
            </a:r>
          </a:p>
          <a:p>
            <a:r>
              <a:rPr lang="en-IN" dirty="0"/>
              <a:t>V = </a:t>
            </a:r>
            <a:r>
              <a:rPr lang="en-IN" dirty="0" err="1"/>
              <a:t>np</a:t>
            </a:r>
            <a:r>
              <a:rPr lang="en-IN" dirty="0"/>
              <a:t> = n (P</a:t>
            </a:r>
            <a:r>
              <a:rPr lang="en-IN" baseline="-25000" dirty="0"/>
              <a:t>1</a:t>
            </a:r>
            <a:r>
              <a:rPr lang="en-IN" dirty="0"/>
              <a:t> + D</a:t>
            </a:r>
            <a:r>
              <a:rPr lang="en-IN" baseline="-25000" dirty="0"/>
              <a:t>1</a:t>
            </a:r>
            <a:r>
              <a:rPr lang="en-IN" dirty="0"/>
              <a:t>)</a:t>
            </a:r>
          </a:p>
          <a:p>
            <a:r>
              <a:rPr lang="en-IN" dirty="0"/>
              <a:t>	            (1 + k)</a:t>
            </a:r>
          </a:p>
          <a:p>
            <a:pPr lvl="0"/>
            <a:r>
              <a:rPr lang="en-IN" dirty="0"/>
              <a:t>Computation of total amount of finance required for financing a new project, i.e., new financing:-</a:t>
            </a:r>
          </a:p>
          <a:p>
            <a:r>
              <a:rPr lang="en-IN" dirty="0"/>
              <a:t>Amount required = I – (y – nD</a:t>
            </a:r>
            <a:r>
              <a:rPr lang="en-IN" baseline="-25000" dirty="0"/>
              <a:t>1</a:t>
            </a:r>
            <a:r>
              <a:rPr lang="en-IN" dirty="0"/>
              <a:t>)</a:t>
            </a:r>
          </a:p>
          <a:p>
            <a:r>
              <a:rPr lang="en-IN" dirty="0"/>
              <a:t>			</a:t>
            </a:r>
          </a:p>
          <a:p>
            <a:r>
              <a:rPr lang="en-IN" dirty="0" smtClean="0"/>
              <a:t>Where</a:t>
            </a:r>
            <a:r>
              <a:rPr lang="en-IN" dirty="0"/>
              <a:t>, I = Total Investment</a:t>
            </a:r>
          </a:p>
          <a:p>
            <a:r>
              <a:rPr lang="en-IN" dirty="0"/>
              <a:t>	</a:t>
            </a:r>
            <a:r>
              <a:rPr lang="en-IN" dirty="0" smtClean="0"/>
              <a:t>y </a:t>
            </a:r>
            <a:r>
              <a:rPr lang="en-IN" dirty="0"/>
              <a:t>= Total earnings</a:t>
            </a:r>
          </a:p>
          <a:p>
            <a:r>
              <a:rPr lang="en-IN" dirty="0"/>
              <a:t>	</a:t>
            </a:r>
            <a:r>
              <a:rPr lang="en-IN" dirty="0" smtClean="0"/>
              <a:t>D</a:t>
            </a:r>
            <a:r>
              <a:rPr lang="en-IN" baseline="-25000" dirty="0" smtClean="0"/>
              <a:t>1</a:t>
            </a:r>
            <a:r>
              <a:rPr lang="en-IN" dirty="0"/>
              <a:t>= Dividend per share at the one year end</a:t>
            </a:r>
          </a:p>
          <a:p>
            <a:r>
              <a:rPr lang="en-IN" dirty="0"/>
              <a:t>	</a:t>
            </a:r>
            <a:r>
              <a:rPr lang="en-IN" dirty="0" smtClean="0"/>
              <a:t>n </a:t>
            </a:r>
            <a:r>
              <a:rPr lang="en-IN" dirty="0"/>
              <a:t>= number of shares.</a:t>
            </a:r>
          </a:p>
          <a:p>
            <a:endParaRPr lang="en-IN" dirty="0"/>
          </a:p>
        </p:txBody>
      </p:sp>
      <p:cxnSp>
        <p:nvCxnSpPr>
          <p:cNvPr id="6" name="Straight Connector 5"/>
          <p:cNvCxnSpPr/>
          <p:nvPr/>
        </p:nvCxnSpPr>
        <p:spPr>
          <a:xfrm>
            <a:off x="2267744" y="2852936"/>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868144" y="2708920"/>
            <a:ext cx="12241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19404128"/>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392488"/>
          </a:xfrm>
        </p:spPr>
        <p:txBody>
          <a:bodyPr>
            <a:normAutofit fontScale="62500" lnSpcReduction="20000"/>
          </a:bodyPr>
          <a:lstStyle/>
          <a:p>
            <a:pPr lvl="0"/>
            <a:r>
              <a:rPr lang="en-IN" dirty="0"/>
              <a:t>Number of shares required to be issued for the new investment:-</a:t>
            </a:r>
          </a:p>
          <a:p>
            <a:pPr marL="0" indent="0">
              <a:buNone/>
            </a:pPr>
            <a:r>
              <a:rPr lang="en-IN" dirty="0"/>
              <a:t> </a:t>
            </a:r>
          </a:p>
          <a:p>
            <a:r>
              <a:rPr lang="en-IN" dirty="0"/>
              <a:t>n =      Amount </a:t>
            </a:r>
            <a:r>
              <a:rPr lang="en-IN" dirty="0" smtClean="0"/>
              <a:t>required for new investment</a:t>
            </a:r>
            <a:endParaRPr lang="en-IN" dirty="0"/>
          </a:p>
          <a:p>
            <a:pPr marL="0" indent="0">
              <a:buNone/>
            </a:pPr>
            <a:r>
              <a:rPr lang="en-IN" dirty="0"/>
              <a:t>      </a:t>
            </a:r>
            <a:r>
              <a:rPr lang="en-IN" dirty="0" smtClean="0"/>
              <a:t>         </a:t>
            </a:r>
            <a:r>
              <a:rPr lang="en-IN" dirty="0"/>
              <a:t>Market price per share at </a:t>
            </a:r>
            <a:r>
              <a:rPr lang="en-IN" dirty="0" smtClean="0"/>
              <a:t>the </a:t>
            </a:r>
            <a:r>
              <a:rPr lang="en-IN" dirty="0"/>
              <a:t>end of the year.</a:t>
            </a:r>
          </a:p>
          <a:p>
            <a:pPr marL="0" indent="0">
              <a:buNone/>
            </a:pPr>
            <a:r>
              <a:rPr lang="en-IN" dirty="0"/>
              <a:t> </a:t>
            </a:r>
          </a:p>
          <a:p>
            <a:r>
              <a:rPr lang="en-IN" dirty="0"/>
              <a:t>   = I – (y – nD</a:t>
            </a:r>
            <a:r>
              <a:rPr lang="en-IN" baseline="-25000" dirty="0"/>
              <a:t>1</a:t>
            </a:r>
            <a:r>
              <a:rPr lang="en-IN" dirty="0"/>
              <a:t>)</a:t>
            </a:r>
          </a:p>
          <a:p>
            <a:pPr marL="0" indent="0">
              <a:buNone/>
            </a:pPr>
            <a:r>
              <a:rPr lang="en-IN" dirty="0"/>
              <a:t>	     P</a:t>
            </a:r>
            <a:r>
              <a:rPr lang="en-IN" baseline="-25000" dirty="0"/>
              <a:t>1</a:t>
            </a:r>
            <a:endParaRPr lang="en-IN" dirty="0"/>
          </a:p>
          <a:p>
            <a:pPr lvl="0"/>
            <a:r>
              <a:rPr lang="en-IN" dirty="0"/>
              <a:t>Computation of the “Total Value of the firm” at the end of the year:-</a:t>
            </a:r>
          </a:p>
          <a:p>
            <a:r>
              <a:rPr lang="en-IN" dirty="0"/>
              <a:t>V = (n +m) P1 – I + y</a:t>
            </a:r>
          </a:p>
          <a:p>
            <a:pPr marL="0" indent="0">
              <a:buNone/>
            </a:pPr>
            <a:r>
              <a:rPr lang="en-IN" dirty="0"/>
              <a:t>	      (1 + k)</a:t>
            </a:r>
          </a:p>
          <a:p>
            <a:pPr marL="0" indent="0">
              <a:buNone/>
            </a:pPr>
            <a:r>
              <a:rPr lang="en-IN" dirty="0"/>
              <a:t>				</a:t>
            </a:r>
          </a:p>
          <a:p>
            <a:pPr marL="0" indent="0">
              <a:buNone/>
            </a:pPr>
            <a:r>
              <a:rPr lang="en-IN" dirty="0" smtClean="0"/>
              <a:t>                                                                     Where</a:t>
            </a:r>
            <a:r>
              <a:rPr lang="en-IN" dirty="0"/>
              <a:t>, V = Value of the firm</a:t>
            </a:r>
          </a:p>
          <a:p>
            <a:pPr marL="0" indent="0">
              <a:buNone/>
            </a:pPr>
            <a:r>
              <a:rPr lang="en-IN" dirty="0"/>
              <a:t>				n= Number of </a:t>
            </a:r>
            <a:r>
              <a:rPr lang="en-IN" dirty="0" smtClean="0"/>
              <a:t>shares</a:t>
            </a:r>
            <a:r>
              <a:rPr lang="en-IN" dirty="0"/>
              <a:t>			       </a:t>
            </a:r>
            <a:r>
              <a:rPr lang="en-IN" dirty="0" smtClean="0"/>
              <a:t>                                                           m </a:t>
            </a:r>
            <a:r>
              <a:rPr lang="en-IN" dirty="0"/>
              <a:t>= number of shares newly issued</a:t>
            </a:r>
          </a:p>
          <a:p>
            <a:pPr marL="0" indent="0">
              <a:buNone/>
            </a:pPr>
            <a:r>
              <a:rPr lang="en-IN" dirty="0"/>
              <a:t>	             			P1 = market price per share at the end of </a:t>
            </a:r>
            <a:r>
              <a:rPr lang="en-IN" dirty="0" smtClean="0"/>
              <a:t>the</a:t>
            </a:r>
          </a:p>
          <a:p>
            <a:pPr marL="0" indent="0">
              <a:buNone/>
            </a:pPr>
            <a:r>
              <a:rPr lang="en-IN" dirty="0" smtClean="0"/>
              <a:t>                                                                                         year</a:t>
            </a:r>
            <a:endParaRPr lang="en-IN" dirty="0"/>
          </a:p>
          <a:p>
            <a:pPr marL="0" indent="0">
              <a:buNone/>
            </a:pPr>
            <a:r>
              <a:rPr lang="en-IN" dirty="0"/>
              <a:t>				I = Total investment</a:t>
            </a:r>
          </a:p>
          <a:p>
            <a:pPr marL="0" indent="0">
              <a:buNone/>
            </a:pPr>
            <a:r>
              <a:rPr lang="en-IN" dirty="0"/>
              <a:t>				y = total earnings</a:t>
            </a:r>
          </a:p>
          <a:p>
            <a:pPr marL="0" indent="0">
              <a:buNone/>
            </a:pPr>
            <a:r>
              <a:rPr lang="en-IN" dirty="0"/>
              <a:t>				k = cost of capital.</a:t>
            </a:r>
          </a:p>
          <a:p>
            <a:endParaRPr lang="en-IN" dirty="0"/>
          </a:p>
        </p:txBody>
      </p:sp>
      <p:sp>
        <p:nvSpPr>
          <p:cNvPr id="3" name="Title 2"/>
          <p:cNvSpPr>
            <a:spLocks noGrp="1"/>
          </p:cNvSpPr>
          <p:nvPr>
            <p:ph type="title"/>
          </p:nvPr>
        </p:nvSpPr>
        <p:spPr/>
        <p:txBody>
          <a:bodyPr/>
          <a:lstStyle/>
          <a:p>
            <a:r>
              <a:rPr lang="en-US" b="1" i="1" u="sng" dirty="0"/>
              <a:t>Formula of M-M approach</a:t>
            </a:r>
            <a:endParaRPr lang="en-IN" dirty="0"/>
          </a:p>
        </p:txBody>
      </p:sp>
      <p:cxnSp>
        <p:nvCxnSpPr>
          <p:cNvPr id="5" name="Straight Connector 4"/>
          <p:cNvCxnSpPr/>
          <p:nvPr/>
        </p:nvCxnSpPr>
        <p:spPr>
          <a:xfrm>
            <a:off x="1547664" y="4149080"/>
            <a:ext cx="115212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547664" y="3429000"/>
            <a:ext cx="936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691680" y="2780928"/>
            <a:ext cx="345638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546572359"/>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Dividend</a:t>
            </a:r>
            <a:endParaRPr lang="en-IN" dirty="0"/>
          </a:p>
        </p:txBody>
      </p:sp>
      <p:sp>
        <p:nvSpPr>
          <p:cNvPr id="3" name="Text Placeholder 2"/>
          <p:cNvSpPr>
            <a:spLocks noGrp="1"/>
          </p:cNvSpPr>
          <p:nvPr>
            <p:ph type="body" idx="1"/>
          </p:nvPr>
        </p:nvSpPr>
        <p:spPr>
          <a:xfrm>
            <a:off x="395536" y="2678114"/>
            <a:ext cx="3960440" cy="639762"/>
          </a:xfrm>
        </p:spPr>
        <p:txBody>
          <a:bodyPr anchor="t">
            <a:normAutofit/>
          </a:bodyPr>
          <a:lstStyle/>
          <a:p>
            <a:r>
              <a:rPr lang="en-US" b="1" i="1" u="sng" dirty="0" smtClean="0"/>
              <a:t>On the basis of types of share</a:t>
            </a:r>
            <a:endParaRPr lang="en-IN" b="1" i="1" u="sng" dirty="0"/>
          </a:p>
        </p:txBody>
      </p:sp>
      <p:sp>
        <p:nvSpPr>
          <p:cNvPr id="4" name="Content Placeholder 3"/>
          <p:cNvSpPr>
            <a:spLocks noGrp="1"/>
          </p:cNvSpPr>
          <p:nvPr>
            <p:ph sz="half" idx="2"/>
          </p:nvPr>
        </p:nvSpPr>
        <p:spPr/>
        <p:txBody>
          <a:bodyPr/>
          <a:lstStyle/>
          <a:p>
            <a:r>
              <a:rPr lang="en-US" dirty="0" smtClean="0"/>
              <a:t>Equity Dividend</a:t>
            </a:r>
          </a:p>
          <a:p>
            <a:r>
              <a:rPr lang="en-US" dirty="0" smtClean="0"/>
              <a:t>Preference Dividend</a:t>
            </a:r>
            <a:endParaRPr lang="en-IN" dirty="0"/>
          </a:p>
        </p:txBody>
      </p:sp>
      <p:sp>
        <p:nvSpPr>
          <p:cNvPr id="5" name="Text Placeholder 4"/>
          <p:cNvSpPr>
            <a:spLocks noGrp="1"/>
          </p:cNvSpPr>
          <p:nvPr>
            <p:ph type="body" sz="quarter" idx="3"/>
          </p:nvPr>
        </p:nvSpPr>
        <p:spPr>
          <a:xfrm>
            <a:off x="4499992" y="2678113"/>
            <a:ext cx="3672408" cy="639762"/>
          </a:xfrm>
        </p:spPr>
        <p:txBody>
          <a:bodyPr>
            <a:normAutofit fontScale="92500" lnSpcReduction="20000"/>
          </a:bodyPr>
          <a:lstStyle/>
          <a:p>
            <a:r>
              <a:rPr lang="en-US" b="1" i="1" u="sng" dirty="0" smtClean="0"/>
              <a:t>On the basis of mode of payment</a:t>
            </a:r>
            <a:endParaRPr lang="en-IN" b="1" i="1" u="sng" dirty="0"/>
          </a:p>
        </p:txBody>
      </p:sp>
      <p:sp>
        <p:nvSpPr>
          <p:cNvPr id="6" name="Content Placeholder 5"/>
          <p:cNvSpPr>
            <a:spLocks noGrp="1"/>
          </p:cNvSpPr>
          <p:nvPr>
            <p:ph sz="quarter" idx="4"/>
          </p:nvPr>
        </p:nvSpPr>
        <p:spPr/>
        <p:txBody>
          <a:bodyPr/>
          <a:lstStyle/>
          <a:p>
            <a:r>
              <a:rPr lang="en-US" dirty="0" smtClean="0"/>
              <a:t>Cash dividend</a:t>
            </a:r>
          </a:p>
          <a:p>
            <a:r>
              <a:rPr lang="en-US" dirty="0" smtClean="0"/>
              <a:t>Stock dividend</a:t>
            </a:r>
          </a:p>
          <a:p>
            <a:r>
              <a:rPr lang="en-US" dirty="0" smtClean="0"/>
              <a:t>Bond dividend</a:t>
            </a:r>
          </a:p>
          <a:p>
            <a:r>
              <a:rPr lang="en-US" dirty="0" smtClean="0"/>
              <a:t>Property dividend </a:t>
            </a:r>
          </a:p>
          <a:p>
            <a:r>
              <a:rPr lang="en-US" dirty="0" smtClean="0"/>
              <a:t>Composite dividend</a:t>
            </a:r>
            <a:endParaRPr lang="en-IN" dirty="0"/>
          </a:p>
        </p:txBody>
      </p:sp>
    </p:spTree>
    <p:extLst>
      <p:ext uri="{BB962C8B-B14F-4D97-AF65-F5344CB8AC3E}">
        <p14:creationId xmlns:p14="http://schemas.microsoft.com/office/powerpoint/2010/main" xmlns="" val="1753530906"/>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 perfect capital market</a:t>
            </a:r>
          </a:p>
          <a:p>
            <a:r>
              <a:rPr lang="en-US" dirty="0" smtClean="0"/>
              <a:t>Existence of transaction cost</a:t>
            </a:r>
          </a:p>
          <a:p>
            <a:r>
              <a:rPr lang="en-US" dirty="0" smtClean="0"/>
              <a:t>Existence of floatation cost</a:t>
            </a:r>
          </a:p>
          <a:p>
            <a:r>
              <a:rPr lang="en-US" dirty="0" smtClean="0"/>
              <a:t>Lack of relevant information </a:t>
            </a:r>
          </a:p>
          <a:p>
            <a:r>
              <a:rPr lang="en-US" dirty="0" smtClean="0"/>
              <a:t>Different rates of taxes</a:t>
            </a:r>
          </a:p>
          <a:p>
            <a:r>
              <a:rPr lang="en-US" dirty="0" smtClean="0"/>
              <a:t>No fixed investment policy</a:t>
            </a:r>
          </a:p>
          <a:p>
            <a:r>
              <a:rPr lang="en-US" dirty="0" smtClean="0"/>
              <a:t>Investor’s desire to obtain current income</a:t>
            </a:r>
            <a:endParaRPr lang="en-IN" dirty="0"/>
          </a:p>
        </p:txBody>
      </p:sp>
      <p:sp>
        <p:nvSpPr>
          <p:cNvPr id="3" name="Title 2"/>
          <p:cNvSpPr>
            <a:spLocks noGrp="1"/>
          </p:cNvSpPr>
          <p:nvPr>
            <p:ph type="title"/>
          </p:nvPr>
        </p:nvSpPr>
        <p:spPr/>
        <p:txBody>
          <a:bodyPr/>
          <a:lstStyle/>
          <a:p>
            <a:r>
              <a:rPr lang="en-US" dirty="0" smtClean="0"/>
              <a:t>Criticism of M-M Model</a:t>
            </a:r>
            <a:endParaRPr lang="en-IN" dirty="0"/>
          </a:p>
        </p:txBody>
      </p:sp>
    </p:spTree>
    <p:extLst>
      <p:ext uri="{BB962C8B-B14F-4D97-AF65-F5344CB8AC3E}">
        <p14:creationId xmlns:p14="http://schemas.microsoft.com/office/powerpoint/2010/main" xmlns="" val="145307863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48880"/>
            <a:ext cx="7408333" cy="3960440"/>
          </a:xfrm>
        </p:spPr>
        <p:txBody>
          <a:bodyPr>
            <a:normAutofit fontScale="77500" lnSpcReduction="20000"/>
          </a:bodyPr>
          <a:lstStyle/>
          <a:p>
            <a:pPr marL="0" indent="0">
              <a:buNone/>
            </a:pPr>
            <a:r>
              <a:rPr lang="en-US" dirty="0" smtClean="0"/>
              <a:t>a</a:t>
            </a:r>
            <a:r>
              <a:rPr lang="en-US" dirty="0" smtClean="0">
                <a:latin typeface="Candara" pitchFamily="34" charset="0"/>
                <a:cs typeface="Aharoni" pitchFamily="2" charset="-79"/>
              </a:rPr>
              <a:t>)      This theory regards dividend decision merely as a part</a:t>
            </a:r>
          </a:p>
          <a:p>
            <a:pPr marL="0" indent="0">
              <a:buNone/>
            </a:pPr>
            <a:r>
              <a:rPr lang="en-US" dirty="0" smtClean="0">
                <a:latin typeface="Candara" pitchFamily="34" charset="0"/>
                <a:cs typeface="Aharoni" pitchFamily="2" charset="-79"/>
              </a:rPr>
              <a:t>          of financing decision because</a:t>
            </a:r>
          </a:p>
          <a:p>
            <a:pPr marL="514350" indent="-514350">
              <a:buAutoNum type="romanLcParenR"/>
            </a:pPr>
            <a:r>
              <a:rPr lang="en-US" dirty="0" smtClean="0">
                <a:latin typeface="Candara" pitchFamily="34" charset="0"/>
                <a:cs typeface="Aharoni" pitchFamily="2" charset="-79"/>
              </a:rPr>
              <a:t>The earning available may be retained in the business for re-investment</a:t>
            </a:r>
          </a:p>
          <a:p>
            <a:pPr marL="514350" indent="-514350">
              <a:buAutoNum type="romanLcParenR"/>
            </a:pPr>
            <a:r>
              <a:rPr lang="en-US" dirty="0" smtClean="0">
                <a:latin typeface="Candara" pitchFamily="34" charset="0"/>
                <a:cs typeface="Aharoni" pitchFamily="2" charset="-79"/>
              </a:rPr>
              <a:t>Or if the funds are not required in the business they may be distributed as dividends.</a:t>
            </a:r>
          </a:p>
          <a:p>
            <a:pPr marL="0" indent="0">
              <a:buNone/>
            </a:pPr>
            <a:r>
              <a:rPr lang="en-US" dirty="0" smtClean="0">
                <a:latin typeface="Candara" pitchFamily="34" charset="0"/>
                <a:cs typeface="Aharoni" pitchFamily="2" charset="-79"/>
              </a:rPr>
              <a:t>b)     Thus the decision to pay the dividends or retain the  </a:t>
            </a:r>
          </a:p>
          <a:p>
            <a:pPr marL="0" indent="0">
              <a:buNone/>
            </a:pPr>
            <a:r>
              <a:rPr lang="en-US" dirty="0">
                <a:latin typeface="Candara" pitchFamily="34" charset="0"/>
                <a:cs typeface="Aharoni" pitchFamily="2" charset="-79"/>
              </a:rPr>
              <a:t> </a:t>
            </a:r>
            <a:r>
              <a:rPr lang="en-US" dirty="0" smtClean="0">
                <a:latin typeface="Candara" pitchFamily="34" charset="0"/>
                <a:cs typeface="Aharoni" pitchFamily="2" charset="-79"/>
              </a:rPr>
              <a:t>        earnings may be taken as a residual decision.</a:t>
            </a:r>
          </a:p>
          <a:p>
            <a:pPr marL="457200" indent="-457200">
              <a:buAutoNum type="alphaLcParenR" startAt="3"/>
            </a:pPr>
            <a:r>
              <a:rPr lang="en-US" dirty="0" smtClean="0">
                <a:latin typeface="Candara" pitchFamily="34" charset="0"/>
                <a:cs typeface="Aharoni" pitchFamily="2" charset="-79"/>
              </a:rPr>
              <a:t>This theory assumes that the investors do not differentiate between dividends and retentions by the firm.</a:t>
            </a:r>
          </a:p>
          <a:p>
            <a:pPr marL="457200" indent="-457200">
              <a:buAutoNum type="alphaLcParenR" startAt="4"/>
            </a:pPr>
            <a:r>
              <a:rPr lang="en-US" dirty="0" smtClean="0">
                <a:latin typeface="Candara" pitchFamily="34" charset="0"/>
                <a:cs typeface="Aharoni" pitchFamily="2" charset="-79"/>
              </a:rPr>
              <a:t>Thus , a firm should retain the earnings if it has profitable </a:t>
            </a:r>
          </a:p>
          <a:p>
            <a:pPr marL="0" indent="0">
              <a:buNone/>
            </a:pPr>
            <a:r>
              <a:rPr lang="en-US" dirty="0">
                <a:latin typeface="Candara" pitchFamily="34" charset="0"/>
                <a:cs typeface="Aharoni" pitchFamily="2" charset="-79"/>
              </a:rPr>
              <a:t> </a:t>
            </a:r>
            <a:r>
              <a:rPr lang="en-US" dirty="0" smtClean="0">
                <a:latin typeface="Candara" pitchFamily="34" charset="0"/>
                <a:cs typeface="Aharoni" pitchFamily="2" charset="-79"/>
              </a:rPr>
              <a:t>        investment opportunities otherwise it should pay than as </a:t>
            </a:r>
          </a:p>
          <a:p>
            <a:pPr marL="0" indent="0">
              <a:buNone/>
            </a:pPr>
            <a:r>
              <a:rPr lang="en-US" dirty="0">
                <a:latin typeface="Candara" pitchFamily="34" charset="0"/>
                <a:cs typeface="Aharoni" pitchFamily="2" charset="-79"/>
              </a:rPr>
              <a:t> </a:t>
            </a:r>
            <a:r>
              <a:rPr lang="en-US" dirty="0" smtClean="0">
                <a:latin typeface="Candara" pitchFamily="34" charset="0"/>
                <a:cs typeface="Aharoni" pitchFamily="2" charset="-79"/>
              </a:rPr>
              <a:t>         dividends.</a:t>
            </a:r>
          </a:p>
          <a:p>
            <a:pPr marL="0" indent="0">
              <a:buNone/>
            </a:pPr>
            <a:r>
              <a:rPr lang="en-US" dirty="0">
                <a:latin typeface="Candara" pitchFamily="34" charset="0"/>
                <a:cs typeface="Aharoni" pitchFamily="2" charset="-79"/>
              </a:rPr>
              <a:t> </a:t>
            </a:r>
            <a:r>
              <a:rPr lang="en-US" dirty="0" smtClean="0">
                <a:latin typeface="Candara" pitchFamily="34" charset="0"/>
                <a:cs typeface="Aharoni" pitchFamily="2" charset="-79"/>
              </a:rPr>
              <a:t>     </a:t>
            </a:r>
          </a:p>
          <a:p>
            <a:pPr marL="0" indent="0">
              <a:buNone/>
            </a:pPr>
            <a:endParaRPr lang="en-IN" dirty="0"/>
          </a:p>
        </p:txBody>
      </p:sp>
      <p:sp>
        <p:nvSpPr>
          <p:cNvPr id="3" name="Title 2"/>
          <p:cNvSpPr>
            <a:spLocks noGrp="1"/>
          </p:cNvSpPr>
          <p:nvPr>
            <p:ph type="title"/>
          </p:nvPr>
        </p:nvSpPr>
        <p:spPr/>
        <p:txBody>
          <a:bodyPr/>
          <a:lstStyle/>
          <a:p>
            <a:r>
              <a:rPr lang="en-US" dirty="0" smtClean="0"/>
              <a:t>Traditional approach</a:t>
            </a:r>
            <a:endParaRPr lang="en-IN" dirty="0"/>
          </a:p>
        </p:txBody>
      </p:sp>
    </p:spTree>
    <p:extLst>
      <p:ext uri="{BB962C8B-B14F-4D97-AF65-F5344CB8AC3E}">
        <p14:creationId xmlns:p14="http://schemas.microsoft.com/office/powerpoint/2010/main" xmlns="" val="1432305710"/>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a:t>P=m (D+E/3)	</a:t>
            </a:r>
            <a:endParaRPr lang="en-IN" dirty="0"/>
          </a:p>
          <a:p>
            <a:pPr marL="0" indent="0">
              <a:buNone/>
            </a:pPr>
            <a:r>
              <a:rPr lang="en-IN" dirty="0"/>
              <a:t>			Where, P = Market price per share</a:t>
            </a:r>
          </a:p>
          <a:p>
            <a:pPr marL="0" indent="0">
              <a:buNone/>
            </a:pPr>
            <a:r>
              <a:rPr lang="en-IN" dirty="0"/>
              <a:t>				m = </a:t>
            </a:r>
            <a:r>
              <a:rPr lang="en-IN" dirty="0" smtClean="0"/>
              <a:t>multiplier</a:t>
            </a:r>
          </a:p>
          <a:p>
            <a:pPr marL="0" indent="0">
              <a:buNone/>
            </a:pPr>
            <a:r>
              <a:rPr lang="en-IN" dirty="0" smtClean="0"/>
              <a:t>				D = Dividend per share</a:t>
            </a:r>
          </a:p>
          <a:p>
            <a:pPr marL="0" indent="0">
              <a:buNone/>
            </a:pPr>
            <a:r>
              <a:rPr lang="en-IN" dirty="0"/>
              <a:t>				E =Earning per share</a:t>
            </a:r>
          </a:p>
          <a:p>
            <a:endParaRPr lang="en-IN" dirty="0"/>
          </a:p>
        </p:txBody>
      </p:sp>
      <p:sp>
        <p:nvSpPr>
          <p:cNvPr id="3" name="Title 2"/>
          <p:cNvSpPr>
            <a:spLocks noGrp="1"/>
          </p:cNvSpPr>
          <p:nvPr>
            <p:ph type="title"/>
          </p:nvPr>
        </p:nvSpPr>
        <p:spPr/>
        <p:txBody>
          <a:bodyPr/>
          <a:lstStyle/>
          <a:p>
            <a:r>
              <a:rPr lang="en-US" dirty="0" smtClean="0"/>
              <a:t>Formula of Traditional approach</a:t>
            </a:r>
            <a:endParaRPr lang="en-IN" dirty="0"/>
          </a:p>
        </p:txBody>
      </p:sp>
    </p:spTree>
    <p:extLst>
      <p:ext uri="{BB962C8B-B14F-4D97-AF65-F5344CB8AC3E}">
        <p14:creationId xmlns:p14="http://schemas.microsoft.com/office/powerpoint/2010/main" xmlns="" val="3367868348"/>
      </p:ext>
    </p:extLst>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Dividend is the part of profit paid to shareholders.</a:t>
            </a:r>
          </a:p>
          <a:p>
            <a:r>
              <a:rPr lang="en-US" dirty="0" smtClean="0"/>
              <a:t>Firm decide, depending on the profit, the percentage of paying dividend.</a:t>
            </a:r>
          </a:p>
          <a:p>
            <a:r>
              <a:rPr lang="en-US" dirty="0" smtClean="0"/>
              <a:t>Walter and Gordon says that a dividend decision affects the valuation of the firm.</a:t>
            </a:r>
          </a:p>
          <a:p>
            <a:r>
              <a:rPr lang="en-US" dirty="0" smtClean="0"/>
              <a:t>While the traditional approach and MM’s approach says that value of the firm is irrelevant to dividend we pay.</a:t>
            </a:r>
            <a:endParaRPr lang="en-IN" dirty="0"/>
          </a:p>
        </p:txBody>
      </p:sp>
      <p:sp>
        <p:nvSpPr>
          <p:cNvPr id="3" name="Title 2"/>
          <p:cNvSpPr>
            <a:spLocks noGrp="1"/>
          </p:cNvSpPr>
          <p:nvPr>
            <p:ph type="title"/>
          </p:nvPr>
        </p:nvSpPr>
        <p:spPr/>
        <p:txBody>
          <a:bodyPr/>
          <a:lstStyle/>
          <a:p>
            <a:r>
              <a:rPr lang="en-US" dirty="0" smtClean="0"/>
              <a:t>Synopsis </a:t>
            </a:r>
            <a:endParaRPr lang="en-IN" dirty="0"/>
          </a:p>
        </p:txBody>
      </p:sp>
    </p:spTree>
    <p:extLst>
      <p:ext uri="{BB962C8B-B14F-4D97-AF65-F5344CB8AC3E}">
        <p14:creationId xmlns:p14="http://schemas.microsoft.com/office/powerpoint/2010/main" xmlns="" val="3508895631"/>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2852936"/>
            <a:ext cx="6624736" cy="1323439"/>
          </a:xfrm>
          <a:prstGeom prst="rect">
            <a:avLst/>
          </a:prstGeom>
          <a:noFill/>
        </p:spPr>
        <p:txBody>
          <a:bodyPr wrap="square" rtlCol="0">
            <a:spAutoFit/>
          </a:bodyPr>
          <a:lstStyle/>
          <a:p>
            <a:r>
              <a:rPr lang="en-US" sz="8000" dirty="0" smtClean="0">
                <a:solidFill>
                  <a:srgbClr val="00B0F0"/>
                </a:solidFill>
                <a:latin typeface="Algerian" pitchFamily="82" charset="0"/>
              </a:rPr>
              <a:t>Thank you</a:t>
            </a:r>
            <a:endParaRPr lang="en-IN" sz="8000" dirty="0">
              <a:solidFill>
                <a:srgbClr val="00B0F0"/>
              </a:solidFill>
              <a:latin typeface="Algerian" pitchFamily="82" charset="0"/>
            </a:endParaRPr>
          </a:p>
        </p:txBody>
      </p:sp>
    </p:spTree>
    <p:extLst>
      <p:ext uri="{BB962C8B-B14F-4D97-AF65-F5344CB8AC3E}">
        <p14:creationId xmlns:p14="http://schemas.microsoft.com/office/powerpoint/2010/main" xmlns="" val="3624145316"/>
      </p:ext>
    </p:extLst>
  </p:cSld>
  <p:clrMapOvr>
    <a:masterClrMapping/>
  </p:clrMapOvr>
  <mc:AlternateContent xmlns:mc="http://schemas.openxmlformats.org/markup-compatibility/2006">
    <mc:Choice xmlns:p14="http://schemas.microsoft.com/office/powerpoint/2010/main" xmlns="" Requires="p14">
      <p:transition spd="slow" p14:dur="800" advClick="0" advTm="30">
        <p14:flythrough/>
      </p:transition>
    </mc:Choice>
    <mc:Fallback>
      <p:transition spd="slow" advClick="0" advTm="3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000" dirty="0" smtClean="0">
                <a:latin typeface="Algerian" pitchFamily="82" charset="0"/>
              </a:rPr>
              <a:t>Interim dividend </a:t>
            </a:r>
          </a:p>
          <a:p>
            <a:r>
              <a:rPr lang="en-US" sz="4000" dirty="0" smtClean="0">
                <a:latin typeface="Algerian" pitchFamily="82" charset="0"/>
              </a:rPr>
              <a:t>Regular dividend</a:t>
            </a:r>
          </a:p>
          <a:p>
            <a:r>
              <a:rPr lang="en-US" sz="4000" dirty="0" smtClean="0">
                <a:latin typeface="Algerian" pitchFamily="82" charset="0"/>
              </a:rPr>
              <a:t>Special dividend</a:t>
            </a:r>
          </a:p>
          <a:p>
            <a:pPr marL="0" indent="0">
              <a:buNone/>
            </a:pPr>
            <a:endParaRPr lang="en-IN" dirty="0"/>
          </a:p>
        </p:txBody>
      </p:sp>
      <p:sp>
        <p:nvSpPr>
          <p:cNvPr id="3" name="Title 2"/>
          <p:cNvSpPr>
            <a:spLocks noGrp="1"/>
          </p:cNvSpPr>
          <p:nvPr>
            <p:ph type="title"/>
          </p:nvPr>
        </p:nvSpPr>
        <p:spPr/>
        <p:txBody>
          <a:bodyPr>
            <a:normAutofit fontScale="90000"/>
          </a:bodyPr>
          <a:lstStyle/>
          <a:p>
            <a:r>
              <a:rPr lang="en-US" dirty="0" smtClean="0">
                <a:latin typeface="Algerian" pitchFamily="82" charset="0"/>
              </a:rPr>
              <a:t>On the basis of time of payment</a:t>
            </a:r>
            <a:endParaRPr lang="en-IN" dirty="0">
              <a:latin typeface="Algerian" pitchFamily="82" charset="0"/>
            </a:endParaRPr>
          </a:p>
        </p:txBody>
      </p:sp>
    </p:spTree>
    <p:extLst>
      <p:ext uri="{BB962C8B-B14F-4D97-AF65-F5344CB8AC3E}">
        <p14:creationId xmlns:p14="http://schemas.microsoft.com/office/powerpoint/2010/main" xmlns="" val="4098756339"/>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u="sng" dirty="0" smtClean="0">
                <a:latin typeface="Aharoni" pitchFamily="2" charset="-79"/>
                <a:cs typeface="Aharoni" pitchFamily="2" charset="-79"/>
              </a:rPr>
              <a:t>What is </a:t>
            </a:r>
            <a:r>
              <a:rPr lang="en-US" u="sng" dirty="0">
                <a:latin typeface="Aharoni" pitchFamily="2" charset="-79"/>
                <a:cs typeface="Aharoni" pitchFamily="2" charset="-79"/>
              </a:rPr>
              <a:t>D</a:t>
            </a:r>
            <a:r>
              <a:rPr lang="en-US" u="sng" dirty="0" smtClean="0">
                <a:latin typeface="Aharoni" pitchFamily="2" charset="-79"/>
                <a:cs typeface="Aharoni" pitchFamily="2" charset="-79"/>
              </a:rPr>
              <a:t>ividend Policy :</a:t>
            </a:r>
            <a:endParaRPr lang="en-IN" u="sng" dirty="0">
              <a:latin typeface="Aharoni" pitchFamily="2" charset="-79"/>
              <a:cs typeface="Aharoni" pitchFamily="2" charset="-79"/>
            </a:endParaRPr>
          </a:p>
        </p:txBody>
      </p:sp>
      <p:sp>
        <p:nvSpPr>
          <p:cNvPr id="3" name="Subtitle 2"/>
          <p:cNvSpPr>
            <a:spLocks noGrp="1"/>
          </p:cNvSpPr>
          <p:nvPr>
            <p:ph type="subTitle" idx="1"/>
          </p:nvPr>
        </p:nvSpPr>
        <p:spPr/>
        <p:txBody>
          <a:bodyPr>
            <a:normAutofit/>
          </a:bodyPr>
          <a:lstStyle/>
          <a:p>
            <a:r>
              <a:rPr lang="en-US" sz="2400" dirty="0" smtClean="0">
                <a:solidFill>
                  <a:schemeClr val="tx1">
                    <a:lumMod val="85000"/>
                    <a:lumOff val="15000"/>
                  </a:schemeClr>
                </a:solidFill>
                <a:latin typeface="Aharoni" pitchFamily="2" charset="-79"/>
                <a:cs typeface="Aharoni" pitchFamily="2" charset="-79"/>
              </a:rPr>
              <a:t>“Dividend policy determines the division of earnings between payments to shareholders and retained earnings”.</a:t>
            </a:r>
            <a:endParaRPr lang="en-IN" sz="2400" dirty="0">
              <a:solidFill>
                <a:schemeClr val="tx1">
                  <a:lumMod val="85000"/>
                  <a:lumOff val="15000"/>
                </a:schemeClr>
              </a:solidFill>
              <a:latin typeface="Aharoni" pitchFamily="2" charset="-79"/>
              <a:cs typeface="Aharoni" pitchFamily="2" charset="-79"/>
            </a:endParaRPr>
          </a:p>
        </p:txBody>
      </p:sp>
    </p:spTree>
    <p:extLst>
      <p:ext uri="{BB962C8B-B14F-4D97-AF65-F5344CB8AC3E}">
        <p14:creationId xmlns:p14="http://schemas.microsoft.com/office/powerpoint/2010/main" xmlns="" val="33110604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2404" y="2481000"/>
            <a:ext cx="2488182" cy="52322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800" b="1" u="sng" cap="none" spc="0" dirty="0" smtClean="0">
                <a:ln w="11430"/>
                <a:effectLst>
                  <a:outerShdw blurRad="80000" dist="40000" dir="5040000" algn="tl">
                    <a:srgbClr val="000000">
                      <a:alpha val="30000"/>
                    </a:srgbClr>
                  </a:outerShdw>
                </a:effectLst>
                <a:latin typeface="Aharoni" pitchFamily="2" charset="-79"/>
                <a:cs typeface="Aharoni" pitchFamily="2" charset="-79"/>
              </a:rPr>
              <a:t>Pay-out Ratio</a:t>
            </a:r>
            <a:endParaRPr lang="en-IN" sz="2800" b="1" cap="none" spc="0" dirty="0">
              <a:ln w="11430"/>
              <a:effectLst>
                <a:outerShdw blurRad="80000" dist="40000" dir="5040000" algn="tl">
                  <a:srgbClr val="000000">
                    <a:alpha val="30000"/>
                  </a:srgbClr>
                </a:outerShdw>
              </a:effectLst>
              <a:latin typeface="Aharoni" pitchFamily="2" charset="-79"/>
              <a:cs typeface="Aharoni" pitchFamily="2" charset="-79"/>
            </a:endParaRPr>
          </a:p>
        </p:txBody>
      </p:sp>
      <p:sp>
        <p:nvSpPr>
          <p:cNvPr id="6" name="Rectangle 5"/>
          <p:cNvSpPr/>
          <p:nvPr/>
        </p:nvSpPr>
        <p:spPr>
          <a:xfrm>
            <a:off x="238187" y="1651460"/>
            <a:ext cx="6747361" cy="646331"/>
          </a:xfrm>
          <a:prstGeom prst="rect">
            <a:avLst/>
          </a:prstGeom>
          <a:noFill/>
        </p:spPr>
        <p:txBody>
          <a:bodyPr wrap="none" lIns="91440" tIns="45720" rIns="91440" bIns="45720">
            <a:spAutoFit/>
          </a:bodyPr>
          <a:lstStyle/>
          <a:p>
            <a:pPr algn="ctr"/>
            <a:r>
              <a:rPr lang="en-US" sz="3600" b="1" u="sng"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haroni" pitchFamily="2" charset="-79"/>
                <a:cs typeface="Aharoni" pitchFamily="2" charset="-79"/>
              </a:rPr>
              <a:t>Dimensions of Dividend policy</a:t>
            </a:r>
            <a:endParaRPr lang="en-IN" sz="3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haroni" pitchFamily="2" charset="-79"/>
              <a:cs typeface="Aharoni" pitchFamily="2" charset="-79"/>
            </a:endParaRPr>
          </a:p>
        </p:txBody>
      </p:sp>
      <p:sp>
        <p:nvSpPr>
          <p:cNvPr id="8" name="TextBox 7"/>
          <p:cNvSpPr txBox="1"/>
          <p:nvPr/>
        </p:nvSpPr>
        <p:spPr>
          <a:xfrm>
            <a:off x="767438" y="3501008"/>
            <a:ext cx="7260946" cy="2031325"/>
          </a:xfrm>
          <a:prstGeom prst="rect">
            <a:avLst/>
          </a:prstGeom>
          <a:noFill/>
        </p:spPr>
        <p:txBody>
          <a:bodyPr wrap="square" rtlCol="0">
            <a:spAutoFit/>
          </a:bodyPr>
          <a:lstStyle/>
          <a:p>
            <a:r>
              <a:rPr lang="en-US" dirty="0" smtClean="0">
                <a:latin typeface="Aharoni" pitchFamily="2" charset="-79"/>
                <a:cs typeface="Aharoni" pitchFamily="2" charset="-79"/>
              </a:rPr>
              <a:t>Funds requirement</a:t>
            </a:r>
          </a:p>
          <a:p>
            <a:r>
              <a:rPr lang="en-US" dirty="0" smtClean="0">
                <a:latin typeface="Aharoni" pitchFamily="2" charset="-79"/>
                <a:cs typeface="Aharoni" pitchFamily="2" charset="-79"/>
              </a:rPr>
              <a:t>Liquidity</a:t>
            </a:r>
          </a:p>
          <a:p>
            <a:r>
              <a:rPr lang="en-US" dirty="0" smtClean="0">
                <a:latin typeface="Aharoni" pitchFamily="2" charset="-79"/>
                <a:cs typeface="Aharoni" pitchFamily="2" charset="-79"/>
              </a:rPr>
              <a:t>Access to external sources of financing</a:t>
            </a:r>
          </a:p>
          <a:p>
            <a:r>
              <a:rPr lang="en-US" dirty="0" smtClean="0">
                <a:latin typeface="Aharoni" pitchFamily="2" charset="-79"/>
                <a:cs typeface="Aharoni" pitchFamily="2" charset="-79"/>
              </a:rPr>
              <a:t>Shareholder preference</a:t>
            </a:r>
          </a:p>
          <a:p>
            <a:r>
              <a:rPr lang="en-US" dirty="0" smtClean="0">
                <a:latin typeface="Aharoni" pitchFamily="2" charset="-79"/>
                <a:cs typeface="Aharoni" pitchFamily="2" charset="-79"/>
              </a:rPr>
              <a:t>Difference in the cost of external equity and retained earnings</a:t>
            </a:r>
          </a:p>
          <a:p>
            <a:r>
              <a:rPr lang="en-US" dirty="0" smtClean="0">
                <a:latin typeface="Aharoni" pitchFamily="2" charset="-79"/>
                <a:cs typeface="Aharoni" pitchFamily="2" charset="-79"/>
              </a:rPr>
              <a:t>Control</a:t>
            </a:r>
          </a:p>
          <a:p>
            <a:r>
              <a:rPr lang="en-US" dirty="0" smtClean="0">
                <a:latin typeface="Aharoni" pitchFamily="2" charset="-79"/>
                <a:cs typeface="Aharoni" pitchFamily="2" charset="-79"/>
              </a:rPr>
              <a:t>Taxes </a:t>
            </a:r>
            <a:endParaRPr lang="en-IN" dirty="0">
              <a:latin typeface="Aharoni" pitchFamily="2" charset="-79"/>
              <a:cs typeface="Aharoni" pitchFamily="2" charset="-79"/>
            </a:endParaRPr>
          </a:p>
        </p:txBody>
      </p:sp>
    </p:spTree>
    <p:extLst>
      <p:ext uri="{BB962C8B-B14F-4D97-AF65-F5344CB8AC3E}">
        <p14:creationId xmlns:p14="http://schemas.microsoft.com/office/powerpoint/2010/main" xmlns="" val="196744685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2276872"/>
            <a:ext cx="5976664" cy="1754326"/>
          </a:xfrm>
          <a:prstGeom prst="rect">
            <a:avLst/>
          </a:prstGeom>
          <a:noFill/>
        </p:spPr>
        <p:txBody>
          <a:bodyPr wrap="square" rtlCol="0">
            <a:spAutoFit/>
          </a:bodyPr>
          <a:lstStyle/>
          <a:p>
            <a:pPr algn="ctr"/>
            <a:r>
              <a:rPr lang="en-US" sz="5400" dirty="0" smtClean="0">
                <a:solidFill>
                  <a:schemeClr val="tx2">
                    <a:lumMod val="50000"/>
                  </a:schemeClr>
                </a:solidFill>
                <a:latin typeface="Algerian" pitchFamily="82" charset="0"/>
              </a:rPr>
              <a:t>Dividend Theories</a:t>
            </a:r>
            <a:endParaRPr lang="en-IN" sz="5400" dirty="0">
              <a:solidFill>
                <a:schemeClr val="tx2">
                  <a:lumMod val="50000"/>
                </a:schemeClr>
              </a:solidFill>
              <a:latin typeface="Algerian" pitchFamily="82" charset="0"/>
            </a:endParaRPr>
          </a:p>
        </p:txBody>
      </p:sp>
    </p:spTree>
    <p:extLst>
      <p:ext uri="{BB962C8B-B14F-4D97-AF65-F5344CB8AC3E}">
        <p14:creationId xmlns:p14="http://schemas.microsoft.com/office/powerpoint/2010/main" xmlns="" val="2390139817"/>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Dividend Theories</a:t>
            </a:r>
            <a:endParaRPr lang="en-IN" dirty="0"/>
          </a:p>
        </p:txBody>
      </p:sp>
      <p:graphicFrame>
        <p:nvGraphicFramePr>
          <p:cNvPr id="8" name="Diagram 7"/>
          <p:cNvGraphicFramePr/>
          <p:nvPr>
            <p:extLst>
              <p:ext uri="{D42A27DB-BD31-4B8C-83A1-F6EECF244321}">
                <p14:modId xmlns:p14="http://schemas.microsoft.com/office/powerpoint/2010/main" xmlns="" val="526761005"/>
              </p:ext>
            </p:extLst>
          </p:nvPr>
        </p:nvGraphicFramePr>
        <p:xfrm>
          <a:off x="395536" y="2678114"/>
          <a:ext cx="4103312" cy="63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p:cNvSpPr>
            <a:spLocks noGrp="1"/>
          </p:cNvSpPr>
          <p:nvPr>
            <p:ph sz="half" idx="2"/>
          </p:nvPr>
        </p:nvSpPr>
        <p:spPr>
          <a:xfrm>
            <a:off x="677332" y="4149080"/>
            <a:ext cx="3820055" cy="1977083"/>
          </a:xfrm>
        </p:spPr>
        <p:txBody>
          <a:bodyPr>
            <a:normAutofit/>
          </a:bodyPr>
          <a:lstStyle/>
          <a:p>
            <a:r>
              <a:rPr lang="en-US" sz="3200" dirty="0" smtClean="0">
                <a:latin typeface="Algerian" pitchFamily="82" charset="0"/>
              </a:rPr>
              <a:t>Walter’s Model</a:t>
            </a:r>
          </a:p>
          <a:p>
            <a:endParaRPr lang="en-US" sz="3200" dirty="0">
              <a:latin typeface="Algerian" pitchFamily="82" charset="0"/>
            </a:endParaRPr>
          </a:p>
          <a:p>
            <a:r>
              <a:rPr lang="en-US" sz="3200" dirty="0" smtClean="0">
                <a:latin typeface="Algerian" pitchFamily="82" charset="0"/>
              </a:rPr>
              <a:t>Gordon’s Model</a:t>
            </a:r>
            <a:endParaRPr lang="en-IN" sz="3200" dirty="0">
              <a:latin typeface="Algerian" pitchFamily="82" charset="0"/>
            </a:endParaRPr>
          </a:p>
        </p:txBody>
      </p:sp>
      <p:graphicFrame>
        <p:nvGraphicFramePr>
          <p:cNvPr id="9" name="Diagram 8"/>
          <p:cNvGraphicFramePr/>
          <p:nvPr>
            <p:extLst>
              <p:ext uri="{D42A27DB-BD31-4B8C-83A1-F6EECF244321}">
                <p14:modId xmlns:p14="http://schemas.microsoft.com/office/powerpoint/2010/main" xmlns="" val="1741189477"/>
              </p:ext>
            </p:extLst>
          </p:nvPr>
        </p:nvGraphicFramePr>
        <p:xfrm>
          <a:off x="4648200" y="2678113"/>
          <a:ext cx="4100264" cy="63976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Content Placeholder 5"/>
          <p:cNvSpPr>
            <a:spLocks noGrp="1"/>
          </p:cNvSpPr>
          <p:nvPr>
            <p:ph sz="quarter" idx="4"/>
          </p:nvPr>
        </p:nvSpPr>
        <p:spPr>
          <a:xfrm>
            <a:off x="4645025" y="4149080"/>
            <a:ext cx="3822192" cy="1977083"/>
          </a:xfrm>
        </p:spPr>
        <p:txBody>
          <a:bodyPr>
            <a:normAutofit fontScale="85000" lnSpcReduction="20000"/>
          </a:bodyPr>
          <a:lstStyle/>
          <a:p>
            <a:r>
              <a:rPr lang="en-US" sz="3200" dirty="0" smtClean="0">
                <a:latin typeface="Algerian" pitchFamily="82" charset="0"/>
              </a:rPr>
              <a:t>Modigliani and Miller’s Model</a:t>
            </a:r>
          </a:p>
          <a:p>
            <a:endParaRPr lang="en-US" sz="3200" dirty="0">
              <a:latin typeface="Algerian" pitchFamily="82" charset="0"/>
            </a:endParaRPr>
          </a:p>
          <a:p>
            <a:r>
              <a:rPr lang="en-US" sz="3200" dirty="0" smtClean="0">
                <a:latin typeface="Algerian" pitchFamily="82" charset="0"/>
              </a:rPr>
              <a:t>Traditional Approach </a:t>
            </a:r>
          </a:p>
          <a:p>
            <a:endParaRPr lang="en-US" dirty="0"/>
          </a:p>
          <a:p>
            <a:endParaRPr lang="en-IN" dirty="0"/>
          </a:p>
        </p:txBody>
      </p:sp>
    </p:spTree>
    <p:extLst>
      <p:ext uri="{BB962C8B-B14F-4D97-AF65-F5344CB8AC3E}">
        <p14:creationId xmlns:p14="http://schemas.microsoft.com/office/powerpoint/2010/main" xmlns="" val="3042868293"/>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0255" y="2348880"/>
            <a:ext cx="6048672" cy="2123658"/>
          </a:xfrm>
          <a:prstGeom prst="rect">
            <a:avLst/>
          </a:prstGeom>
          <a:noFill/>
        </p:spPr>
        <p:txBody>
          <a:bodyPr wrap="square" rtlCol="0">
            <a:spAutoFit/>
          </a:bodyPr>
          <a:lstStyle/>
          <a:p>
            <a:r>
              <a:rPr lang="en-US" sz="6600" dirty="0" smtClean="0">
                <a:solidFill>
                  <a:schemeClr val="tx2"/>
                </a:solidFill>
                <a:latin typeface="Algerian" pitchFamily="82" charset="0"/>
              </a:rPr>
              <a:t>Relevance Theories</a:t>
            </a:r>
            <a:endParaRPr lang="en-IN" sz="6600" dirty="0">
              <a:solidFill>
                <a:schemeClr val="tx2"/>
              </a:solidFill>
              <a:latin typeface="Algerian" pitchFamily="82" charset="0"/>
            </a:endParaRPr>
          </a:p>
        </p:txBody>
      </p:sp>
    </p:spTree>
    <p:extLst>
      <p:ext uri="{BB962C8B-B14F-4D97-AF65-F5344CB8AC3E}">
        <p14:creationId xmlns:p14="http://schemas.microsoft.com/office/powerpoint/2010/main" xmlns="" val="1651023674"/>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488</TotalTime>
  <Words>1323</Words>
  <Application>Microsoft Office PowerPoint</Application>
  <PresentationFormat>On-screen Show (4:3)</PresentationFormat>
  <Paragraphs>238</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Waveform</vt:lpstr>
      <vt:lpstr>DIVIDEND POLICY</vt:lpstr>
      <vt:lpstr>What is Dividend?</vt:lpstr>
      <vt:lpstr>Types of Dividend</vt:lpstr>
      <vt:lpstr>On the basis of time of payment</vt:lpstr>
      <vt:lpstr>What is Dividend Policy :</vt:lpstr>
      <vt:lpstr>Slide 6</vt:lpstr>
      <vt:lpstr>Slide 7</vt:lpstr>
      <vt:lpstr>Dividend Theories</vt:lpstr>
      <vt:lpstr>Slide 9</vt:lpstr>
      <vt:lpstr>Walter’s Model</vt:lpstr>
      <vt:lpstr>Assumptions of Walter's Model</vt:lpstr>
      <vt:lpstr>Formula of Walter's Model</vt:lpstr>
      <vt:lpstr>Illustration </vt:lpstr>
      <vt:lpstr>Normal firm(r=k)</vt:lpstr>
      <vt:lpstr>Declining Firm (r&lt;k)</vt:lpstr>
      <vt:lpstr>Slide 16</vt:lpstr>
      <vt:lpstr>Criticisms of Walter's Model</vt:lpstr>
      <vt:lpstr>Gordon’s Model</vt:lpstr>
      <vt:lpstr>Assumptions </vt:lpstr>
      <vt:lpstr>Formula of Gordon’s Model</vt:lpstr>
      <vt:lpstr>Illustration </vt:lpstr>
      <vt:lpstr>Illustration </vt:lpstr>
      <vt:lpstr>Illustration </vt:lpstr>
      <vt:lpstr>Criticisms of Gordon's Model</vt:lpstr>
      <vt:lpstr>Slide 25</vt:lpstr>
      <vt:lpstr>Modigliani-Miller Hypothesis for Dividend policy:- </vt:lpstr>
      <vt:lpstr>Assumptions:- </vt:lpstr>
      <vt:lpstr>Formula of M-M approach</vt:lpstr>
      <vt:lpstr>Formula of M-M approach</vt:lpstr>
      <vt:lpstr>Criticism of M-M Model</vt:lpstr>
      <vt:lpstr>Traditional approach</vt:lpstr>
      <vt:lpstr>Formula of Traditional approach</vt:lpstr>
      <vt:lpstr>Synopsis </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DIVIDEND POLICY</dc:title>
  <dc:creator>abc</dc:creator>
  <cp:lastModifiedBy>HP</cp:lastModifiedBy>
  <cp:revision>46</cp:revision>
  <dcterms:created xsi:type="dcterms:W3CDTF">2020-03-23T14:44:49Z</dcterms:created>
  <dcterms:modified xsi:type="dcterms:W3CDTF">2020-03-26T14:56:38Z</dcterms:modified>
</cp:coreProperties>
</file>