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83" r:id="rId3"/>
    <p:sldId id="28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1B383-9580-4727-82B3-DFC747F539C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D9BDA-EF4D-4C54-94F5-EDA4CC2EA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DB70BD-54FA-4B1F-8ED0-88B38F4572D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FBD0F8-DA05-4100-8636-A973F1F9B1C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458200" cy="1222375"/>
          </a:xfrm>
        </p:spPr>
        <p:txBody>
          <a:bodyPr/>
          <a:lstStyle/>
          <a:p>
            <a:r>
              <a:rPr lang="en-US" dirty="0"/>
              <a:t>DIVIDEND THEORIES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By,</a:t>
            </a:r>
          </a:p>
          <a:p>
            <a:pPr algn="r"/>
            <a:r>
              <a:rPr lang="en-US" dirty="0" err="1"/>
              <a:t>Suryata</a:t>
            </a:r>
            <a:r>
              <a:rPr lang="en-US" dirty="0"/>
              <a:t> Pradhan.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Criticisms of Walter’s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algn="just"/>
            <a:r>
              <a:rPr lang="en-US" dirty="0"/>
              <a:t>Model assumes investment decisions of the firm are financed by retained earnings alone</a:t>
            </a:r>
          </a:p>
          <a:p>
            <a:pPr algn="just"/>
            <a:r>
              <a:rPr lang="en-US" dirty="0"/>
              <a:t>Model assumes a constant rate of return and;</a:t>
            </a:r>
          </a:p>
          <a:p>
            <a:pPr algn="just"/>
            <a:r>
              <a:rPr lang="en-US" dirty="0"/>
              <a:t>constant cost of capital, i.e. disregards the firm’s risk which changes over time hence the discount rate will change over time in proportion. </a:t>
            </a:r>
          </a:p>
          <a:p>
            <a:pPr algn="just"/>
            <a:r>
              <a:rPr lang="en-US" dirty="0"/>
              <a:t>Ignores business risk.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Gordon’s Model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Assumptions: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The firm is an all equity firm, i.e. no debt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No external financing is available; consequently retained earnings would be used to finance any expansion of the firm. Similar argument as Walter’s for the dividend and investment policies.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Constant return which ignores diminishing marginal efficiency of investment as represented in the diagram on Walter’s model. 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Constant cost of capital; model also ignores the risk-effect as did Walter’s </a:t>
            </a:r>
            <a:endParaRPr lang="en-US" dirty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Gordon’s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 startAt="5"/>
            </a:pPr>
            <a:r>
              <a:rPr lang="en-GB" dirty="0"/>
              <a:t>Perpetual stream of earnings for the firm</a:t>
            </a:r>
            <a:endParaRPr lang="en-US" dirty="0"/>
          </a:p>
          <a:p>
            <a:pPr marL="514350" lvl="0" indent="-514350" algn="just">
              <a:buFont typeface="+mj-lt"/>
              <a:buAutoNum type="arabicPeriod" startAt="5"/>
            </a:pPr>
            <a:r>
              <a:rPr lang="en-GB" dirty="0"/>
              <a:t>Corporate taxes do not exist</a:t>
            </a:r>
            <a:endParaRPr lang="en-US" dirty="0"/>
          </a:p>
          <a:p>
            <a:pPr marL="514350" lvl="0" indent="-514350" algn="just">
              <a:buFont typeface="+mj-lt"/>
              <a:buAutoNum type="arabicPeriod" startAt="5"/>
            </a:pPr>
            <a:r>
              <a:rPr lang="en-GB" dirty="0"/>
              <a:t>Constant retention ratio b, i.e. once decided upon stays as such forever. The growth rate g = </a:t>
            </a:r>
            <a:r>
              <a:rPr lang="en-GB" dirty="0" err="1"/>
              <a:t>br</a:t>
            </a:r>
            <a:r>
              <a:rPr lang="en-GB" dirty="0"/>
              <a:t> stays constant in that case. </a:t>
            </a:r>
            <a:endParaRPr lang="en-US" dirty="0"/>
          </a:p>
          <a:p>
            <a:pPr marL="514350" lvl="0" indent="-514350" algn="just">
              <a:buFont typeface="+mj-lt"/>
              <a:buAutoNum type="arabicPeriod" startAt="5"/>
            </a:pPr>
            <a:r>
              <a:rPr lang="en-GB" dirty="0"/>
              <a:t>Cost of equity capital greater than the growth rate (</a:t>
            </a:r>
            <a:r>
              <a:rPr lang="en-GB" dirty="0" err="1"/>
              <a:t>ke</a:t>
            </a:r>
            <a:r>
              <a:rPr lang="en-GB" dirty="0"/>
              <a:t> &gt; </a:t>
            </a:r>
            <a:r>
              <a:rPr lang="en-GB" dirty="0" err="1"/>
              <a:t>br</a:t>
            </a:r>
            <a:r>
              <a:rPr lang="en-GB" dirty="0"/>
              <a:t> = g); otherwise it is not possible to obtain a meaningful value for the share. </a:t>
            </a:r>
          </a:p>
          <a:p>
            <a:pPr marL="514350" lvl="0" indent="-514350" algn="just">
              <a:buFont typeface="+mj-lt"/>
              <a:buAutoNum type="arabicPeriod" startAt="5"/>
            </a:pPr>
            <a:r>
              <a:rPr lang="en-GB" dirty="0"/>
              <a:t>Firm has perpetual life.</a:t>
            </a:r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838200"/>
          </a:xfrm>
        </p:spPr>
        <p:txBody>
          <a:bodyPr/>
          <a:lstStyle/>
          <a:p>
            <a:r>
              <a:rPr lang="en-US" dirty="0"/>
              <a:t>Gordon’s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According to Gordon’s model </a:t>
            </a:r>
            <a:r>
              <a:rPr lang="en-GB" dirty="0"/>
              <a:t>dividend per share is expected to grow when earnings are retained. The dividend per share is equal to the payout ratio multiplied by earnings [EPS X (1-b)]. To determine the value of the firm therefore based on the dividend growth model the value of the firm will be: </a:t>
            </a:r>
          </a:p>
          <a:p>
            <a:pPr algn="just"/>
            <a:r>
              <a:rPr lang="en-GB" dirty="0"/>
              <a:t>P</a:t>
            </a:r>
            <a:r>
              <a:rPr lang="en-GB" baseline="-25000" dirty="0"/>
              <a:t>0</a:t>
            </a:r>
            <a:r>
              <a:rPr lang="en-GB" dirty="0"/>
              <a:t> = </a:t>
            </a:r>
            <a:r>
              <a:rPr lang="en-GB" u="sng" dirty="0"/>
              <a:t>EPS (1 – </a:t>
            </a:r>
            <a:r>
              <a:rPr lang="en-GB" i="1" u="sng" dirty="0"/>
              <a:t>b</a:t>
            </a:r>
            <a:r>
              <a:rPr lang="en-GB" u="sng" dirty="0"/>
              <a:t>)</a:t>
            </a:r>
          </a:p>
          <a:p>
            <a:pPr algn="just">
              <a:buNone/>
            </a:pPr>
            <a:r>
              <a:rPr lang="en-GB" dirty="0"/>
              <a:t>		      </a:t>
            </a:r>
            <a:r>
              <a:rPr lang="en-GB" i="1" dirty="0" err="1"/>
              <a:t>ke</a:t>
            </a:r>
            <a:r>
              <a:rPr lang="en-GB" dirty="0"/>
              <a:t> – g </a:t>
            </a:r>
          </a:p>
          <a:p>
            <a:r>
              <a:rPr lang="en-US" dirty="0"/>
              <a:t>Where: </a:t>
            </a:r>
          </a:p>
          <a:p>
            <a:r>
              <a:rPr lang="en-US" sz="2400" i="1" dirty="0"/>
              <a:t>g</a:t>
            </a:r>
            <a:r>
              <a:rPr lang="en-US" sz="2400" dirty="0"/>
              <a:t> = the growth rate determined as </a:t>
            </a:r>
            <a:r>
              <a:rPr lang="en-US" sz="2400" i="1" dirty="0" err="1"/>
              <a:t>br</a:t>
            </a:r>
            <a:r>
              <a:rPr lang="en-US" sz="2400" i="1" dirty="0"/>
              <a:t> </a:t>
            </a:r>
          </a:p>
          <a:p>
            <a:r>
              <a:rPr lang="en-US" sz="2400" i="1" dirty="0"/>
              <a:t>g </a:t>
            </a:r>
            <a:r>
              <a:rPr lang="en-US" sz="2400" dirty="0"/>
              <a:t>is always less than </a:t>
            </a:r>
            <a:r>
              <a:rPr lang="en-US" sz="2400" i="1" dirty="0"/>
              <a:t>k </a:t>
            </a:r>
          </a:p>
          <a:p>
            <a:r>
              <a:rPr lang="en-US" sz="2400" i="1" dirty="0"/>
              <a:t>b= Retention ratio.</a:t>
            </a:r>
          </a:p>
          <a:p>
            <a:pPr algn="just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Gordon’s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8514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conclusions of Gordon’s model are similar to Walter’s model due to the fact that their sets of assumptions are similar.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The market value of P</a:t>
            </a:r>
            <a:r>
              <a:rPr lang="en-GB" baseline="-25000" dirty="0"/>
              <a:t>0</a:t>
            </a:r>
            <a:r>
              <a:rPr lang="en-GB" dirty="0"/>
              <a:t> increases with retention ratio b, for firms with growth opportunities, i.e. when </a:t>
            </a:r>
            <a:r>
              <a:rPr lang="en-GB" i="1" dirty="0"/>
              <a:t>r</a:t>
            </a:r>
            <a:r>
              <a:rPr lang="en-GB" dirty="0"/>
              <a:t> &gt; </a:t>
            </a:r>
            <a:r>
              <a:rPr lang="en-GB" i="1" dirty="0" err="1"/>
              <a:t>ke</a:t>
            </a:r>
            <a:r>
              <a:rPr lang="en-GB" dirty="0"/>
              <a:t>. 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The market value of the share P</a:t>
            </a:r>
            <a:r>
              <a:rPr lang="en-GB" baseline="-25000" dirty="0"/>
              <a:t>0</a:t>
            </a:r>
            <a:r>
              <a:rPr lang="en-GB" dirty="0"/>
              <a:t> increases with payout ratio (1 – </a:t>
            </a:r>
            <a:r>
              <a:rPr lang="en-GB" i="1" dirty="0"/>
              <a:t>b</a:t>
            </a:r>
            <a:r>
              <a:rPr lang="en-GB" dirty="0"/>
              <a:t>), for declining firms with </a:t>
            </a:r>
            <a:r>
              <a:rPr lang="en-GB" i="1" dirty="0"/>
              <a:t>r </a:t>
            </a:r>
            <a:r>
              <a:rPr lang="en-GB" dirty="0"/>
              <a:t>&lt; </a:t>
            </a:r>
            <a:r>
              <a:rPr lang="en-GB" i="1" dirty="0" err="1"/>
              <a:t>ke</a:t>
            </a:r>
            <a:r>
              <a:rPr lang="en-GB" dirty="0"/>
              <a:t>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The market value is not affected by the dividend policy where </a:t>
            </a:r>
            <a:r>
              <a:rPr lang="en-GB" i="1" dirty="0"/>
              <a:t>r</a:t>
            </a:r>
            <a:r>
              <a:rPr lang="en-GB" dirty="0"/>
              <a:t> = </a:t>
            </a:r>
            <a:r>
              <a:rPr lang="en-GB" i="1" dirty="0" err="1"/>
              <a:t>ke</a:t>
            </a:r>
            <a:endParaRPr lang="en-US" i="1" dirty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Determinants of Dividend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Expectations of Shareholders</a:t>
            </a:r>
          </a:p>
          <a:p>
            <a:r>
              <a:rPr lang="en-US" dirty="0"/>
              <a:t>Dividend Clientele</a:t>
            </a:r>
          </a:p>
          <a:p>
            <a:r>
              <a:rPr lang="en-US" dirty="0"/>
              <a:t>D/P Ratio</a:t>
            </a:r>
          </a:p>
          <a:p>
            <a:r>
              <a:rPr lang="en-US" dirty="0"/>
              <a:t>Financial Requirements of the company</a:t>
            </a:r>
          </a:p>
          <a:p>
            <a:r>
              <a:rPr lang="en-US" dirty="0"/>
              <a:t>Liquidity position of the firm</a:t>
            </a:r>
          </a:p>
          <a:p>
            <a:r>
              <a:rPr lang="en-US" dirty="0"/>
              <a:t>Stability of dividends</a:t>
            </a:r>
          </a:p>
          <a:p>
            <a:r>
              <a:rPr lang="en-US" dirty="0"/>
              <a:t>Managements attitude towards control</a:t>
            </a:r>
          </a:p>
          <a:p>
            <a:r>
              <a:rPr lang="en-US" dirty="0"/>
              <a:t>Magnitude and trend of earnings of the firm</a:t>
            </a:r>
          </a:p>
          <a:p>
            <a:r>
              <a:rPr lang="en-US" dirty="0"/>
              <a:t>Age and growth prospects of the firm</a:t>
            </a:r>
          </a:p>
          <a:p>
            <a:r>
              <a:rPr lang="en-US" dirty="0"/>
              <a:t>Legal constraints and contractual requirements</a:t>
            </a:r>
          </a:p>
          <a:p>
            <a:r>
              <a:rPr lang="en-US" dirty="0"/>
              <a:t>Tax policy of Govt.</a:t>
            </a:r>
          </a:p>
          <a:p>
            <a:r>
              <a:rPr lang="en-US" dirty="0"/>
              <a:t>Capital Market  and overall </a:t>
            </a:r>
            <a:r>
              <a:rPr lang="en-US"/>
              <a:t>economic condition.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DIVIDEND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main categories advanced: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Dividend relevance theories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Dividend irrelevance theories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Dividend &amp; uncertainty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DIVIDEND RELEVANCE THEORIES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theories whose propagators argue that the dividend policy of a firm affects the value of the firm. There are two main theorists:</a:t>
            </a:r>
          </a:p>
          <a:p>
            <a:pPr lvl="1"/>
            <a:r>
              <a:rPr lang="en-US" dirty="0"/>
              <a:t>James E. Walter (Walter’s model)</a:t>
            </a:r>
          </a:p>
          <a:p>
            <a:pPr lvl="1"/>
            <a:r>
              <a:rPr lang="en-US" dirty="0"/>
              <a:t>Myron Gordon (Gordon’s model)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Walter’s Model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Shows relationship between a firm’s rate of return </a:t>
            </a:r>
            <a:r>
              <a:rPr lang="en-US" i="1" dirty="0"/>
              <a:t>r </a:t>
            </a:r>
            <a:r>
              <a:rPr lang="en-US" dirty="0"/>
              <a:t>and its cost of capital </a:t>
            </a:r>
            <a:r>
              <a:rPr lang="en-US" i="1" dirty="0"/>
              <a:t>k. </a:t>
            </a:r>
            <a:r>
              <a:rPr lang="en-US" dirty="0"/>
              <a:t>it is based on the following assumptions: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Internal financing – the firm finances all its investments through retained earnings; debt or new equity is not issued. 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Constant return and cost of capital – the firm’s rate of return, </a:t>
            </a:r>
            <a:r>
              <a:rPr lang="en-GB" i="1" dirty="0"/>
              <a:t>r</a:t>
            </a:r>
            <a:r>
              <a:rPr lang="en-GB" dirty="0"/>
              <a:t>, and its cost of capital </a:t>
            </a:r>
            <a:r>
              <a:rPr lang="en-GB" i="1" dirty="0"/>
              <a:t>k</a:t>
            </a:r>
            <a:r>
              <a:rPr lang="en-GB" dirty="0"/>
              <a:t> are constant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100% payout or retention – all earnings are either distributed as dividends or reinvested internally immediately. 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Constant EPS and DPS – beginning earnings and dividends never change. The values of the EPS and DPS may be changed in the model to determine results but are assumed to remain unchanged in determining a given value. 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/>
              <a:t>Infinite time – the firm has a very long or infinite life </a:t>
            </a:r>
            <a:endParaRPr lang="en-US" dirty="0"/>
          </a:p>
          <a:p>
            <a:pPr marL="514350" indent="-514350"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534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Walter’s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76800"/>
          </a:xfrm>
        </p:spPr>
        <p:txBody>
          <a:bodyPr>
            <a:normAutofit/>
          </a:bodyPr>
          <a:lstStyle/>
          <a:p>
            <a:r>
              <a:rPr lang="en-GB" dirty="0"/>
              <a:t>Walter’s formula for determining MPS is as follows: </a:t>
            </a:r>
            <a:endParaRPr lang="en-US" dirty="0"/>
          </a:p>
          <a:p>
            <a:pPr>
              <a:buNone/>
            </a:pPr>
            <a:r>
              <a:rPr lang="en-GB" dirty="0"/>
              <a:t>P = (DPS/</a:t>
            </a:r>
            <a:r>
              <a:rPr lang="en-GB" i="1" dirty="0" err="1"/>
              <a:t>ke</a:t>
            </a:r>
            <a:r>
              <a:rPr lang="en-GB" dirty="0"/>
              <a:t>) + [</a:t>
            </a:r>
            <a:r>
              <a:rPr lang="en-GB" i="1" dirty="0"/>
              <a:t>r </a:t>
            </a:r>
            <a:r>
              <a:rPr lang="en-GB" dirty="0"/>
              <a:t>(EPS – DPS)/</a:t>
            </a:r>
            <a:r>
              <a:rPr lang="en-GB" i="1" dirty="0" err="1"/>
              <a:t>ke</a:t>
            </a:r>
            <a:r>
              <a:rPr lang="en-GB" dirty="0"/>
              <a:t>]/</a:t>
            </a:r>
            <a:r>
              <a:rPr lang="en-GB" i="1" dirty="0" err="1"/>
              <a:t>ke</a:t>
            </a:r>
            <a:r>
              <a:rPr lang="en-GB" dirty="0"/>
              <a:t> </a:t>
            </a:r>
            <a:endParaRPr lang="en-US" dirty="0"/>
          </a:p>
          <a:p>
            <a:pPr>
              <a:buNone/>
            </a:pPr>
            <a:r>
              <a:rPr lang="en-GB" dirty="0"/>
              <a:t>Where:</a:t>
            </a:r>
            <a:endParaRPr lang="en-US" dirty="0"/>
          </a:p>
          <a:p>
            <a:r>
              <a:rPr lang="en-GB" sz="2400" dirty="0"/>
              <a:t>P = market price per share</a:t>
            </a:r>
            <a:endParaRPr lang="en-US" sz="2400" dirty="0"/>
          </a:p>
          <a:p>
            <a:r>
              <a:rPr lang="en-GB" sz="2400" dirty="0"/>
              <a:t>DPS = dividend per share</a:t>
            </a:r>
            <a:endParaRPr lang="en-US" sz="2400" dirty="0"/>
          </a:p>
          <a:p>
            <a:r>
              <a:rPr lang="en-GB" sz="2400" dirty="0"/>
              <a:t>EPS = earnings per share</a:t>
            </a:r>
            <a:endParaRPr lang="en-US" sz="2400" dirty="0"/>
          </a:p>
          <a:p>
            <a:r>
              <a:rPr lang="en-GB" sz="2400" i="1" dirty="0"/>
              <a:t>r</a:t>
            </a:r>
            <a:r>
              <a:rPr lang="en-GB" sz="2400" dirty="0"/>
              <a:t> = firm’s average rate of return</a:t>
            </a:r>
            <a:endParaRPr lang="en-US" sz="2400" dirty="0"/>
          </a:p>
          <a:p>
            <a:r>
              <a:rPr lang="en-GB" sz="2400" i="1" dirty="0" err="1"/>
              <a:t>ke</a:t>
            </a:r>
            <a:r>
              <a:rPr lang="en-GB" sz="2400" dirty="0"/>
              <a:t> = firm’s cost of equity capital </a:t>
            </a:r>
            <a:endParaRPr lang="en-US" sz="24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Walter’s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4876800"/>
          </a:xfrm>
        </p:spPr>
        <p:txBody>
          <a:bodyPr>
            <a:normAutofit/>
          </a:bodyPr>
          <a:lstStyle/>
          <a:p>
            <a:r>
              <a:rPr lang="en-US" dirty="0"/>
              <a:t>the market value is determined as the present value of two sources of income: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PV of constant stream of dividend (DPS/</a:t>
            </a:r>
            <a:r>
              <a:rPr lang="en-US" i="1" dirty="0" err="1"/>
              <a:t>ke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PV of infinite stream of capital gains: </a:t>
            </a:r>
          </a:p>
          <a:p>
            <a:pPr marL="514350" indent="-514350">
              <a:buNone/>
            </a:pPr>
            <a:r>
              <a:rPr lang="en-US" dirty="0"/>
              <a:t>	r(EPS-DPS)/</a:t>
            </a:r>
            <a:r>
              <a:rPr lang="en-US" i="1" dirty="0" err="1"/>
              <a:t>ke</a:t>
            </a:r>
            <a:endParaRPr lang="en-US" i="1" dirty="0"/>
          </a:p>
          <a:p>
            <a:pPr marL="514350" indent="-514350">
              <a:buNone/>
            </a:pPr>
            <a:r>
              <a:rPr lang="en-US" dirty="0"/>
              <a:t>Hence the formula can be rewritten as </a:t>
            </a:r>
          </a:p>
          <a:p>
            <a:pPr>
              <a:buNone/>
            </a:pPr>
            <a:r>
              <a:rPr lang="en-GB" dirty="0"/>
              <a:t>	P = </a:t>
            </a:r>
            <a:r>
              <a:rPr lang="en-GB" u="sng" dirty="0"/>
              <a:t>DPS + (</a:t>
            </a:r>
            <a:r>
              <a:rPr lang="en-GB" i="1" u="sng" dirty="0"/>
              <a:t>r</a:t>
            </a:r>
            <a:r>
              <a:rPr lang="en-GB" u="sng" dirty="0"/>
              <a:t>/</a:t>
            </a:r>
            <a:r>
              <a:rPr lang="en-GB" i="1" u="sng" dirty="0" err="1"/>
              <a:t>ke</a:t>
            </a:r>
            <a:r>
              <a:rPr lang="en-GB" u="sng" dirty="0"/>
              <a:t>) (EPS – DPS)</a:t>
            </a:r>
            <a:endParaRPr lang="en-US" dirty="0"/>
          </a:p>
          <a:p>
            <a:pPr>
              <a:buNone/>
            </a:pPr>
            <a:r>
              <a:rPr lang="en-GB" dirty="0"/>
              <a:t>				</a:t>
            </a:r>
            <a:r>
              <a:rPr lang="en-GB" i="1" dirty="0" err="1"/>
              <a:t>ke</a:t>
            </a: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Walter’s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534400" cy="5105400"/>
          </a:xfrm>
        </p:spPr>
        <p:txBody>
          <a:bodyPr>
            <a:normAutofit/>
          </a:bodyPr>
          <a:lstStyle/>
          <a:p>
            <a:r>
              <a:rPr lang="en-US" dirty="0"/>
              <a:t>Given three types of firms or scenarios of firms the model can be summarized as follows: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/>
              <a:t>Growth firm</a:t>
            </a:r>
            <a:r>
              <a:rPr lang="en-US" dirty="0"/>
              <a:t>: there are several investment opportunities (</a:t>
            </a:r>
            <a:r>
              <a:rPr lang="en-US" i="1" dirty="0"/>
              <a:t>r</a:t>
            </a:r>
            <a:r>
              <a:rPr lang="en-US" dirty="0"/>
              <a:t> &gt; </a:t>
            </a:r>
            <a:r>
              <a:rPr lang="en-US" i="1" dirty="0" err="1"/>
              <a:t>ke</a:t>
            </a:r>
            <a:r>
              <a:rPr lang="en-US" dirty="0"/>
              <a:t>) and the firm can reinvest earnings at a higher rate r than that which is expected by shareholders </a:t>
            </a:r>
            <a:r>
              <a:rPr lang="en-US" dirty="0" err="1"/>
              <a:t>ke</a:t>
            </a:r>
            <a:r>
              <a:rPr lang="en-US" dirty="0"/>
              <a:t>. thus they will maximize value per share if they reinvest all earnings.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Normal firm</a:t>
            </a:r>
            <a:r>
              <a:rPr lang="en-US" dirty="0"/>
              <a:t>: there aren’t any investments available for the firm that are yielding higher rates of return (</a:t>
            </a:r>
            <a:r>
              <a:rPr lang="en-US" i="1" dirty="0"/>
              <a:t>r</a:t>
            </a:r>
            <a:r>
              <a:rPr lang="en-US" dirty="0"/>
              <a:t> = </a:t>
            </a:r>
            <a:r>
              <a:rPr lang="en-US" i="1" dirty="0" err="1"/>
              <a:t>ke</a:t>
            </a:r>
            <a:r>
              <a:rPr lang="en-US" dirty="0"/>
              <a:t>) thus the dividend policy has no effect on market price.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/>
              <a:t>Walter’s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648200"/>
          </a:xfrm>
        </p:spPr>
        <p:txBody>
          <a:bodyPr/>
          <a:lstStyle/>
          <a:p>
            <a:pPr marL="514350" indent="-514350" algn="just">
              <a:buFont typeface="+mj-lt"/>
              <a:buAutoNum type="arabicPeriod" startAt="3"/>
            </a:pPr>
            <a:r>
              <a:rPr lang="en-US" b="1" dirty="0"/>
              <a:t>Declining firm</a:t>
            </a:r>
            <a:r>
              <a:rPr lang="en-US" dirty="0"/>
              <a:t>: there aren’t any profitable investments for the firm to reinvest its earnings, i.e. any investments would earn the firm a rate less than its cost of capital (</a:t>
            </a:r>
            <a:r>
              <a:rPr lang="en-US" i="1" dirty="0"/>
              <a:t>r</a:t>
            </a:r>
            <a:r>
              <a:rPr lang="en-US" dirty="0"/>
              <a:t> &lt; </a:t>
            </a:r>
            <a:r>
              <a:rPr lang="en-US" i="1" dirty="0" err="1"/>
              <a:t>ke</a:t>
            </a:r>
            <a:r>
              <a:rPr lang="en-US" dirty="0"/>
              <a:t>). The firm will therefore maximize its value per share if it pays out all its earnings as dividend.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</TotalTime>
  <Words>848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DIVIDEND THEORIES</vt:lpstr>
      <vt:lpstr>Determinants of Dividend Policy</vt:lpstr>
      <vt:lpstr>DIVIDEND THEORIES</vt:lpstr>
      <vt:lpstr>DIVIDEND RELEVANCE THEORIES </vt:lpstr>
      <vt:lpstr>Walter’s Model </vt:lpstr>
      <vt:lpstr>Walter’s Model</vt:lpstr>
      <vt:lpstr>Walter’s Model</vt:lpstr>
      <vt:lpstr>Walter’s Model</vt:lpstr>
      <vt:lpstr>Walter’s Model</vt:lpstr>
      <vt:lpstr>Criticisms of Walter’s model</vt:lpstr>
      <vt:lpstr>Gordon’s Model </vt:lpstr>
      <vt:lpstr>Gordon’s model</vt:lpstr>
      <vt:lpstr>Gordon’s Model</vt:lpstr>
      <vt:lpstr>Gordon’s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DIVIDEND THEORIES</dc:title>
  <dc:creator>tkiboi</dc:creator>
  <cp:lastModifiedBy>HP</cp:lastModifiedBy>
  <cp:revision>31</cp:revision>
  <dcterms:created xsi:type="dcterms:W3CDTF">2011-07-12T16:35:24Z</dcterms:created>
  <dcterms:modified xsi:type="dcterms:W3CDTF">2020-03-30T14:03:25Z</dcterms:modified>
</cp:coreProperties>
</file>