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9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9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9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9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9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588" name="Footer Placeholder 18"/>
          <p:cNvSpPr>
            <a:spLocks noGrp="1"/>
          </p:cNvSpPr>
          <p:nvPr>
            <p:ph type="ftr" sz="quarter" idx="11"/>
          </p:nvPr>
        </p:nvSpPr>
        <p:spPr/>
        <p:txBody>
          <a:bodyPr/>
          <a:lstStyle/>
          <a:p>
            <a:endParaRPr lang="en-US"/>
          </a:p>
        </p:txBody>
      </p:sp>
      <p:sp>
        <p:nvSpPr>
          <p:cNvPr id="1048589" name="Slide Number Placeholder 26"/>
          <p:cNvSpPr>
            <a:spLocks noGrp="1"/>
          </p:cNvSpPr>
          <p:nvPr>
            <p:ph type="sldNum" sz="quarter" idx="12"/>
          </p:nvPr>
        </p:nvSpPr>
        <p:spPr/>
        <p:txBody>
          <a:bodyPr/>
          <a:lstStyle/>
          <a:p>
            <a:fld id="{95A4DA02-2351-4553-A059-2C4067F892D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3" name="Title 1"/>
          <p:cNvSpPr>
            <a:spLocks noGrp="1"/>
          </p:cNvSpPr>
          <p:nvPr>
            <p:ph type="title"/>
          </p:nvPr>
        </p:nvSpPr>
        <p:spPr/>
        <p:txBody>
          <a:bodyPr/>
          <a:lstStyle/>
          <a:p>
            <a:r>
              <a:rPr kumimoji="0" lang="en-US" smtClean="0"/>
              <a:t>Click to edit Master title style</a:t>
            </a:r>
            <a:endParaRPr kumimoji="0" lang="en-US"/>
          </a:p>
        </p:txBody>
      </p:sp>
      <p:sp>
        <p:nvSpPr>
          <p:cNvPr id="1048664"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5" name="Date Placeholder 3"/>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66" name="Footer Placeholder 4"/>
          <p:cNvSpPr>
            <a:spLocks noGrp="1"/>
          </p:cNvSpPr>
          <p:nvPr>
            <p:ph type="ftr" sz="quarter" idx="11"/>
          </p:nvPr>
        </p:nvSpPr>
        <p:spPr/>
        <p:txBody>
          <a:bodyPr/>
          <a:lstStyle/>
          <a:p>
            <a:endParaRPr lang="en-US"/>
          </a:p>
        </p:txBody>
      </p:sp>
      <p:sp>
        <p:nvSpPr>
          <p:cNvPr id="1048667" name="Slide Number Placeholder 5"/>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3"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44"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5" name="Date Placeholder 3"/>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46" name="Footer Placeholder 4"/>
          <p:cNvSpPr>
            <a:spLocks noGrp="1"/>
          </p:cNvSpPr>
          <p:nvPr>
            <p:ph type="ftr" sz="quarter" idx="11"/>
          </p:nvPr>
        </p:nvSpPr>
        <p:spPr/>
        <p:txBody>
          <a:bodyPr/>
          <a:lstStyle/>
          <a:p>
            <a:endParaRPr lang="en-US"/>
          </a:p>
        </p:txBody>
      </p:sp>
      <p:sp>
        <p:nvSpPr>
          <p:cNvPr id="1048647" name="Slide Number Placeholder 5"/>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48" name="Title 1"/>
          <p:cNvSpPr>
            <a:spLocks noGrp="1"/>
          </p:cNvSpPr>
          <p:nvPr>
            <p:ph type="title"/>
          </p:nvPr>
        </p:nvSpPr>
        <p:spPr/>
        <p:txBody>
          <a:bodyPr/>
          <a:lstStyle/>
          <a:p>
            <a:r>
              <a:rPr kumimoji="0" lang="en-US" smtClean="0"/>
              <a:t>Click to edit Master title style</a:t>
            </a:r>
            <a:endParaRPr kumimoji="0" lang="en-US"/>
          </a:p>
        </p:txBody>
      </p:sp>
      <p:sp>
        <p:nvSpPr>
          <p:cNvPr id="1048649"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0" name="Date Placeholder 3"/>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51" name="Footer Placeholder 4"/>
          <p:cNvSpPr>
            <a:spLocks noGrp="1"/>
          </p:cNvSpPr>
          <p:nvPr>
            <p:ph type="ftr" sz="quarter" idx="11"/>
          </p:nvPr>
        </p:nvSpPr>
        <p:spPr/>
        <p:txBody>
          <a:bodyPr/>
          <a:lstStyle/>
          <a:p>
            <a:endParaRPr lang="en-US"/>
          </a:p>
        </p:txBody>
      </p:sp>
      <p:sp>
        <p:nvSpPr>
          <p:cNvPr id="1048652" name="Slide Number Placeholder 5"/>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68"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69"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70" name="Date Placeholder 3"/>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71" name="Footer Placeholder 4"/>
          <p:cNvSpPr>
            <a:spLocks noGrp="1"/>
          </p:cNvSpPr>
          <p:nvPr>
            <p:ph type="ftr" sz="quarter" idx="11"/>
          </p:nvPr>
        </p:nvSpPr>
        <p:spPr/>
        <p:txBody>
          <a:bodyPr/>
          <a:lstStyle/>
          <a:p>
            <a:endParaRPr lang="en-US"/>
          </a:p>
        </p:txBody>
      </p:sp>
      <p:sp>
        <p:nvSpPr>
          <p:cNvPr id="1048672" name="Slide Number Placeholder 5"/>
          <p:cNvSpPr>
            <a:spLocks noGrp="1"/>
          </p:cNvSpPr>
          <p:nvPr>
            <p:ph type="sldNum" sz="quarter" idx="12"/>
          </p:nvPr>
        </p:nvSpPr>
        <p:spPr/>
        <p:txBody>
          <a:bodyPr/>
          <a:lstStyle/>
          <a:p>
            <a:fld id="{95A4DA02-2351-4553-A059-2C4067F892D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73"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74"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75"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76" name="Date Placeholder 4"/>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77" name="Footer Placeholder 5"/>
          <p:cNvSpPr>
            <a:spLocks noGrp="1"/>
          </p:cNvSpPr>
          <p:nvPr>
            <p:ph type="ftr" sz="quarter" idx="11"/>
          </p:nvPr>
        </p:nvSpPr>
        <p:spPr/>
        <p:txBody>
          <a:bodyPr/>
          <a:lstStyle/>
          <a:p>
            <a:endParaRPr lang="en-US"/>
          </a:p>
        </p:txBody>
      </p:sp>
      <p:sp>
        <p:nvSpPr>
          <p:cNvPr id="1048678" name="Slide Number Placeholder 6"/>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79"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80"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81"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82"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3"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4" name="Date Placeholder 6"/>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85" name="Footer Placeholder 7"/>
          <p:cNvSpPr>
            <a:spLocks noGrp="1"/>
          </p:cNvSpPr>
          <p:nvPr>
            <p:ph type="ftr" sz="quarter" idx="11"/>
          </p:nvPr>
        </p:nvSpPr>
        <p:spPr/>
        <p:txBody>
          <a:bodyPr/>
          <a:lstStyle/>
          <a:p>
            <a:endParaRPr lang="en-US"/>
          </a:p>
        </p:txBody>
      </p:sp>
      <p:sp>
        <p:nvSpPr>
          <p:cNvPr id="1048686" name="Slide Number Placeholder 8"/>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8"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39" name="Date Placeholder 2"/>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40" name="Footer Placeholder 3"/>
          <p:cNvSpPr>
            <a:spLocks noGrp="1"/>
          </p:cNvSpPr>
          <p:nvPr>
            <p:ph type="ftr" sz="quarter" idx="11"/>
          </p:nvPr>
        </p:nvSpPr>
        <p:spPr/>
        <p:txBody>
          <a:bodyPr/>
          <a:lstStyle/>
          <a:p>
            <a:endParaRPr lang="en-US"/>
          </a:p>
        </p:txBody>
      </p:sp>
      <p:sp>
        <p:nvSpPr>
          <p:cNvPr id="1048641" name="Slide Number Placeholder 4"/>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92" name="Date Placeholder 1"/>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593" name="Footer Placeholder 2"/>
          <p:cNvSpPr>
            <a:spLocks noGrp="1"/>
          </p:cNvSpPr>
          <p:nvPr>
            <p:ph type="ftr" sz="quarter" idx="11"/>
          </p:nvPr>
        </p:nvSpPr>
        <p:spPr/>
        <p:txBody>
          <a:bodyPr/>
          <a:lstStyle/>
          <a:p>
            <a:endParaRPr lang="en-US"/>
          </a:p>
        </p:txBody>
      </p:sp>
      <p:sp>
        <p:nvSpPr>
          <p:cNvPr id="1048594" name="Slide Number Placeholder 3"/>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87"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88"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689"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90" name="Date Placeholder 4"/>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91" name="Footer Placeholder 5"/>
          <p:cNvSpPr>
            <a:spLocks noGrp="1"/>
          </p:cNvSpPr>
          <p:nvPr>
            <p:ph type="ftr" sz="quarter" idx="11"/>
          </p:nvPr>
        </p:nvSpPr>
        <p:spPr/>
        <p:txBody>
          <a:bodyPr/>
          <a:lstStyle/>
          <a:p>
            <a:endParaRPr lang="en-US"/>
          </a:p>
        </p:txBody>
      </p:sp>
      <p:sp>
        <p:nvSpPr>
          <p:cNvPr id="1048692" name="Slide Number Placeholder 6"/>
          <p:cNvSpPr>
            <a:spLocks noGrp="1"/>
          </p:cNvSpPr>
          <p:nvPr>
            <p:ph type="sldNum" sz="quarter" idx="12"/>
          </p:nvPr>
        </p:nvSpPr>
        <p:spPr/>
        <p:txBody>
          <a:bodyPr/>
          <a:lstStyle/>
          <a:p>
            <a:fld id="{95A4DA02-2351-4553-A059-2C4067F892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53"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54"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55"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56"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57" name="Date Placeholder 4"/>
          <p:cNvSpPr>
            <a:spLocks noGrp="1"/>
          </p:cNvSpPr>
          <p:nvPr>
            <p:ph type="dt" sz="half" idx="10"/>
          </p:nvPr>
        </p:nvSpPr>
        <p:spPr/>
        <p:txBody>
          <a:bodyPr/>
          <a:lstStyle/>
          <a:p>
            <a:fld id="{55B979F1-4046-4CAD-BBCE-821694E4CFB4}" type="datetimeFigureOut">
              <a:rPr lang="en-US" smtClean="0"/>
              <a:pPr/>
              <a:t>3/27/2020</a:t>
            </a:fld>
            <a:endParaRPr lang="en-US"/>
          </a:p>
        </p:txBody>
      </p:sp>
      <p:sp>
        <p:nvSpPr>
          <p:cNvPr id="1048658" name="Footer Placeholder 5"/>
          <p:cNvSpPr>
            <a:spLocks noGrp="1"/>
          </p:cNvSpPr>
          <p:nvPr>
            <p:ph type="ftr" sz="quarter" idx="11"/>
          </p:nvPr>
        </p:nvSpPr>
        <p:spPr/>
        <p:txBody>
          <a:bodyPr/>
          <a:lstStyle/>
          <a:p>
            <a:endParaRPr lang="en-US"/>
          </a:p>
        </p:txBody>
      </p:sp>
      <p:sp>
        <p:nvSpPr>
          <p:cNvPr id="1048659" name="Slide Number Placeholder 6"/>
          <p:cNvSpPr>
            <a:spLocks noGrp="1"/>
          </p:cNvSpPr>
          <p:nvPr>
            <p:ph type="sldNum" sz="quarter" idx="12"/>
          </p:nvPr>
        </p:nvSpPr>
        <p:spPr>
          <a:xfrm>
            <a:off x="8077200" y="6356350"/>
            <a:ext cx="609600" cy="365125"/>
          </a:xfrm>
        </p:spPr>
        <p:txBody>
          <a:bodyPr/>
          <a:lstStyle/>
          <a:p>
            <a:fld id="{95A4DA02-2351-4553-A059-2C4067F892D3}" type="slidenum">
              <a:rPr lang="en-US" smtClean="0"/>
              <a:pPr/>
              <a:t>‹#›</a:t>
            </a:fld>
            <a:endParaRPr lang="en-US"/>
          </a:p>
        </p:txBody>
      </p:sp>
      <p:sp>
        <p:nvSpPr>
          <p:cNvPr id="1048660"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48661"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62"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B979F1-4046-4CAD-BBCE-821694E4CFB4}" type="datetimeFigureOut">
              <a:rPr lang="en-US" smtClean="0"/>
              <a:pPr/>
              <a:t>3/27/2020</a:t>
            </a:fld>
            <a:endParaRPr lang="en-U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A4DA02-2351-4553-A059-2C4067F892D3}" type="slidenum">
              <a:rPr lang="en-US" smtClean="0"/>
              <a:pPr/>
              <a:t>‹#›</a:t>
            </a:fld>
            <a:endParaRPr lang="en-US"/>
          </a:p>
        </p:txBody>
      </p:sp>
      <p:grpSp>
        <p:nvGrpSpPr>
          <p:cNvPr id="12"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a:xfrm>
            <a:off x="228600" y="506360"/>
            <a:ext cx="8471134" cy="1855840"/>
          </a:xfrm>
        </p:spPr>
        <p:txBody>
          <a:bodyPr>
            <a:noAutofit/>
          </a:bodyPr>
          <a:lstStyle/>
          <a:p>
            <a:pPr lvl="0" fontAlgn="base">
              <a:spcAft>
                <a:spcPct val="0"/>
              </a:spcAft>
            </a:pPr>
            <a:r>
              <a:rPr lang="en-US" sz="3200" u="sng" dirty="0" smtClean="0">
                <a:solidFill>
                  <a:srgbClr val="FFFFFF"/>
                </a:solidFill>
                <a:effectLst/>
                <a:latin typeface="Calibri" pitchFamily="34" charset="0"/>
                <a:ea typeface="Times New Roman" pitchFamily="18" charset="0"/>
                <a:cs typeface="Times New Roman" pitchFamily="18" charset="0"/>
              </a:rPr>
              <a:t>INCOME TAX DEDUCTIONS SECTION 80C TO 80U</a:t>
            </a:r>
            <a:br>
              <a:rPr lang="en-US" sz="3200" u="sng" dirty="0" smtClean="0">
                <a:solidFill>
                  <a:srgbClr val="FFFFFF"/>
                </a:solidFill>
                <a:effectLst/>
                <a:latin typeface="Calibri" pitchFamily="34" charset="0"/>
                <a:ea typeface="Times New Roman" pitchFamily="18" charset="0"/>
                <a:cs typeface="Times New Roman" pitchFamily="18" charset="0"/>
              </a:rPr>
            </a:br>
            <a:r>
              <a:rPr lang="en-US" sz="3200" u="sng" dirty="0" smtClean="0">
                <a:solidFill>
                  <a:srgbClr val="FFFFFF"/>
                </a:solidFill>
                <a:effectLst/>
                <a:latin typeface="Calibri" pitchFamily="34" charset="0"/>
                <a:ea typeface="Times New Roman" pitchFamily="18" charset="0"/>
                <a:cs typeface="Times New Roman" pitchFamily="18" charset="0"/>
              </a:rPr>
              <a:t>SEM -IV</a:t>
            </a:r>
            <a:endParaRPr lang="en-US" sz="3200" u="sng" dirty="0" smtClean="0">
              <a:solidFill>
                <a:srgbClr val="365F91"/>
              </a:solidFill>
              <a:effectLst/>
              <a:latin typeface="Cambria" pitchFamily="18" charset="0"/>
              <a:ea typeface="Times New Roman" pitchFamily="18" charset="0"/>
              <a:cs typeface="Times New Roman" pitchFamily="18" charset="0"/>
            </a:endParaRPr>
          </a:p>
        </p:txBody>
      </p:sp>
      <p:sp>
        <p:nvSpPr>
          <p:cNvPr id="1048591" name="Subtitle 2"/>
          <p:cNvSpPr>
            <a:spLocks noGrp="1"/>
          </p:cNvSpPr>
          <p:nvPr>
            <p:ph type="subTitle" idx="1"/>
          </p:nvPr>
        </p:nvSpPr>
        <p:spPr/>
        <p:txBody>
          <a:bodyPr/>
          <a:lstStyle/>
          <a:p>
            <a:r>
              <a:rPr lang="en-US" dirty="0" smtClean="0"/>
              <a:t>Teacher:- </a:t>
            </a:r>
            <a:r>
              <a:rPr lang="en-US" smtClean="0"/>
              <a:t>S.BHATTACHARYYA </a:t>
            </a:r>
            <a:endParaRPr lang="zh-CN" altLang="en-US"/>
          </a:p>
          <a:p>
            <a:r>
              <a:rPr lang="en-US" dirty="0" smtClean="0"/>
              <a:t>Dept. of Commerce</a:t>
            </a:r>
          </a:p>
          <a:p>
            <a:r>
              <a:rPr lang="en-US" dirty="0" smtClean="0"/>
              <a:t>T H K Jain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Rectangle 1"/>
          <p:cNvSpPr/>
          <p:nvPr/>
        </p:nvSpPr>
        <p:spPr>
          <a:xfrm>
            <a:off x="228600" y="152400"/>
            <a:ext cx="8686800" cy="1015663"/>
          </a:xfrm>
          <a:prstGeom prst="rect">
            <a:avLst/>
          </a:prstGeom>
        </p:spPr>
        <p:txBody>
          <a:bodyPr wrap="square">
            <a:spAutoFit/>
          </a:bodyPr>
          <a:lstStyle/>
          <a:p>
            <a:pPr algn="ctr"/>
            <a:r>
              <a:rPr lang="en-US" sz="2400" b="1" u="sng" dirty="0" smtClean="0"/>
              <a:t>Section 80C : </a:t>
            </a:r>
          </a:p>
          <a:p>
            <a:pPr algn="ctr"/>
            <a:r>
              <a:rPr lang="en-US" i="1" dirty="0" smtClean="0"/>
              <a:t>Deduction in respect of life insurance premium, contribution to PF, children tuition fees, PPF etc.</a:t>
            </a:r>
            <a:endParaRPr lang="en-US" i="1" dirty="0"/>
          </a:p>
        </p:txBody>
      </p:sp>
      <p:sp>
        <p:nvSpPr>
          <p:cNvPr id="1048603" name="Rectangle 1"/>
          <p:cNvSpPr>
            <a:spLocks noChangeArrowheads="1"/>
          </p:cNvSpPr>
          <p:nvPr/>
        </p:nvSpPr>
        <p:spPr bwMode="auto">
          <a:xfrm>
            <a:off x="0" y="1295400"/>
            <a:ext cx="8763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maximum amount that can be claimed under 80C is Rs.1,50,000. Various options of investments and payments that qualify for deduction under this section are:</a:t>
            </a:r>
            <a:endParaRPr kumimoji="0" lang="en-US" sz="3200" b="0" i="0" u="none" strike="noStrike" cap="none" normalizeH="0" baseline="0" dirty="0" smtClean="0">
              <a:ln>
                <a:noFill/>
              </a:ln>
              <a:solidFill>
                <a:schemeClr val="tx1"/>
              </a:solidFill>
              <a:effectLst/>
              <a:latin typeface="Arial" pitchFamily="34" charset="0"/>
            </a:endParaRPr>
          </a:p>
        </p:txBody>
      </p:sp>
      <p:sp>
        <p:nvSpPr>
          <p:cNvPr id="1048604" name="Rectangle 4"/>
          <p:cNvSpPr/>
          <p:nvPr/>
        </p:nvSpPr>
        <p:spPr>
          <a:xfrm>
            <a:off x="152400" y="2209800"/>
            <a:ext cx="8839200" cy="4367799"/>
          </a:xfrm>
          <a:prstGeom prst="rect">
            <a:avLst/>
          </a:prstGeom>
        </p:spPr>
        <p:txBody>
          <a:bodyPr wrap="square">
            <a:spAutoFit/>
          </a:bodyPr>
          <a:lstStyle/>
          <a:p>
            <a:pPr lvl="0" algn="just" fontAlgn="base">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Life insurance premium payment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Annuity plan of LIC or any other notified insurer</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Unit Linked Insurance Plan (ULIP) of UTI or ULIP of LIC mutual fund u/s  10(23D) contribution</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PPF (Public Provident Fund) contribution</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Non-commuted deferred annuity plan payment</a:t>
            </a:r>
            <a:endParaRPr lang="en-US" sz="1400" dirty="0" smtClean="0">
              <a:latin typeface="+mj-lt"/>
            </a:endParaRPr>
          </a:p>
          <a:p>
            <a:pPr lvl="0" algn="just" eaLnBrk="0" fontAlgn="base" hangingPunct="0">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Amount deducted from government employee salary for the purpose of securing him of deferred                   </a:t>
            </a:r>
          </a:p>
          <a:p>
            <a:pPr lvl="0" algn="just" eaLnBrk="0" fontAlgn="base" hangingPunct="0">
              <a:spcBef>
                <a:spcPct val="0"/>
              </a:spcBef>
              <a:spcAft>
                <a:spcPct val="0"/>
              </a:spcAft>
            </a:pPr>
            <a:r>
              <a:rPr lang="en-US" sz="1400" dirty="0" smtClean="0">
                <a:solidFill>
                  <a:srgbClr val="000000"/>
                </a:solidFill>
                <a:latin typeface="+mj-lt"/>
                <a:ea typeface="Calibri" pitchFamily="34" charset="0"/>
                <a:cs typeface="Times New Roman" pitchFamily="18" charset="0"/>
              </a:rPr>
              <a:t>    annuity</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Tuition fees payment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Repayment of housing loan</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Senior Citizen Scheme investment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PPF investment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5 year FD investment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err="1" smtClean="0">
                <a:solidFill>
                  <a:srgbClr val="000000"/>
                </a:solidFill>
                <a:latin typeface="+mj-lt"/>
                <a:ea typeface="Calibri" pitchFamily="34" charset="0"/>
                <a:cs typeface="Times New Roman" pitchFamily="18" charset="0"/>
              </a:rPr>
              <a:t>Sukanya</a:t>
            </a:r>
            <a:r>
              <a:rPr lang="en-US" sz="1400" dirty="0" smtClean="0">
                <a:solidFill>
                  <a:srgbClr val="000000"/>
                </a:solidFill>
                <a:latin typeface="+mj-lt"/>
                <a:ea typeface="Calibri" pitchFamily="34" charset="0"/>
                <a:cs typeface="Times New Roman" pitchFamily="18" charset="0"/>
              </a:rPr>
              <a:t> </a:t>
            </a:r>
            <a:r>
              <a:rPr lang="en-US" sz="1400" dirty="0" err="1" smtClean="0">
                <a:solidFill>
                  <a:srgbClr val="000000"/>
                </a:solidFill>
                <a:latin typeface="+mj-lt"/>
                <a:ea typeface="Calibri" pitchFamily="34" charset="0"/>
                <a:cs typeface="Times New Roman" pitchFamily="18" charset="0"/>
              </a:rPr>
              <a:t>Samridhi</a:t>
            </a:r>
            <a:r>
              <a:rPr lang="en-US" sz="1400" dirty="0" smtClean="0">
                <a:solidFill>
                  <a:srgbClr val="000000"/>
                </a:solidFill>
                <a:latin typeface="+mj-lt"/>
                <a:ea typeface="Calibri" pitchFamily="34" charset="0"/>
                <a:cs typeface="Times New Roman" pitchFamily="18" charset="0"/>
              </a:rPr>
              <a:t> </a:t>
            </a:r>
            <a:r>
              <a:rPr lang="en-US" sz="1400" dirty="0" err="1" smtClean="0">
                <a:solidFill>
                  <a:srgbClr val="000000"/>
                </a:solidFill>
                <a:latin typeface="+mj-lt"/>
                <a:ea typeface="Calibri" pitchFamily="34" charset="0"/>
                <a:cs typeface="Times New Roman" pitchFamily="18" charset="0"/>
              </a:rPr>
              <a:t>Yojna</a:t>
            </a:r>
            <a:r>
              <a:rPr lang="en-US" sz="1400" dirty="0" smtClean="0">
                <a:solidFill>
                  <a:srgbClr val="000000"/>
                </a:solidFill>
                <a:latin typeface="+mj-lt"/>
                <a:ea typeface="Calibri" pitchFamily="34" charset="0"/>
                <a:cs typeface="Times New Roman" pitchFamily="18" charset="0"/>
              </a:rPr>
              <a:t> investment</a:t>
            </a:r>
            <a:endParaRPr lang="en-US" sz="1400" dirty="0" smtClean="0">
              <a:latin typeface="+mj-lt"/>
            </a:endParaRPr>
          </a:p>
          <a:p>
            <a:pPr lvl="0" algn="just" eaLnBrk="0" fontAlgn="base" hangingPunct="0">
              <a:lnSpc>
                <a:spcPct val="150000"/>
              </a:lnSpc>
              <a:spcBef>
                <a:spcPct val="0"/>
              </a:spcBef>
              <a:spcAft>
                <a:spcPct val="0"/>
              </a:spcAft>
              <a:buFont typeface="Wingdings" pitchFamily="2" charset="2"/>
              <a:buChar char="Ø"/>
            </a:pPr>
            <a:r>
              <a:rPr lang="en-US" sz="1400" dirty="0" smtClean="0">
                <a:solidFill>
                  <a:srgbClr val="000000"/>
                </a:solidFill>
                <a:latin typeface="+mj-lt"/>
                <a:ea typeface="Calibri" pitchFamily="34" charset="0"/>
                <a:cs typeface="Times New Roman" pitchFamily="18" charset="0"/>
              </a:rPr>
              <a:t>Mutual Funds (Equity Linked Saving Scheme) investment</a:t>
            </a:r>
            <a:endParaRPr lang="en-US" sz="1400" dirty="0" smtClean="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Rectangle 2"/>
          <p:cNvSpPr>
            <a:spLocks noChangeArrowheads="1"/>
          </p:cNvSpPr>
          <p:nvPr/>
        </p:nvSpPr>
        <p:spPr bwMode="auto">
          <a:xfrm>
            <a:off x="228600" y="0"/>
            <a:ext cx="86106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chemeClr val="tx1"/>
                </a:solidFill>
                <a:effectLst/>
                <a:ea typeface="Calibri" pitchFamily="34" charset="0"/>
                <a:cs typeface="Arial" pitchFamily="34" charset="0"/>
              </a:rPr>
              <a:t>Section 80CCC</a:t>
            </a:r>
          </a:p>
          <a:p>
            <a:pPr marL="0" marR="0" lvl="0" indent="0" algn="ctr" defTabSz="914400" rtl="0" eaLnBrk="1" fontAlgn="base" latinLnBrk="0" hangingPunct="1">
              <a:spcBef>
                <a:spcPct val="0"/>
              </a:spcBef>
              <a:spcAft>
                <a:spcPct val="0"/>
              </a:spcAft>
              <a:buClrTx/>
              <a:buSzTx/>
              <a:buFontTx/>
              <a:buNone/>
            </a:pPr>
            <a:r>
              <a:rPr kumimoji="0" lang="en-US" sz="2400" b="0" i="1" u="none" strike="noStrike" cap="none" normalizeH="0" baseline="0" dirty="0" smtClean="0">
                <a:ln>
                  <a:noFill/>
                </a:ln>
                <a:solidFill>
                  <a:schemeClr val="tx1"/>
                </a:solidFill>
                <a:effectLst/>
                <a:ea typeface="Calibri" pitchFamily="34" charset="0"/>
                <a:cs typeface="Arial" pitchFamily="34" charset="0"/>
              </a:rPr>
              <a:t>Deduction for Contributions to Pension Funds</a:t>
            </a:r>
            <a:endParaRPr kumimoji="0" lang="en-US" sz="2400" b="0" i="1" u="none" strike="noStrike" cap="none" normalizeH="0" baseline="0" dirty="0" smtClean="0">
              <a:ln>
                <a:noFill/>
              </a:ln>
              <a:solidFill>
                <a:schemeClr val="tx1"/>
              </a:solidFill>
              <a:effectLst/>
            </a:endParaRPr>
          </a:p>
          <a:p>
            <a:pPr marL="0" marR="0" lvl="0" indent="0" algn="just" defTabSz="914400" rtl="0" eaLnBrk="0" fontAlgn="base" latinLnBrk="0" hangingPunct="0">
              <a:spcBef>
                <a:spcPct val="0"/>
              </a:spcBef>
              <a:spcAft>
                <a:spcPct val="0"/>
              </a:spcAft>
              <a:buClrTx/>
              <a:buSzTx/>
              <a:buFontTx/>
              <a:buNone/>
            </a:pPr>
            <a:r>
              <a:rPr kumimoji="0" lang="en-US" sz="2000" i="0" u="none" strike="noStrike" cap="none" normalizeH="0" baseline="0" dirty="0" smtClean="0">
                <a:ln>
                  <a:noFill/>
                </a:ln>
                <a:solidFill>
                  <a:srgbClr val="000000"/>
                </a:solidFill>
                <a:effectLst/>
                <a:latin typeface="+mj-lt"/>
                <a:ea typeface="Calibri" pitchFamily="34" charset="0"/>
                <a:cs typeface="Times New Roman" pitchFamily="18" charset="0"/>
              </a:rPr>
              <a:t>Under section 80CCC</a:t>
            </a:r>
            <a:r>
              <a:rPr kumimoji="0" lang="en-US" sz="2000" i="0" u="none" strike="noStrike" cap="none" normalizeH="0" baseline="0" dirty="0" smtClean="0">
                <a:ln>
                  <a:noFill/>
                </a:ln>
                <a:solidFill>
                  <a:srgbClr val="000000"/>
                </a:solidFill>
                <a:effectLst/>
                <a:latin typeface="Calibri"/>
                <a:ea typeface="Calibri" pitchFamily="34" charset="0"/>
                <a:cs typeface="Times New Roman" pitchFamily="18" charset="0"/>
              </a:rPr>
              <a:t> </a:t>
            </a:r>
            <a:r>
              <a:rPr kumimoji="0" lang="en-US" sz="20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income tax deduction for the contributions made in specified pension plans can be claimed. The tax deduction can be claimed by individuals (whether resident or non-resident) and is to be clubbed in the overall ceiling of Rs 1.5 </a:t>
            </a:r>
            <a:r>
              <a:rPr kumimoji="0" lang="en-US" sz="200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lakhs</a:t>
            </a:r>
            <a:r>
              <a:rPr kumimoji="0" lang="en-US" sz="20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under section 80C.</a:t>
            </a:r>
            <a:endParaRPr kumimoji="0" lang="en-US" sz="3200" i="0" u="none" strike="noStrike" cap="none" normalizeH="0" baseline="0" dirty="0" smtClean="0">
              <a:ln>
                <a:noFill/>
              </a:ln>
              <a:solidFill>
                <a:schemeClr val="tx1"/>
              </a:solidFill>
              <a:effectLst/>
              <a:latin typeface="Arial" pitchFamily="34" charset="0"/>
            </a:endParaRPr>
          </a:p>
        </p:txBody>
      </p:sp>
      <p:sp>
        <p:nvSpPr>
          <p:cNvPr id="1048606" name="Rectangle 3"/>
          <p:cNvSpPr>
            <a:spLocks noChangeArrowheads="1"/>
          </p:cNvSpPr>
          <p:nvPr/>
        </p:nvSpPr>
        <p:spPr bwMode="auto">
          <a:xfrm>
            <a:off x="152400" y="2057400"/>
            <a:ext cx="8610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chemeClr val="tx1"/>
                </a:solidFill>
                <a:effectLst/>
                <a:ea typeface="Calibri" pitchFamily="34" charset="0"/>
                <a:cs typeface="Arial" pitchFamily="34" charset="0"/>
              </a:rPr>
              <a:t>Section 80CCD(1)</a:t>
            </a:r>
          </a:p>
          <a:p>
            <a:pPr marL="0" marR="0" lvl="0" indent="0" algn="ctr" defTabSz="914400" rtl="0" eaLnBrk="1" fontAlgn="base" latinLnBrk="0" hangingPunct="1">
              <a:lnSpc>
                <a:spcPct val="100000"/>
              </a:lnSpc>
              <a:spcBef>
                <a:spcPct val="0"/>
              </a:spcBef>
              <a:spcAft>
                <a:spcPct val="0"/>
              </a:spcAft>
              <a:buClrTx/>
              <a:buSzTx/>
              <a:buFontTx/>
              <a:buNone/>
            </a:pPr>
            <a:r>
              <a:rPr kumimoji="0" lang="en-US" sz="2400" b="0" i="1" u="none" strike="noStrike" cap="none" normalizeH="0" baseline="0" dirty="0" smtClean="0">
                <a:ln>
                  <a:noFill/>
                </a:ln>
                <a:solidFill>
                  <a:schemeClr val="tx1"/>
                </a:solidFill>
                <a:effectLst/>
                <a:ea typeface="Calibri" pitchFamily="34" charset="0"/>
                <a:cs typeface="Arial" pitchFamily="34" charset="0"/>
              </a:rPr>
              <a:t>Income tax deduction for contributions made by Individual to eligible NPS</a:t>
            </a:r>
            <a:endParaRPr kumimoji="0" lang="en-US" sz="2400" b="0" i="1"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The contribution made to eligible NPS account is tax-deductible </a:t>
            </a:r>
            <a:r>
              <a:rPr kumimoji="0" lang="en-US" sz="2000" b="0" i="0" u="none" strike="noStrike" cap="none" normalizeH="0" baseline="0" dirty="0" err="1" smtClean="0">
                <a:ln>
                  <a:noFill/>
                </a:ln>
                <a:solidFill>
                  <a:schemeClr val="tx1"/>
                </a:solidFill>
                <a:effectLst/>
                <a:latin typeface="+mj-lt"/>
                <a:ea typeface="Calibri" pitchFamily="34" charset="0"/>
                <a:cs typeface="Times New Roman" pitchFamily="18" charset="0"/>
              </a:rPr>
              <a:t>upto</a:t>
            </a: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 Rs 1.5 </a:t>
            </a:r>
            <a:r>
              <a:rPr kumimoji="0" lang="en-US" sz="2000" b="0" i="0" u="none" strike="noStrike" cap="none" normalizeH="0" baseline="0" dirty="0" err="1" smtClean="0">
                <a:ln>
                  <a:noFill/>
                </a:ln>
                <a:solidFill>
                  <a:schemeClr val="tx1"/>
                </a:solidFill>
                <a:effectLst/>
                <a:latin typeface="+mj-lt"/>
                <a:ea typeface="Calibri" pitchFamily="34" charset="0"/>
                <a:cs typeface="Times New Roman" pitchFamily="18" charset="0"/>
              </a:rPr>
              <a:t>lakhs</a:t>
            </a:r>
            <a:r>
              <a:rPr kumimoji="0" lang="en-US" sz="2000" b="0" i="0" u="none" strike="noStrike" cap="none" normalizeH="0" baseline="0" dirty="0" smtClean="0">
                <a:ln>
                  <a:noFill/>
                </a:ln>
                <a:solidFill>
                  <a:srgbClr val="000000"/>
                </a:solidFill>
                <a:effectLst/>
                <a:latin typeface="+mj-lt"/>
                <a:ea typeface="Calibri" pitchFamily="34" charset="0"/>
                <a:cs typeface="Times New Roman" pitchFamily="18" charset="0"/>
              </a:rPr>
              <a:t> under section 80CCD(1)</a:t>
            </a: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 This tax benefit is within the overall ceiling limits of section 80C. </a:t>
            </a:r>
            <a:endParaRPr kumimoji="0" lang="en-US" sz="3200" b="0" i="0" u="none" strike="noStrike" cap="none" normalizeH="0" baseline="0" dirty="0" smtClean="0">
              <a:ln>
                <a:noFill/>
              </a:ln>
              <a:solidFill>
                <a:schemeClr val="tx1"/>
              </a:solidFill>
              <a:effectLst/>
              <a:latin typeface="+mj-lt"/>
            </a:endParaRPr>
          </a:p>
        </p:txBody>
      </p:sp>
      <p:sp>
        <p:nvSpPr>
          <p:cNvPr id="1048607" name="Rectangle 4"/>
          <p:cNvSpPr>
            <a:spLocks noChangeArrowheads="1"/>
          </p:cNvSpPr>
          <p:nvPr/>
        </p:nvSpPr>
        <p:spPr bwMode="auto">
          <a:xfrm>
            <a:off x="228600" y="4114800"/>
            <a:ext cx="87630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chemeClr val="tx1"/>
                </a:solidFill>
                <a:effectLst/>
                <a:ea typeface="Calibri" pitchFamily="34" charset="0"/>
                <a:cs typeface="Arial" pitchFamily="34" charset="0"/>
              </a:rPr>
              <a:t>Section 80CCD(1B)</a:t>
            </a:r>
          </a:p>
          <a:p>
            <a:pPr marL="0" marR="0" lvl="0" indent="0" algn="ctr" defTabSz="914400" rtl="0" eaLnBrk="1" fontAlgn="base" latinLnBrk="0" hangingPunct="1">
              <a:lnSpc>
                <a:spcPct val="100000"/>
              </a:lnSpc>
              <a:spcBef>
                <a:spcPct val="0"/>
              </a:spcBef>
              <a:spcAft>
                <a:spcPct val="0"/>
              </a:spcAft>
              <a:buClrTx/>
              <a:buSzTx/>
              <a:buFontTx/>
              <a:buNone/>
            </a:pPr>
            <a:r>
              <a:rPr kumimoji="0" lang="en-US" sz="2000" b="0" i="1" u="none" strike="noStrike" cap="none" normalizeH="0" baseline="0" dirty="0" smtClean="0">
                <a:ln>
                  <a:noFill/>
                </a:ln>
                <a:solidFill>
                  <a:schemeClr val="tx1"/>
                </a:solidFill>
                <a:effectLst/>
                <a:ea typeface="Calibri" pitchFamily="34" charset="0"/>
                <a:cs typeface="Arial" pitchFamily="34" charset="0"/>
              </a:rPr>
              <a:t>Additional Income tax deduction for contributions made by Individual to eligible NPS</a:t>
            </a:r>
            <a:endParaRPr kumimoji="0" lang="en-US" sz="2000" b="0" i="1"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000000"/>
                </a:solidFill>
                <a:effectLst/>
                <a:latin typeface="proxima nova rg" charset="0"/>
                <a:ea typeface="Calibri" pitchFamily="34" charset="0"/>
                <a:cs typeface="Times New Roman" pitchFamily="18" charset="0"/>
              </a:rPr>
              <a:t>Section 80CCD(1B)</a:t>
            </a:r>
            <a:r>
              <a:rPr kumimoji="0" lang="en-US" sz="2000" b="0" i="0" u="none" strike="noStrike" cap="none" normalizeH="0" baseline="0" dirty="0" smtClean="0">
                <a:ln>
                  <a:noFill/>
                </a:ln>
                <a:solidFill>
                  <a:srgbClr val="000000"/>
                </a:solidFill>
                <a:effectLst/>
                <a:latin typeface="Calibri"/>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gives you the additional tax saving benefit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upto</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Rs 50,000 for contributions to NPS account. It is over and above the limits of section 80C and this is the reason section 80CCD has gained so much attention. </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Rectangle 1"/>
          <p:cNvSpPr/>
          <p:nvPr/>
        </p:nvSpPr>
        <p:spPr>
          <a:xfrm>
            <a:off x="228600" y="152400"/>
            <a:ext cx="8610600" cy="1200329"/>
          </a:xfrm>
          <a:prstGeom prst="rect">
            <a:avLst/>
          </a:prstGeom>
        </p:spPr>
        <p:txBody>
          <a:bodyPr wrap="square">
            <a:spAutoFit/>
          </a:bodyPr>
          <a:lstStyle/>
          <a:p>
            <a:pPr algn="ctr"/>
            <a:r>
              <a:rPr lang="en-US" sz="2400" b="1" u="sng" dirty="0" smtClean="0"/>
              <a:t>Section 80D</a:t>
            </a:r>
          </a:p>
          <a:p>
            <a:pPr algn="ctr"/>
            <a:r>
              <a:rPr lang="en-US" sz="2400" dirty="0" smtClean="0"/>
              <a:t> </a:t>
            </a:r>
            <a:r>
              <a:rPr lang="en-US" sz="2400" i="1" dirty="0" smtClean="0"/>
              <a:t>Income Tax Deduction for Medical Insurance, Expenditure &amp; Preventive Health Check-Up</a:t>
            </a:r>
            <a:endParaRPr lang="en-US" sz="2400" i="1" dirty="0"/>
          </a:p>
        </p:txBody>
      </p:sp>
      <p:sp>
        <p:nvSpPr>
          <p:cNvPr id="1048609" name="Rectangle 2"/>
          <p:cNvSpPr/>
          <p:nvPr/>
        </p:nvSpPr>
        <p:spPr>
          <a:xfrm>
            <a:off x="609600" y="1143001"/>
            <a:ext cx="7696200" cy="1661993"/>
          </a:xfrm>
          <a:prstGeom prst="rect">
            <a:avLst/>
          </a:prstGeom>
        </p:spPr>
        <p:txBody>
          <a:bodyPr wrap="square">
            <a:spAutoFit/>
          </a:bodyPr>
          <a:lstStyle/>
          <a:p>
            <a:pPr algn="just">
              <a:lnSpc>
                <a:spcPct val="150000"/>
              </a:lnSpc>
            </a:pPr>
            <a:r>
              <a:rPr lang="en-US" sz="2000" dirty="0" smtClean="0"/>
              <a:t>Under this tax benefit is admissible for</a:t>
            </a:r>
          </a:p>
          <a:p>
            <a:pPr algn="just">
              <a:lnSpc>
                <a:spcPct val="150000"/>
              </a:lnSpc>
              <a:buFont typeface="Wingdings" pitchFamily="2" charset="2"/>
              <a:buChar char="Ø"/>
            </a:pPr>
            <a:r>
              <a:rPr lang="en-US" sz="1600" dirty="0" smtClean="0"/>
              <a:t>Medical Insurance Premiums</a:t>
            </a:r>
          </a:p>
          <a:p>
            <a:pPr algn="just">
              <a:lnSpc>
                <a:spcPct val="150000"/>
              </a:lnSpc>
              <a:buFont typeface="Wingdings" pitchFamily="2" charset="2"/>
              <a:buChar char="Ø"/>
            </a:pPr>
            <a:r>
              <a:rPr lang="en-US" sz="1600" dirty="0" smtClean="0"/>
              <a:t>Expenditure on Preventive Health Check-up</a:t>
            </a:r>
          </a:p>
          <a:p>
            <a:pPr algn="just">
              <a:lnSpc>
                <a:spcPct val="150000"/>
              </a:lnSpc>
              <a:buFont typeface="Wingdings" pitchFamily="2" charset="2"/>
              <a:buChar char="Ø"/>
            </a:pPr>
            <a:r>
              <a:rPr lang="en-US" sz="1600" dirty="0" smtClean="0"/>
              <a:t>Other Medical Expenditure</a:t>
            </a:r>
            <a:endParaRPr lang="en-US" sz="1600" dirty="0"/>
          </a:p>
        </p:txBody>
      </p:sp>
      <p:graphicFrame>
        <p:nvGraphicFramePr>
          <p:cNvPr id="4194311" name="Table 3"/>
          <p:cNvGraphicFramePr>
            <a:graphicFrameLocks noGrp="1"/>
          </p:cNvGraphicFramePr>
          <p:nvPr/>
        </p:nvGraphicFramePr>
        <p:xfrm>
          <a:off x="228600" y="2743199"/>
          <a:ext cx="8686800" cy="3810001"/>
        </p:xfrm>
        <a:graphic>
          <a:graphicData uri="http://schemas.openxmlformats.org/drawingml/2006/table">
            <a:tbl>
              <a:tblPr/>
              <a:tblGrid>
                <a:gridCol w="568295"/>
                <a:gridCol w="4409534"/>
                <a:gridCol w="3708971"/>
              </a:tblGrid>
              <a:tr h="305045">
                <a:tc>
                  <a:txBody>
                    <a:bodyPr/>
                    <a:lstStyle/>
                    <a:p>
                      <a:endParaRPr lang="en-US" sz="1400" b="1" u="sng" dirty="0">
                        <a:solidFill>
                          <a:schemeClr val="tx1"/>
                        </a:solidFill>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b="1" u="sng" dirty="0">
                          <a:solidFill>
                            <a:schemeClr val="tx1"/>
                          </a:solidFill>
                          <a:latin typeface="Calibri"/>
                          <a:ea typeface="Times New Roman"/>
                          <a:cs typeface="Arial"/>
                        </a:rPr>
                        <a:t>Type of Expense</a:t>
                      </a:r>
                      <a:endParaRPr lang="en-US" sz="1400" b="1" u="sng"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b="1" u="sng" dirty="0">
                          <a:solidFill>
                            <a:schemeClr val="tx1"/>
                          </a:solidFill>
                          <a:latin typeface="Calibri"/>
                          <a:ea typeface="Times New Roman"/>
                          <a:cs typeface="Arial"/>
                        </a:rPr>
                        <a:t>Limit</a:t>
                      </a:r>
                      <a:endParaRPr lang="en-US" sz="1400" b="1" u="sng"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610089">
                <a:tc>
                  <a:txBody>
                    <a:bodyPr/>
                    <a:lstStyle/>
                    <a:p>
                      <a:pPr marL="0" marR="0">
                        <a:lnSpc>
                          <a:spcPts val="1500"/>
                        </a:lnSpc>
                        <a:spcBef>
                          <a:spcPts val="0"/>
                        </a:spcBef>
                        <a:spcAft>
                          <a:spcPts val="0"/>
                        </a:spcAft>
                      </a:pPr>
                      <a:r>
                        <a:rPr lang="en-US" sz="1400">
                          <a:solidFill>
                            <a:schemeClr val="tx1"/>
                          </a:solidFill>
                          <a:latin typeface="Calibri"/>
                          <a:ea typeface="Times New Roman"/>
                          <a:cs typeface="Arial"/>
                        </a:rPr>
                        <a:t>A.</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Medical insurance premium paid for yourself &amp; your family.</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a:solidFill>
                            <a:schemeClr val="tx1"/>
                          </a:solidFill>
                          <a:latin typeface="Calibri"/>
                          <a:ea typeface="Times New Roman"/>
                          <a:cs typeface="Arial"/>
                        </a:rPr>
                        <a:t>Rs. 25,000 Rs. 50,000(in case of senior citizen)</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84033">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B.</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Medical insurance premium paid for your parents.</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a:solidFill>
                            <a:schemeClr val="tx1"/>
                          </a:solidFill>
                          <a:latin typeface="Calibri"/>
                          <a:ea typeface="Times New Roman"/>
                          <a:cs typeface="Arial"/>
                        </a:rPr>
                        <a:t>Rs. 25,000 Rs. 50,000(in case of senior citizen)</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9762">
                <a:tc>
                  <a:txBody>
                    <a:bodyPr/>
                    <a:lstStyle/>
                    <a:p>
                      <a:pPr marL="0" marR="0">
                        <a:lnSpc>
                          <a:spcPts val="1500"/>
                        </a:lnSpc>
                        <a:spcBef>
                          <a:spcPts val="0"/>
                        </a:spcBef>
                        <a:spcAft>
                          <a:spcPts val="0"/>
                        </a:spcAft>
                      </a:pPr>
                      <a:r>
                        <a:rPr lang="en-US" sz="1400">
                          <a:solidFill>
                            <a:schemeClr val="tx1"/>
                          </a:solidFill>
                          <a:latin typeface="Calibri"/>
                          <a:ea typeface="Times New Roman"/>
                          <a:cs typeface="Arial"/>
                        </a:rPr>
                        <a:t>C.</a:t>
                      </a:r>
                      <a:endParaRPr lang="en-US" sz="14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Expenditure on preventive health check-up.</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Rs.5,000</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85849">
                <a:tc>
                  <a:txBody>
                    <a:bodyPr/>
                    <a:lstStyle/>
                    <a:p>
                      <a:pPr marL="0" marR="0">
                        <a:lnSpc>
                          <a:spcPts val="1500"/>
                        </a:lnSpc>
                        <a:spcBef>
                          <a:spcPts val="0"/>
                        </a:spcBef>
                        <a:spcAft>
                          <a:spcPts val="0"/>
                        </a:spcAft>
                      </a:pPr>
                      <a:r>
                        <a:rPr lang="en-US" sz="1400" dirty="0" smtClean="0">
                          <a:solidFill>
                            <a:schemeClr val="tx1"/>
                          </a:solidFill>
                          <a:latin typeface="Calibri"/>
                          <a:ea typeface="Times New Roman"/>
                          <a:cs typeface="Arial"/>
                        </a:rPr>
                        <a:t>D.</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Contribution to CGHS/notified scheme.</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Rs.25,000 Rs.50,000(in case of senior citizen)</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525223">
                <a:tc>
                  <a:txBody>
                    <a:bodyPr/>
                    <a:lstStyle/>
                    <a:p>
                      <a:endParaRPr lang="en-US" sz="1400">
                        <a:solidFill>
                          <a:schemeClr val="tx1"/>
                        </a:solidFill>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Maximum amount of deduction (A+ B+C+D+E) Non-senior citizens(Self &amp; family and Parents)  Senior Citizens (Self &amp; family and Parents)  Self &amp; family (Non-senior citizens)Parents(Senior Citizens)</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ts val="1500"/>
                        </a:lnSpc>
                        <a:spcBef>
                          <a:spcPts val="0"/>
                        </a:spcBef>
                        <a:spcAft>
                          <a:spcPts val="0"/>
                        </a:spcAft>
                      </a:pPr>
                      <a:r>
                        <a:rPr lang="en-US" sz="1400" dirty="0">
                          <a:solidFill>
                            <a:schemeClr val="tx1"/>
                          </a:solidFill>
                          <a:latin typeface="Calibri"/>
                          <a:ea typeface="Times New Roman"/>
                          <a:cs typeface="Arial"/>
                        </a:rPr>
                        <a:t>Rs.25000+Rs.25000= Rs.50,000 Rs.50000+Rs.50000=Rs.1,00,000 Rs.25000+Rs.50000=Rs.75,000</a:t>
                      </a:r>
                      <a:endParaRPr lang="en-US" sz="14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Rectangle 1"/>
          <p:cNvSpPr/>
          <p:nvPr/>
        </p:nvSpPr>
        <p:spPr>
          <a:xfrm>
            <a:off x="228600" y="228600"/>
            <a:ext cx="8458200" cy="1600438"/>
          </a:xfrm>
          <a:prstGeom prst="rect">
            <a:avLst/>
          </a:prstGeom>
        </p:spPr>
        <p:txBody>
          <a:bodyPr wrap="square">
            <a:spAutoFit/>
          </a:bodyPr>
          <a:lstStyle/>
          <a:p>
            <a:r>
              <a:rPr lang="en-US" b="1" u="sng" dirty="0" smtClean="0"/>
              <a:t>A. Medical Insurance Premium : For </a:t>
            </a:r>
            <a:r>
              <a:rPr lang="en-US" b="1" u="sng" dirty="0" err="1" smtClean="0"/>
              <a:t>Assesse</a:t>
            </a:r>
            <a:r>
              <a:rPr lang="en-US" b="1" u="sng" dirty="0" smtClean="0"/>
              <a:t> &amp; </a:t>
            </a:r>
            <a:r>
              <a:rPr lang="en-US" b="1" u="sng" dirty="0" err="1" smtClean="0"/>
              <a:t>hisFamily</a:t>
            </a:r>
            <a:endParaRPr lang="en-US" u="sng" dirty="0" smtClean="0"/>
          </a:p>
          <a:p>
            <a:pPr>
              <a:buFont typeface="Wingdings" pitchFamily="2" charset="2"/>
              <a:buChar char="Ø"/>
            </a:pPr>
            <a:r>
              <a:rPr lang="en-US" sz="2000" i="1" dirty="0" smtClean="0"/>
              <a:t>The maximum amount of deduction on policy taken for </a:t>
            </a:r>
            <a:r>
              <a:rPr lang="en-US" sz="2000" i="1" dirty="0" err="1" smtClean="0"/>
              <a:t>Assesse</a:t>
            </a:r>
            <a:r>
              <a:rPr lang="en-US" sz="2000" i="1" dirty="0" smtClean="0"/>
              <a:t> &amp; his  </a:t>
            </a:r>
          </a:p>
          <a:p>
            <a:r>
              <a:rPr lang="en-US" sz="2000" i="1" dirty="0" smtClean="0"/>
              <a:t>    family means spouse &amp; dependent </a:t>
            </a:r>
            <a:r>
              <a:rPr lang="en-US" sz="2000" i="1" dirty="0" err="1" smtClean="0"/>
              <a:t>children.is</a:t>
            </a:r>
            <a:r>
              <a:rPr lang="en-US" sz="2000" i="1" dirty="0" smtClean="0"/>
              <a:t> Rs. 25,000/- .</a:t>
            </a:r>
          </a:p>
          <a:p>
            <a:pPr>
              <a:buFont typeface="Wingdings" pitchFamily="2" charset="2"/>
              <a:buChar char="Ø"/>
            </a:pPr>
            <a:r>
              <a:rPr lang="en-US" sz="2000" i="1" dirty="0" smtClean="0"/>
              <a:t>If senior citizen(aged 60years or more) then the deduction amount will be </a:t>
            </a:r>
          </a:p>
          <a:p>
            <a:r>
              <a:rPr lang="en-US" sz="2000" i="1" dirty="0" smtClean="0"/>
              <a:t>   Rs. 50,000/- .</a:t>
            </a:r>
            <a:endParaRPr lang="en-US" sz="2000" i="1" dirty="0"/>
          </a:p>
        </p:txBody>
      </p:sp>
      <p:sp>
        <p:nvSpPr>
          <p:cNvPr id="1048611" name="Rectangle 2"/>
          <p:cNvSpPr/>
          <p:nvPr/>
        </p:nvSpPr>
        <p:spPr>
          <a:xfrm>
            <a:off x="228600" y="2438400"/>
            <a:ext cx="8534400" cy="1292662"/>
          </a:xfrm>
          <a:prstGeom prst="rect">
            <a:avLst/>
          </a:prstGeom>
        </p:spPr>
        <p:txBody>
          <a:bodyPr wrap="square">
            <a:spAutoFit/>
          </a:bodyPr>
          <a:lstStyle/>
          <a:p>
            <a:r>
              <a:rPr lang="en-US" b="1" u="sng" dirty="0" smtClean="0"/>
              <a:t>B. Medical Insurance Premium: For Parents</a:t>
            </a:r>
            <a:endParaRPr lang="en-US" u="sng" dirty="0" smtClean="0"/>
          </a:p>
          <a:p>
            <a:pPr algn="just">
              <a:buFont typeface="Wingdings" pitchFamily="2" charset="2"/>
              <a:buChar char="Ø"/>
            </a:pPr>
            <a:r>
              <a:rPr lang="en-US" sz="2000" i="1" dirty="0" smtClean="0"/>
              <a:t>The maximum amount of deduction is Rs. 25,000/-. </a:t>
            </a:r>
          </a:p>
          <a:p>
            <a:pPr algn="just">
              <a:buFont typeface="Wingdings" pitchFamily="2" charset="2"/>
              <a:buChar char="Ø"/>
            </a:pPr>
            <a:r>
              <a:rPr lang="en-US" sz="2000" i="1" dirty="0" smtClean="0"/>
              <a:t>If your parents are senior citizens then the deduction amount will be </a:t>
            </a:r>
          </a:p>
          <a:p>
            <a:pPr algn="just"/>
            <a:r>
              <a:rPr lang="en-US" sz="2000" i="1" dirty="0" smtClean="0"/>
              <a:t>   Rs.50,000/-.</a:t>
            </a:r>
            <a:endParaRPr lang="en-US" sz="2000" i="1" dirty="0"/>
          </a:p>
        </p:txBody>
      </p:sp>
      <p:sp>
        <p:nvSpPr>
          <p:cNvPr id="1048612" name="Rectangle 3"/>
          <p:cNvSpPr/>
          <p:nvPr/>
        </p:nvSpPr>
        <p:spPr>
          <a:xfrm>
            <a:off x="228600" y="4572000"/>
            <a:ext cx="8763000" cy="1292660"/>
          </a:xfrm>
          <a:prstGeom prst="rect">
            <a:avLst/>
          </a:prstGeom>
        </p:spPr>
        <p:txBody>
          <a:bodyPr wrap="square">
            <a:spAutoFit/>
          </a:bodyPr>
          <a:lstStyle/>
          <a:p>
            <a:r>
              <a:rPr lang="en-US" b="1" u="sng" dirty="0" smtClean="0"/>
              <a:t>C. Preventive Health Check-Up Expenditure</a:t>
            </a:r>
            <a:endParaRPr lang="en-US" u="sng" dirty="0" smtClean="0"/>
          </a:p>
          <a:p>
            <a:pPr>
              <a:buFont typeface="Wingdings" pitchFamily="2" charset="2"/>
              <a:buChar char="Ø"/>
            </a:pPr>
            <a:r>
              <a:rPr lang="en-US" sz="2000" i="1" dirty="0" smtClean="0"/>
              <a:t>The cumulative amount of deduction for this check-up is maximum Rs. </a:t>
            </a:r>
          </a:p>
          <a:p>
            <a:r>
              <a:rPr lang="en-US" sz="2000" i="1" dirty="0" smtClean="0"/>
              <a:t>    5,000/- for </a:t>
            </a:r>
            <a:r>
              <a:rPr lang="en-US" sz="2000" i="1" dirty="0" err="1" smtClean="0"/>
              <a:t>Assesse</a:t>
            </a:r>
            <a:r>
              <a:rPr lang="en-US" sz="2000" i="1" dirty="0" smtClean="0"/>
              <a:t> &amp; his  family family and parents. Even cash payment </a:t>
            </a:r>
          </a:p>
          <a:p>
            <a:r>
              <a:rPr lang="en-US" sz="2000" i="1" dirty="0" smtClean="0"/>
              <a:t>   for this expenditure is eligible for 80D deduction.</a:t>
            </a:r>
            <a:endParaRPr lang="en-US" sz="20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Rectangle 1"/>
          <p:cNvSpPr/>
          <p:nvPr/>
        </p:nvSpPr>
        <p:spPr>
          <a:xfrm>
            <a:off x="228600" y="228600"/>
            <a:ext cx="8610600" cy="2585323"/>
          </a:xfrm>
          <a:prstGeom prst="rect">
            <a:avLst/>
          </a:prstGeom>
        </p:spPr>
        <p:txBody>
          <a:bodyPr wrap="square">
            <a:spAutoFit/>
          </a:bodyPr>
          <a:lstStyle/>
          <a:p>
            <a:pPr algn="ctr">
              <a:lnSpc>
                <a:spcPct val="150000"/>
              </a:lnSpc>
            </a:pPr>
            <a:r>
              <a:rPr lang="en-US" sz="2400" b="1" u="sng" dirty="0" smtClean="0"/>
              <a:t>Section 80DD</a:t>
            </a:r>
          </a:p>
          <a:p>
            <a:pPr algn="ctr"/>
            <a:r>
              <a:rPr lang="en-US" sz="2400" i="1" dirty="0" smtClean="0"/>
              <a:t>Income Tax Deduction for Medical Treatment of a Dependent with Disability</a:t>
            </a:r>
          </a:p>
          <a:p>
            <a:pPr algn="ctr"/>
            <a:endParaRPr lang="en-US" sz="2400" i="1" dirty="0" smtClean="0"/>
          </a:p>
          <a:p>
            <a:pPr algn="just"/>
            <a:r>
              <a:rPr lang="en-US" i="1" dirty="0" smtClean="0"/>
              <a:t>Section</a:t>
            </a:r>
            <a:r>
              <a:rPr lang="en-US" i="1" u="sng" dirty="0" smtClean="0"/>
              <a:t> </a:t>
            </a:r>
            <a:r>
              <a:rPr lang="en-US" i="1" dirty="0" smtClean="0"/>
              <a:t>80DD provides an income tax benefit to the extent of </a:t>
            </a:r>
            <a:r>
              <a:rPr lang="en-US" b="1" i="1" dirty="0" smtClean="0"/>
              <a:t>Rs 75,000 &amp; Rs 1,25,000 </a:t>
            </a:r>
            <a:r>
              <a:rPr lang="en-US" i="1" dirty="0" smtClean="0"/>
              <a:t>in the case of normal and severe disability respectively. The benefit can be availed for incurring medical expenditures for a disabled dependent relative. </a:t>
            </a:r>
            <a:endParaRPr lang="en-US" i="1" dirty="0"/>
          </a:p>
        </p:txBody>
      </p:sp>
      <p:sp>
        <p:nvSpPr>
          <p:cNvPr id="1048614" name="Rectangle 2"/>
          <p:cNvSpPr/>
          <p:nvPr/>
        </p:nvSpPr>
        <p:spPr>
          <a:xfrm>
            <a:off x="228600" y="3657600"/>
            <a:ext cx="8610600" cy="2308324"/>
          </a:xfrm>
          <a:prstGeom prst="rect">
            <a:avLst/>
          </a:prstGeom>
        </p:spPr>
        <p:txBody>
          <a:bodyPr wrap="square">
            <a:spAutoFit/>
          </a:bodyPr>
          <a:lstStyle/>
          <a:p>
            <a:pPr algn="ctr"/>
            <a:r>
              <a:rPr lang="en-US" sz="2400" b="1" u="sng" dirty="0" smtClean="0"/>
              <a:t>Section 80DDB</a:t>
            </a:r>
          </a:p>
          <a:p>
            <a:pPr algn="ctr"/>
            <a:r>
              <a:rPr lang="en-US" sz="2400" i="1" dirty="0" smtClean="0"/>
              <a:t>Income Tax Deduction for Specified Diseases</a:t>
            </a:r>
          </a:p>
          <a:p>
            <a:pPr algn="ctr"/>
            <a:endParaRPr lang="en-US" sz="2400" i="1" dirty="0" smtClean="0"/>
          </a:p>
          <a:p>
            <a:r>
              <a:rPr lang="en-US" dirty="0" smtClean="0"/>
              <a:t>The income tax deduction under</a:t>
            </a:r>
            <a:r>
              <a:rPr lang="en-US" u="sng" dirty="0" smtClean="0"/>
              <a:t> </a:t>
            </a:r>
            <a:r>
              <a:rPr lang="en-US" dirty="0" smtClean="0"/>
              <a:t>section 80DDB serves as financial help for those who are suffering from a severe disease or are taking care of such dependent family members. Income tax deduction of Rs 1,00,000 in case of senior citizens (aged 60 years or above) and Rs 40,000 in other cases are available under this section.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Rectangle 1"/>
          <p:cNvSpPr/>
          <p:nvPr/>
        </p:nvSpPr>
        <p:spPr>
          <a:xfrm>
            <a:off x="228600" y="2286000"/>
            <a:ext cx="8458200" cy="1754326"/>
          </a:xfrm>
          <a:prstGeom prst="rect">
            <a:avLst/>
          </a:prstGeom>
        </p:spPr>
        <p:txBody>
          <a:bodyPr wrap="square">
            <a:spAutoFit/>
          </a:bodyPr>
          <a:lstStyle/>
          <a:p>
            <a:pPr algn="ctr">
              <a:lnSpc>
                <a:spcPct val="150000"/>
              </a:lnSpc>
            </a:pPr>
            <a:r>
              <a:rPr lang="en-US" sz="2400" b="1" u="sng" dirty="0" smtClean="0"/>
              <a:t>Section 80EE</a:t>
            </a:r>
          </a:p>
          <a:p>
            <a:pPr algn="ctr">
              <a:lnSpc>
                <a:spcPct val="150000"/>
              </a:lnSpc>
            </a:pPr>
            <a:r>
              <a:rPr lang="en-US" sz="2400" i="1" dirty="0" smtClean="0"/>
              <a:t>Income Tax Deduction for Home Loan</a:t>
            </a:r>
          </a:p>
          <a:p>
            <a:pPr algn="just"/>
            <a:r>
              <a:rPr lang="en-US" dirty="0" smtClean="0"/>
              <a:t>An additional deduction of </a:t>
            </a:r>
            <a:r>
              <a:rPr lang="en-US" dirty="0" err="1" smtClean="0"/>
              <a:t>upto</a:t>
            </a:r>
            <a:r>
              <a:rPr lang="en-US" dirty="0" smtClean="0"/>
              <a:t> Rs 50,000 is available under section 80EE. The deduction is available on interest repayment of home loan.</a:t>
            </a:r>
            <a:endParaRPr lang="en-US" dirty="0"/>
          </a:p>
        </p:txBody>
      </p:sp>
      <p:sp>
        <p:nvSpPr>
          <p:cNvPr id="1048616" name="Rectangle 2"/>
          <p:cNvSpPr/>
          <p:nvPr/>
        </p:nvSpPr>
        <p:spPr>
          <a:xfrm>
            <a:off x="304800" y="152400"/>
            <a:ext cx="8610600" cy="2215991"/>
          </a:xfrm>
          <a:prstGeom prst="rect">
            <a:avLst/>
          </a:prstGeom>
        </p:spPr>
        <p:txBody>
          <a:bodyPr wrap="square">
            <a:spAutoFit/>
          </a:bodyPr>
          <a:lstStyle/>
          <a:p>
            <a:pPr algn="ctr">
              <a:lnSpc>
                <a:spcPct val="150000"/>
              </a:lnSpc>
            </a:pPr>
            <a:r>
              <a:rPr lang="en-US" sz="2400" b="1" u="sng" dirty="0" smtClean="0"/>
              <a:t>Section 80E</a:t>
            </a:r>
          </a:p>
          <a:p>
            <a:pPr algn="ctr"/>
            <a:r>
              <a:rPr lang="en-US" sz="2400" i="1" dirty="0" smtClean="0"/>
              <a:t>Income Tax Deduction for Interest paid on Higher Education Loan</a:t>
            </a:r>
          </a:p>
          <a:p>
            <a:r>
              <a:rPr lang="en-US" dirty="0" smtClean="0"/>
              <a:t>The interest paid on higher education loan taken for self, spouse or child is eligible for income tax deduction under section 80E. The tax benefit is available for the next 8 Assessment Years, without any maximum limits.</a:t>
            </a:r>
            <a:endParaRPr lang="en-US" dirty="0"/>
          </a:p>
        </p:txBody>
      </p:sp>
      <p:sp>
        <p:nvSpPr>
          <p:cNvPr id="1048617" name="Rectangle 1"/>
          <p:cNvSpPr>
            <a:spLocks noChangeArrowheads="1"/>
          </p:cNvSpPr>
          <p:nvPr/>
        </p:nvSpPr>
        <p:spPr bwMode="auto">
          <a:xfrm>
            <a:off x="152400" y="4038600"/>
            <a:ext cx="8763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ea typeface="Times New Roman" pitchFamily="18" charset="0"/>
                <a:cs typeface="Arial" pitchFamily="34" charset="0"/>
              </a:rPr>
              <a:t>Section 80EEA</a:t>
            </a:r>
          </a:p>
          <a:p>
            <a:pPr marL="0" marR="0" lvl="0" indent="0" algn="ctr" defTabSz="914400" rtl="0" eaLnBrk="1" fontAlgn="base" latinLnBrk="0" hangingPunct="1">
              <a:lnSpc>
                <a:spcPct val="150000"/>
              </a:lnSpc>
              <a:spcBef>
                <a:spcPct val="0"/>
              </a:spcBef>
              <a:spcAft>
                <a:spcPct val="0"/>
              </a:spcAft>
              <a:buClrTx/>
              <a:buSzTx/>
              <a:buFontTx/>
              <a:buNone/>
            </a:pPr>
            <a:r>
              <a:rPr kumimoji="0" lang="en-US" sz="2000" b="0" i="1" u="none" strike="noStrike" cap="none" normalizeH="0" dirty="0" smtClean="0">
                <a:ln>
                  <a:noFill/>
                </a:ln>
                <a:solidFill>
                  <a:srgbClr val="000000"/>
                </a:solidFill>
                <a:effectLst/>
                <a:latin typeface="Calibri" pitchFamily="34" charset="0"/>
                <a:ea typeface="Times New Roman" pitchFamily="18" charset="0"/>
                <a:cs typeface="Arial" pitchFamily="34" charset="0"/>
              </a:rPr>
              <a:t> </a:t>
            </a:r>
            <a:r>
              <a:rPr kumimoji="0" lang="en-US" sz="2400" b="0" i="1" u="none" strike="noStrike" cap="none" normalizeH="0" dirty="0" smtClean="0">
                <a:ln>
                  <a:noFill/>
                </a:ln>
                <a:solidFill>
                  <a:srgbClr val="000000"/>
                </a:solidFill>
                <a:effectLst/>
                <a:ea typeface="Times New Roman" pitchFamily="18" charset="0"/>
                <a:cs typeface="Arial" pitchFamily="34" charset="0"/>
              </a:rPr>
              <a:t>I</a:t>
            </a:r>
            <a:r>
              <a:rPr kumimoji="0" lang="en-US" sz="2400" b="0" i="1" u="none" strike="noStrike" cap="none" normalizeH="0" baseline="0" dirty="0" smtClean="0">
                <a:ln>
                  <a:noFill/>
                </a:ln>
                <a:solidFill>
                  <a:srgbClr val="000000"/>
                </a:solidFill>
                <a:effectLst/>
                <a:ea typeface="Times New Roman" pitchFamily="18" charset="0"/>
                <a:cs typeface="Arial" pitchFamily="34" charset="0"/>
              </a:rPr>
              <a:t>ncome Tax Deduction for first time home buyers</a:t>
            </a:r>
            <a:endParaRPr kumimoji="0" lang="en-US" sz="2400" b="0" i="1"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This section is Section 80EEA which allows an additional deduction to taxpayers for paying interest on a home loan availed by them. While Section 24 allowed for interest exemption on home loans up to INR 2 </a:t>
            </a:r>
            <a:r>
              <a:rPr kumimoji="0" lang="en-US" b="0" i="0" u="none" strike="noStrike" cap="none" normalizeH="0" baseline="0" dirty="0" err="1" smtClean="0">
                <a:ln>
                  <a:noFill/>
                </a:ln>
                <a:solidFill>
                  <a:srgbClr val="000000"/>
                </a:solidFill>
                <a:effectLst/>
                <a:ea typeface="Times New Roman" pitchFamily="18" charset="0"/>
                <a:cs typeface="Times New Roman" pitchFamily="18" charset="0"/>
              </a:rPr>
              <a:t>lakhs</a:t>
            </a: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this section allows an additional exemption of Rs 1.5 </a:t>
            </a:r>
            <a:r>
              <a:rPr kumimoji="0" lang="en-US" b="0" i="0" u="none" strike="noStrike" cap="none" normalizeH="0" baseline="0" dirty="0" err="1" smtClean="0">
                <a:ln>
                  <a:noFill/>
                </a:ln>
                <a:solidFill>
                  <a:srgbClr val="000000"/>
                </a:solidFill>
                <a:effectLst/>
                <a:ea typeface="Times New Roman" pitchFamily="18" charset="0"/>
                <a:cs typeface="Times New Roman" pitchFamily="18" charset="0"/>
              </a:rPr>
              <a:t>lakhs</a:t>
            </a:r>
            <a:r>
              <a:rPr kumimoji="0" lang="en-US" b="0" i="0" u="none" strike="noStrike" cap="none" normalizeH="0" baseline="0" dirty="0" smtClean="0">
                <a:ln>
                  <a:noFill/>
                </a:ln>
                <a:solidFill>
                  <a:srgbClr val="000000"/>
                </a:solidFill>
                <a:effectLst/>
                <a:ea typeface="Times New Roman" pitchFamily="18" charset="0"/>
                <a:cs typeface="Times New Roman" pitchFamily="18" charset="0"/>
              </a:rPr>
              <a:t> to home buyers who avail a home loan and pay interest on the loan.</a:t>
            </a: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Rectangle 1"/>
          <p:cNvSpPr/>
          <p:nvPr/>
        </p:nvSpPr>
        <p:spPr>
          <a:xfrm>
            <a:off x="304800" y="152400"/>
            <a:ext cx="8610600" cy="1015663"/>
          </a:xfrm>
          <a:prstGeom prst="rect">
            <a:avLst/>
          </a:prstGeom>
        </p:spPr>
        <p:txBody>
          <a:bodyPr wrap="square">
            <a:spAutoFit/>
          </a:bodyPr>
          <a:lstStyle/>
          <a:p>
            <a:pPr algn="ctr">
              <a:lnSpc>
                <a:spcPct val="150000"/>
              </a:lnSpc>
            </a:pPr>
            <a:r>
              <a:rPr lang="en-US" sz="2400" b="1" u="sng" dirty="0" smtClean="0"/>
              <a:t>Section 80GG</a:t>
            </a:r>
          </a:p>
          <a:p>
            <a:pPr algn="ctr"/>
            <a:r>
              <a:rPr lang="en-US" sz="2400" i="1" u="sng" dirty="0" smtClean="0"/>
              <a:t>Deduction For Rent Amount Paid</a:t>
            </a:r>
            <a:endParaRPr lang="en-US" sz="2400" i="1" u="sng" dirty="0"/>
          </a:p>
        </p:txBody>
      </p:sp>
      <p:sp>
        <p:nvSpPr>
          <p:cNvPr id="1048619" name="Rectangle 2"/>
          <p:cNvSpPr/>
          <p:nvPr/>
        </p:nvSpPr>
        <p:spPr>
          <a:xfrm>
            <a:off x="228600" y="1295400"/>
            <a:ext cx="8686800" cy="369332"/>
          </a:xfrm>
          <a:prstGeom prst="rect">
            <a:avLst/>
          </a:prstGeom>
        </p:spPr>
        <p:txBody>
          <a:bodyPr wrap="square">
            <a:spAutoFit/>
          </a:bodyPr>
          <a:lstStyle/>
          <a:p>
            <a:r>
              <a:rPr lang="en-US" u="sng" dirty="0" smtClean="0"/>
              <a:t>Conditions to claim deduction under Section 80GG</a:t>
            </a:r>
            <a:endParaRPr lang="en-US" u="sng" dirty="0"/>
          </a:p>
        </p:txBody>
      </p:sp>
      <p:sp>
        <p:nvSpPr>
          <p:cNvPr id="1048620" name="Rectangle 3"/>
          <p:cNvSpPr/>
          <p:nvPr/>
        </p:nvSpPr>
        <p:spPr>
          <a:xfrm>
            <a:off x="228600" y="1524000"/>
            <a:ext cx="8686800" cy="3416320"/>
          </a:xfrm>
          <a:prstGeom prst="rect">
            <a:avLst/>
          </a:prstGeom>
        </p:spPr>
        <p:txBody>
          <a:bodyPr wrap="square">
            <a:spAutoFit/>
          </a:bodyPr>
          <a:lstStyle/>
          <a:p>
            <a:pPr algn="just">
              <a:buFont typeface="Wingdings" pitchFamily="2" charset="2"/>
              <a:buChar char="Ø"/>
            </a:pPr>
            <a:endParaRPr lang="en-US" dirty="0" smtClean="0"/>
          </a:p>
          <a:p>
            <a:pPr algn="just">
              <a:buFont typeface="Wingdings" pitchFamily="2" charset="2"/>
              <a:buChar char="Ø"/>
            </a:pPr>
            <a:r>
              <a:rPr lang="en-US" dirty="0" smtClean="0"/>
              <a:t>One can claim deduction under this section if he or she is self-employed or </a:t>
            </a:r>
          </a:p>
          <a:p>
            <a:pPr algn="just"/>
            <a:r>
              <a:rPr lang="en-US" dirty="0" smtClean="0"/>
              <a:t>    salaried.</a:t>
            </a:r>
          </a:p>
          <a:p>
            <a:pPr algn="just">
              <a:lnSpc>
                <a:spcPct val="150000"/>
              </a:lnSpc>
              <a:buFont typeface="Wingdings" pitchFamily="2" charset="2"/>
              <a:buChar char="Ø"/>
            </a:pPr>
            <a:r>
              <a:rPr lang="en-US" dirty="0" smtClean="0"/>
              <a:t>Companies cannot claim deduction under this section for their rental expenses.</a:t>
            </a:r>
          </a:p>
          <a:p>
            <a:pPr algn="just">
              <a:lnSpc>
                <a:spcPct val="150000"/>
              </a:lnSpc>
              <a:buFont typeface="Wingdings" pitchFamily="2" charset="2"/>
              <a:buChar char="Ø"/>
            </a:pPr>
            <a:r>
              <a:rPr lang="en-US" dirty="0" smtClean="0"/>
              <a:t>An individual or a Hindu Undivided Family (HUF) can only be entitled to   </a:t>
            </a:r>
          </a:p>
          <a:p>
            <a:pPr algn="just"/>
            <a:r>
              <a:rPr lang="en-US" dirty="0" smtClean="0"/>
              <a:t>    receive this deduction.</a:t>
            </a:r>
          </a:p>
          <a:p>
            <a:pPr algn="just">
              <a:lnSpc>
                <a:spcPct val="150000"/>
              </a:lnSpc>
              <a:buFont typeface="Wingdings" pitchFamily="2" charset="2"/>
              <a:buChar char="Ø"/>
            </a:pPr>
            <a:r>
              <a:rPr lang="en-US" dirty="0" smtClean="0"/>
              <a:t>If </a:t>
            </a:r>
            <a:r>
              <a:rPr lang="en-US" dirty="0" err="1" smtClean="0"/>
              <a:t>Assesse</a:t>
            </a:r>
            <a:r>
              <a:rPr lang="en-US" dirty="0" smtClean="0"/>
              <a:t> are salaried, you must not receiving any HRA benefits and you are not even </a:t>
            </a:r>
          </a:p>
          <a:p>
            <a:pPr algn="just"/>
            <a:r>
              <a:rPr lang="en-US" dirty="0" smtClean="0"/>
              <a:t>    entitled to receive so, to avail the benefit of section 80GG.</a:t>
            </a:r>
          </a:p>
          <a:p>
            <a:pPr algn="just">
              <a:lnSpc>
                <a:spcPct val="150000"/>
              </a:lnSpc>
              <a:buFont typeface="Wingdings" pitchFamily="2" charset="2"/>
              <a:buChar char="Ø"/>
            </a:pPr>
            <a:r>
              <a:rPr lang="en-US" dirty="0" smtClean="0"/>
              <a:t>Deduction under this section on any kind of residential property </a:t>
            </a:r>
          </a:p>
          <a:p>
            <a:pPr algn="just"/>
            <a:r>
              <a:rPr lang="en-US" dirty="0" smtClean="0"/>
              <a:t>    which is unfurnished, furnished or even semi furnished where you stay as a tenant.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Rectangle 1"/>
          <p:cNvSpPr/>
          <p:nvPr/>
        </p:nvSpPr>
        <p:spPr>
          <a:xfrm>
            <a:off x="609600" y="1600200"/>
            <a:ext cx="8229600" cy="1615827"/>
          </a:xfrm>
          <a:prstGeom prst="rect">
            <a:avLst/>
          </a:prstGeom>
        </p:spPr>
        <p:txBody>
          <a:bodyPr wrap="square">
            <a:spAutoFit/>
          </a:bodyPr>
          <a:lstStyle/>
          <a:p>
            <a:r>
              <a:rPr lang="en-US" b="1" i="1" u="sng" dirty="0" smtClean="0"/>
              <a:t>The amount of deduction can be the least of any of the following three -</a:t>
            </a:r>
          </a:p>
          <a:p>
            <a:pPr>
              <a:lnSpc>
                <a:spcPct val="150000"/>
              </a:lnSpc>
              <a:buFont typeface="Wingdings" pitchFamily="2" charset="2"/>
              <a:buChar char="Ø"/>
            </a:pPr>
            <a:r>
              <a:rPr lang="en-US" dirty="0" smtClean="0"/>
              <a:t>Rs. 5000 per month or  Rs. 60000 P.A.</a:t>
            </a:r>
          </a:p>
          <a:p>
            <a:pPr>
              <a:lnSpc>
                <a:spcPct val="150000"/>
              </a:lnSpc>
              <a:buFont typeface="Wingdings" pitchFamily="2" charset="2"/>
              <a:buChar char="Ø"/>
            </a:pPr>
            <a:r>
              <a:rPr lang="en-US" dirty="0" smtClean="0"/>
              <a:t>25% of the yearly salary of the individual or the HUF</a:t>
            </a:r>
          </a:p>
          <a:p>
            <a:pPr>
              <a:lnSpc>
                <a:spcPct val="150000"/>
              </a:lnSpc>
              <a:buFont typeface="Wingdings" pitchFamily="2" charset="2"/>
              <a:buChar char="Ø"/>
            </a:pPr>
            <a:r>
              <a:rPr lang="en-US" dirty="0" smtClean="0"/>
              <a:t>Rent Paid P.A.-10% of Annual Income</a:t>
            </a:r>
            <a:endParaRPr lang="en-US" dirty="0"/>
          </a:p>
        </p:txBody>
      </p:sp>
      <p:sp>
        <p:nvSpPr>
          <p:cNvPr id="1048622" name="Rectangle 2"/>
          <p:cNvSpPr/>
          <p:nvPr/>
        </p:nvSpPr>
        <p:spPr>
          <a:xfrm>
            <a:off x="2057400" y="533400"/>
            <a:ext cx="4572000" cy="923330"/>
          </a:xfrm>
          <a:prstGeom prst="rect">
            <a:avLst/>
          </a:prstGeom>
        </p:spPr>
        <p:txBody>
          <a:bodyPr>
            <a:spAutoFit/>
          </a:bodyPr>
          <a:lstStyle/>
          <a:p>
            <a:pPr algn="ctr">
              <a:lnSpc>
                <a:spcPct val="150000"/>
              </a:lnSpc>
            </a:pPr>
            <a:r>
              <a:rPr lang="en-US" b="1" u="sng" dirty="0" smtClean="0"/>
              <a:t>Section 80GG</a:t>
            </a:r>
          </a:p>
          <a:p>
            <a:pPr algn="ctr">
              <a:lnSpc>
                <a:spcPct val="150000"/>
              </a:lnSpc>
            </a:pPr>
            <a:r>
              <a:rPr lang="en-US" i="1" u="sng" dirty="0" smtClean="0"/>
              <a:t>Deduction For Rent Amount Paid</a:t>
            </a:r>
            <a:endParaRPr lang="en-US" i="1"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Rectangle 1"/>
          <p:cNvSpPr/>
          <p:nvPr/>
        </p:nvSpPr>
        <p:spPr>
          <a:xfrm>
            <a:off x="457200" y="304800"/>
            <a:ext cx="8458200" cy="1200329"/>
          </a:xfrm>
          <a:prstGeom prst="rect">
            <a:avLst/>
          </a:prstGeom>
        </p:spPr>
        <p:txBody>
          <a:bodyPr wrap="square">
            <a:spAutoFit/>
          </a:bodyPr>
          <a:lstStyle/>
          <a:p>
            <a:pPr algn="ctr">
              <a:lnSpc>
                <a:spcPct val="150000"/>
              </a:lnSpc>
            </a:pPr>
            <a:r>
              <a:rPr lang="en-US" sz="2400" b="1" u="sng" dirty="0" smtClean="0"/>
              <a:t>Section 80G </a:t>
            </a:r>
          </a:p>
          <a:p>
            <a:pPr algn="ctr">
              <a:lnSpc>
                <a:spcPct val="150000"/>
              </a:lnSpc>
            </a:pPr>
            <a:r>
              <a:rPr lang="en-US" sz="2400" i="1" dirty="0" smtClean="0"/>
              <a:t>Deduction for Donations to certain Charitable Institutions</a:t>
            </a:r>
            <a:endParaRPr lang="en-US" sz="2400" i="1" dirty="0"/>
          </a:p>
        </p:txBody>
      </p:sp>
      <p:pic>
        <p:nvPicPr>
          <p:cNvPr id="2097153" name="Picture 2"/>
          <p:cNvPicPr>
            <a:picLocks noChangeAspect="1" noChangeArrowheads="1"/>
          </p:cNvPicPr>
          <p:nvPr/>
        </p:nvPicPr>
        <p:blipFill>
          <a:blip r:embed="rId2">
            <a:lum contrast="10000"/>
          </a:blip>
          <a:srcRect b="6897"/>
          <a:stretch>
            <a:fillRect/>
          </a:stretch>
        </p:blipFill>
        <p:spPr bwMode="auto">
          <a:xfrm>
            <a:off x="380999" y="1600200"/>
            <a:ext cx="8610599" cy="48006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Rectangle 1"/>
          <p:cNvSpPr/>
          <p:nvPr/>
        </p:nvSpPr>
        <p:spPr>
          <a:xfrm>
            <a:off x="228600" y="228600"/>
            <a:ext cx="8686800"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50000"/>
              </a:lnSpc>
            </a:pPr>
            <a:r>
              <a:rPr lang="en-US" sz="2400" u="sng" dirty="0" smtClean="0"/>
              <a:t>Category 1 </a:t>
            </a:r>
          </a:p>
          <a:p>
            <a:pPr algn="ctr">
              <a:lnSpc>
                <a:spcPct val="150000"/>
              </a:lnSpc>
            </a:pPr>
            <a:r>
              <a:rPr lang="en-US" sz="2000" i="1" dirty="0" smtClean="0"/>
              <a:t>Donations where deduction available without any maximum limit. </a:t>
            </a:r>
          </a:p>
          <a:p>
            <a:r>
              <a:rPr lang="en-US" sz="2000" i="1" dirty="0" smtClean="0"/>
              <a:t>This is further sub-</a:t>
            </a:r>
            <a:r>
              <a:rPr lang="en-US" sz="2000" i="1" dirty="0" err="1" smtClean="0"/>
              <a:t>categoried</a:t>
            </a:r>
            <a:r>
              <a:rPr lang="en-US" sz="2000" i="1" dirty="0" smtClean="0"/>
              <a:t> in funds with</a:t>
            </a:r>
          </a:p>
          <a:p>
            <a:r>
              <a:rPr lang="en-US" sz="2000" i="1" dirty="0" smtClean="0"/>
              <a:t>1.1          100% deduction without limit </a:t>
            </a:r>
          </a:p>
          <a:p>
            <a:r>
              <a:rPr lang="en-US" sz="2000" i="1" dirty="0" smtClean="0"/>
              <a:t>1.2         50% deduction without limit</a:t>
            </a:r>
            <a:endParaRPr lang="en-US" sz="2000" i="1" dirty="0"/>
          </a:p>
        </p:txBody>
      </p:sp>
      <p:cxnSp>
        <p:nvCxnSpPr>
          <p:cNvPr id="3145728" name="Straight Arrow Connector 4"/>
          <p:cNvCxnSpPr>
            <a:cxnSpLocks/>
          </p:cNvCxnSpPr>
          <p:nvPr/>
        </p:nvCxnSpPr>
        <p:spPr>
          <a:xfrm>
            <a:off x="609600" y="1752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29" name="Straight Arrow Connector 6"/>
          <p:cNvCxnSpPr>
            <a:cxnSpLocks/>
          </p:cNvCxnSpPr>
          <p:nvPr/>
        </p:nvCxnSpPr>
        <p:spPr>
          <a:xfrm>
            <a:off x="685800" y="2057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8625" name="Rectangle 9"/>
          <p:cNvSpPr/>
          <p:nvPr/>
        </p:nvSpPr>
        <p:spPr>
          <a:xfrm>
            <a:off x="304800" y="3810000"/>
            <a:ext cx="8458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The donation should be made in any mode of payment other than cash if it exceeds Rs. 10,000. Donations in kind are not eligible for deduction under this section.</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Rectangle 2"/>
          <p:cNvSpPr>
            <a:spLocks noChangeArrowheads="1"/>
          </p:cNvSpPr>
          <p:nvPr/>
        </p:nvSpPr>
        <p:spPr bwMode="auto">
          <a:xfrm>
            <a:off x="228600" y="171527"/>
            <a:ext cx="8686800" cy="2730439"/>
          </a:xfrm>
          <a:prstGeom prst="rect">
            <a:avLst/>
          </a:prstGeom>
          <a:solidFill>
            <a:srgbClr val="2C5277"/>
          </a:solidFill>
          <a:ln w="9525">
            <a:noFill/>
            <a:miter lim="800000"/>
            <a:headEnd/>
            <a:tailEnd/>
          </a:ln>
          <a:effectLst/>
        </p:spPr>
        <p:txBody>
          <a:bodyPr vert="horz" wrap="square" lIns="0" tIns="95220" rIns="0" bIns="952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FFFFFF"/>
                </a:solidFill>
                <a:effectLst/>
                <a:latin typeface="Calibri" pitchFamily="34" charset="0"/>
                <a:ea typeface="Times New Roman" pitchFamily="18" charset="0"/>
                <a:cs typeface="Times New Roman" pitchFamily="18" charset="0"/>
              </a:rPr>
              <a:t>Income Tax Deductions Section 80C to 80U</a:t>
            </a:r>
            <a:endParaRPr kumimoji="0" lang="en-US" sz="3600" b="1" i="0" u="sng"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pPr>
            <a:endParaRPr kumimoji="0" lang="en-US" sz="2000" b="0" i="1" u="none" strike="noStrike" cap="none" normalizeH="0" baseline="0" dirty="0" smtClean="0">
              <a:ln>
                <a:noFill/>
              </a:ln>
              <a:solidFill>
                <a:srgbClr val="FFFFFF"/>
              </a:solidFill>
              <a:effectLst/>
              <a:latin typeface="Calibri"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sz="1600" b="0" i="1" u="none" strike="noStrike" cap="none" normalizeH="0" baseline="0" dirty="0" smtClean="0">
                <a:ln>
                  <a:noFill/>
                </a:ln>
                <a:solidFill>
                  <a:srgbClr val="FFFFFF"/>
                </a:solidFill>
                <a:effectLst/>
                <a:latin typeface="Calibri" pitchFamily="34" charset="0"/>
                <a:ea typeface="Times New Roman" pitchFamily="18" charset="0"/>
                <a:cs typeface="Times New Roman" pitchFamily="18" charset="0"/>
              </a:rPr>
              <a:t>All income tax deductions section 80C to section 80U covered in Chapter VI A of income tax for the FY 2019-20 (AY 2020-21)</a:t>
            </a:r>
            <a:endParaRPr kumimoji="0" lang="en-US" sz="1600" b="1" i="1"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chemeClr val="tx1"/>
              </a:solidFill>
              <a:effectLst/>
              <a:latin typeface="Arial" pitchFamily="34" charset="0"/>
            </a:endParaRPr>
          </a:p>
        </p:txBody>
      </p:sp>
      <p:pic>
        <p:nvPicPr>
          <p:cNvPr id="2097152" name="Picture 13"/>
          <p:cNvPicPr>
            <a:picLocks noChangeAspect="1" noChangeArrowheads="1"/>
          </p:cNvPicPr>
          <p:nvPr/>
        </p:nvPicPr>
        <p:blipFill>
          <a:blip r:embed="rId2">
            <a:lum contrast="20000"/>
          </a:blip>
          <a:srcRect/>
          <a:stretch>
            <a:fillRect/>
          </a:stretch>
        </p:blipFill>
        <p:spPr bwMode="auto">
          <a:xfrm>
            <a:off x="304800" y="3200400"/>
            <a:ext cx="8229600" cy="2819399"/>
          </a:xfrm>
          <a:prstGeom prst="rect">
            <a:avLst/>
          </a:prstGeom>
          <a:noFill/>
        </p:spPr>
      </p:pic>
      <p:sp>
        <p:nvSpPr>
          <p:cNvPr id="1048596" name="Rectangle 3"/>
          <p:cNvSpPr>
            <a:spLocks noChangeArrowheads="1"/>
          </p:cNvSpPr>
          <p:nvPr/>
        </p:nvSpPr>
        <p:spPr bwMode="auto">
          <a:xfrm>
            <a:off x="0" y="2028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Rectangle 1"/>
          <p:cNvSpPr/>
          <p:nvPr/>
        </p:nvSpPr>
        <p:spPr>
          <a:xfrm>
            <a:off x="381000" y="152400"/>
            <a:ext cx="853440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i="1" u="sng" dirty="0" smtClean="0"/>
              <a:t>Category 1.1          100% deduction without limit </a:t>
            </a:r>
          </a:p>
        </p:txBody>
      </p:sp>
      <p:cxnSp>
        <p:nvCxnSpPr>
          <p:cNvPr id="3145730" name="Straight Arrow Connector 3"/>
          <p:cNvCxnSpPr>
            <a:cxnSpLocks/>
          </p:cNvCxnSpPr>
          <p:nvPr/>
        </p:nvCxnSpPr>
        <p:spPr>
          <a:xfrm>
            <a:off x="3276600" y="381000"/>
            <a:ext cx="38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48627" name="Rectangle 1"/>
          <p:cNvSpPr>
            <a:spLocks noChangeArrowheads="1"/>
          </p:cNvSpPr>
          <p:nvPr/>
        </p:nvSpPr>
        <p:spPr bwMode="auto">
          <a:xfrm>
            <a:off x="152400" y="609599"/>
            <a:ext cx="8839200" cy="6186309"/>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a:t>
            </a: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Defence</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Fund set up by the Central Government</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Prime Minister’s National Relief Fund</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Foundation for Communal Harmony</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An approved university/educational institution of National eminence</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Zila</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a:t>
            </a: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Saksharta</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a:t>
            </a: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Samiti</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constituted in any district under the chairmanship of the Collector of that district</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Fund set up by a State Government for the medical relief to the poor</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Blood Transfusion Council or to any State Blood Transfusion Council</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Trust for Welfare of Persons with Autism, Cerebral Palsy, Mental Retardation, and Multiple Disabilities</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Sports Fund</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Cultural Fund</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Fund for Technology Development and Application</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Children’s Fund</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The Maharashtra Chief Minister’s Relief Fund during October 1, 1993 and October 6, 1993</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Chief Minister’s Earthquake Relief Fund, Maharashtra</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Swachh</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Bharat </a:t>
            </a: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Kosh</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(applicable from FY 2014-15)</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Clean </a:t>
            </a:r>
            <a:r>
              <a:rPr kumimoji="0" lang="en-US" sz="1400" b="0" i="0" u="none" strike="noStrike" cap="none" normalizeH="0" baseline="0" dirty="0" err="1" smtClean="0">
                <a:ln>
                  <a:noFill/>
                </a:ln>
                <a:solidFill>
                  <a:srgbClr val="1E314F"/>
                </a:solidFill>
                <a:effectLst/>
                <a:ea typeface="Times New Roman" pitchFamily="18" charset="0"/>
                <a:cs typeface="Arial" pitchFamily="34" charset="0"/>
              </a:rPr>
              <a:t>Ganga</a:t>
            </a:r>
            <a:r>
              <a:rPr kumimoji="0" lang="en-US" sz="1400" b="0" i="0" u="none" strike="noStrike" cap="none" normalizeH="0" baseline="0" dirty="0" smtClean="0">
                <a:ln>
                  <a:noFill/>
                </a:ln>
                <a:solidFill>
                  <a:srgbClr val="1E314F"/>
                </a:solidFill>
                <a:effectLst/>
                <a:ea typeface="Times New Roman" pitchFamily="18" charset="0"/>
                <a:cs typeface="Arial" pitchFamily="34" charset="0"/>
              </a:rPr>
              <a:t> Fund (applicable from FY 2014-15)</a:t>
            </a:r>
            <a:endParaRPr kumimoji="0" lang="en-US" sz="1400" b="0" i="0" u="none" strike="noStrike" cap="none" normalizeH="0" baseline="0" dirty="0" smtClean="0">
              <a:ln>
                <a:noFill/>
              </a:ln>
              <a:solidFill>
                <a:srgbClr val="1E314F"/>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Ø"/>
            </a:pPr>
            <a:r>
              <a:rPr kumimoji="0" lang="en-US" sz="1400" b="0" i="0" u="none" strike="noStrike" cap="none" normalizeH="0" baseline="0" dirty="0" smtClean="0">
                <a:ln>
                  <a:noFill/>
                </a:ln>
                <a:solidFill>
                  <a:srgbClr val="1E314F"/>
                </a:solidFill>
                <a:effectLst/>
                <a:ea typeface="Times New Roman" pitchFamily="18" charset="0"/>
                <a:cs typeface="Arial" pitchFamily="34" charset="0"/>
              </a:rPr>
              <a:t>National Fund for Control of Drug Abuse (applicable from FY 2015-16)</a:t>
            </a:r>
            <a:endParaRPr kumimoji="0" 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b="0" i="0" u="none" strike="noStrike" cap="none" normalizeH="0" baseline="0" dirty="0" smtClean="0">
              <a:ln>
                <a:noFill/>
              </a:ln>
              <a:solidFill>
                <a:schemeClr val="tx1"/>
              </a:solidFill>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Rectangle 1"/>
          <p:cNvSpPr/>
          <p:nvPr/>
        </p:nvSpPr>
        <p:spPr>
          <a:xfrm>
            <a:off x="304800" y="228600"/>
            <a:ext cx="853440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i="1" u="sng" dirty="0" smtClean="0"/>
              <a:t>Category 1.2         50% deduction without limit </a:t>
            </a:r>
          </a:p>
        </p:txBody>
      </p:sp>
      <p:cxnSp>
        <p:nvCxnSpPr>
          <p:cNvPr id="3145731" name="Straight Arrow Connector 3"/>
          <p:cNvCxnSpPr>
            <a:cxnSpLocks/>
          </p:cNvCxnSpPr>
          <p:nvPr/>
        </p:nvCxnSpPr>
        <p:spPr>
          <a:xfrm>
            <a:off x="3124200" y="4572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48629" name="Rectangle 4"/>
          <p:cNvSpPr/>
          <p:nvPr/>
        </p:nvSpPr>
        <p:spPr>
          <a:xfrm>
            <a:off x="533400" y="838200"/>
            <a:ext cx="8305800" cy="1711366"/>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buFont typeface="Wingdings" pitchFamily="2" charset="2"/>
              <a:buChar char="Ø"/>
            </a:pPr>
            <a:r>
              <a:rPr lang="en-US" dirty="0" smtClean="0"/>
              <a:t>Jawaharlal Nehru Memorial Fund</a:t>
            </a:r>
          </a:p>
          <a:p>
            <a:pPr algn="just">
              <a:lnSpc>
                <a:spcPct val="150000"/>
              </a:lnSpc>
              <a:buFont typeface="Wingdings" pitchFamily="2" charset="2"/>
              <a:buChar char="Ø"/>
            </a:pPr>
            <a:r>
              <a:rPr lang="en-US" dirty="0" smtClean="0"/>
              <a:t>Prime Minister’s Drought Relief Fund</a:t>
            </a:r>
          </a:p>
          <a:p>
            <a:pPr algn="just">
              <a:lnSpc>
                <a:spcPct val="150000"/>
              </a:lnSpc>
              <a:buFont typeface="Wingdings" pitchFamily="2" charset="2"/>
              <a:buChar char="Ø"/>
            </a:pPr>
            <a:r>
              <a:rPr lang="en-US" dirty="0" err="1" smtClean="0"/>
              <a:t>Indira</a:t>
            </a:r>
            <a:r>
              <a:rPr lang="en-US" dirty="0" smtClean="0"/>
              <a:t> Gandhi Memorial Trust</a:t>
            </a:r>
          </a:p>
          <a:p>
            <a:pPr algn="just">
              <a:lnSpc>
                <a:spcPct val="150000"/>
              </a:lnSpc>
              <a:buFont typeface="Wingdings" pitchFamily="2" charset="2"/>
              <a:buChar char="Ø"/>
            </a:pPr>
            <a:r>
              <a:rPr lang="en-US" dirty="0" smtClean="0"/>
              <a:t>Rajiv Gandhi Foundation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Rectangle 4"/>
          <p:cNvSpPr/>
          <p:nvPr/>
        </p:nvSpPr>
        <p:spPr>
          <a:xfrm>
            <a:off x="152400" y="152400"/>
            <a:ext cx="8763000"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u="sng" dirty="0" smtClean="0"/>
              <a:t>Category 2.1 </a:t>
            </a:r>
          </a:p>
          <a:p>
            <a:pPr algn="ctr"/>
            <a:r>
              <a:rPr lang="en-US" sz="2000" i="1" dirty="0" smtClean="0"/>
              <a:t>Funds that give 100% deduction and are subject to qualifying/maximum limit (ceiling of 10% of adjusted gross total income)</a:t>
            </a:r>
            <a:endParaRPr lang="en-US" sz="2000" i="1" dirty="0"/>
          </a:p>
        </p:txBody>
      </p:sp>
      <p:graphicFrame>
        <p:nvGraphicFramePr>
          <p:cNvPr id="4194312" name="Table 5"/>
          <p:cNvGraphicFramePr>
            <a:graphicFrameLocks noGrp="1"/>
          </p:cNvGraphicFramePr>
          <p:nvPr/>
        </p:nvGraphicFramePr>
        <p:xfrm>
          <a:off x="304800" y="1371600"/>
          <a:ext cx="8534400" cy="1295400"/>
        </p:xfrm>
        <a:graphic>
          <a:graphicData uri="http://schemas.openxmlformats.org/drawingml/2006/table">
            <a:tbl>
              <a:tblPr/>
              <a:tblGrid>
                <a:gridCol w="5362322"/>
                <a:gridCol w="3172078"/>
              </a:tblGrid>
              <a:tr h="509140">
                <a:tc>
                  <a:txBody>
                    <a:bodyPr/>
                    <a:lstStyle/>
                    <a:p>
                      <a:pPr marL="0" marR="0">
                        <a:lnSpc>
                          <a:spcPct val="115000"/>
                        </a:lnSpc>
                        <a:spcBef>
                          <a:spcPts val="0"/>
                        </a:spcBef>
                        <a:spcAft>
                          <a:spcPts val="1500"/>
                        </a:spcAft>
                      </a:pPr>
                      <a:r>
                        <a:rPr lang="en-US" sz="1400" b="1" i="1" dirty="0">
                          <a:latin typeface="+mn-lt"/>
                          <a:ea typeface="Times New Roman"/>
                          <a:cs typeface="Times New Roman"/>
                        </a:rPr>
                        <a:t>FUND NAME</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1500"/>
                        </a:spcAft>
                      </a:pPr>
                      <a:r>
                        <a:rPr lang="en-US" sz="1400" b="1" i="1" dirty="0">
                          <a:latin typeface="+mn-lt"/>
                          <a:ea typeface="Times New Roman"/>
                          <a:cs typeface="Times New Roman"/>
                        </a:rPr>
                        <a:t>DEDUCTION ALLOWED</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786260">
                <a:tc>
                  <a:txBody>
                    <a:bodyPr/>
                    <a:lstStyle/>
                    <a:p>
                      <a:pPr marL="0" marR="0">
                        <a:lnSpc>
                          <a:spcPts val="1875"/>
                        </a:lnSpc>
                        <a:spcBef>
                          <a:spcPts val="0"/>
                        </a:spcBef>
                        <a:spcAft>
                          <a:spcPts val="1125"/>
                        </a:spcAft>
                      </a:pPr>
                      <a:r>
                        <a:rPr lang="en-US" sz="1400" i="1" dirty="0">
                          <a:latin typeface="+mn-lt"/>
                          <a:ea typeface="Times New Roman"/>
                          <a:cs typeface="Times New Roman"/>
                        </a:rPr>
                        <a:t>Govt. or any approved local authority, institution or association to be utilized for the purpose of family planning</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gn="ctr">
                        <a:lnSpc>
                          <a:spcPts val="1875"/>
                        </a:lnSpc>
                        <a:spcBef>
                          <a:spcPts val="0"/>
                        </a:spcBef>
                        <a:spcAft>
                          <a:spcPts val="1125"/>
                        </a:spcAft>
                      </a:pPr>
                      <a:r>
                        <a:rPr lang="en-US" sz="1400" i="1" dirty="0">
                          <a:latin typeface="+mn-lt"/>
                          <a:ea typeface="Times New Roman"/>
                          <a:cs typeface="Times New Roman"/>
                        </a:rPr>
                        <a:t>100%</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631" name="Rectangle 2"/>
          <p:cNvSpPr>
            <a:spLocks noChangeArrowheads="1"/>
          </p:cNvSpPr>
          <p:nvPr/>
        </p:nvSpPr>
        <p:spPr bwMode="auto">
          <a:xfrm>
            <a:off x="228600" y="2667000"/>
            <a:ext cx="86868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dirty="0" smtClean="0">
                <a:ln>
                  <a:noFill/>
                </a:ln>
                <a:solidFill>
                  <a:srgbClr val="333333"/>
                </a:solidFill>
                <a:effectLst/>
                <a:ea typeface="Times New Roman" pitchFamily="18" charset="0"/>
                <a:cs typeface="Times New Roman" pitchFamily="18" charset="0"/>
              </a:rPr>
              <a:t>Category 2.2</a:t>
            </a:r>
          </a:p>
          <a:p>
            <a:pPr marL="0" marR="0" lvl="0" indent="0" algn="ctr" defTabSz="914400" rtl="0" eaLnBrk="1" fontAlgn="base" latinLnBrk="0" hangingPunct="1">
              <a:lnSpc>
                <a:spcPct val="100000"/>
              </a:lnSpc>
              <a:spcBef>
                <a:spcPct val="0"/>
              </a:spcBef>
              <a:spcAft>
                <a:spcPct val="0"/>
              </a:spcAft>
              <a:buClrTx/>
              <a:buSzTx/>
              <a:buFontTx/>
              <a:buNone/>
            </a:pPr>
            <a:r>
              <a:rPr kumimoji="0" lang="en-US" sz="1100"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sz="2000" b="0" i="1" u="none" strike="noStrike" cap="none" normalizeH="0" baseline="0" dirty="0" smtClean="0">
                <a:ln>
                  <a:noFill/>
                </a:ln>
                <a:solidFill>
                  <a:srgbClr val="333333"/>
                </a:solidFill>
                <a:effectLst/>
                <a:ea typeface="Times New Roman" pitchFamily="18" charset="0"/>
                <a:cs typeface="Times New Roman" pitchFamily="18" charset="0"/>
              </a:rPr>
              <a:t>Funds that give 50% deduction and are subject to qualifying limit (ceiling of 10% of adjusted gross total income)</a:t>
            </a:r>
            <a:endParaRPr kumimoji="0" lang="en-US" sz="2000" b="0" i="1" u="none" strike="noStrike" cap="none" normalizeH="0" baseline="0" dirty="0" smtClean="0">
              <a:ln>
                <a:noFill/>
              </a:ln>
              <a:solidFill>
                <a:schemeClr val="tx1"/>
              </a:solidFill>
              <a:effectLst/>
            </a:endParaRPr>
          </a:p>
        </p:txBody>
      </p:sp>
      <p:graphicFrame>
        <p:nvGraphicFramePr>
          <p:cNvPr id="4194313" name="Table 7"/>
          <p:cNvGraphicFramePr>
            <a:graphicFrameLocks noGrp="1"/>
          </p:cNvGraphicFramePr>
          <p:nvPr/>
        </p:nvGraphicFramePr>
        <p:xfrm>
          <a:off x="304800" y="3886198"/>
          <a:ext cx="8534400" cy="2286001"/>
        </p:xfrm>
        <a:graphic>
          <a:graphicData uri="http://schemas.openxmlformats.org/drawingml/2006/table">
            <a:tbl>
              <a:tblPr/>
              <a:tblGrid>
                <a:gridCol w="5458941"/>
                <a:gridCol w="3075459"/>
              </a:tblGrid>
              <a:tr h="475887">
                <a:tc>
                  <a:txBody>
                    <a:bodyPr/>
                    <a:lstStyle/>
                    <a:p>
                      <a:pPr marL="0" marR="0">
                        <a:lnSpc>
                          <a:spcPct val="115000"/>
                        </a:lnSpc>
                        <a:spcBef>
                          <a:spcPts val="0"/>
                        </a:spcBef>
                        <a:spcAft>
                          <a:spcPts val="1500"/>
                        </a:spcAft>
                      </a:pPr>
                      <a:r>
                        <a:rPr lang="en-US" sz="1400" b="1" i="1" dirty="0">
                          <a:latin typeface="+mn-lt"/>
                          <a:ea typeface="Times New Roman"/>
                          <a:cs typeface="Times New Roman"/>
                        </a:rPr>
                        <a:t>FUND NAME</a:t>
                      </a:r>
                      <a:endParaRPr lang="en-US" sz="12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1500"/>
                        </a:spcAft>
                      </a:pPr>
                      <a:r>
                        <a:rPr lang="en-US" sz="1400" b="1" i="1" dirty="0">
                          <a:latin typeface="+mn-lt"/>
                          <a:ea typeface="Times New Roman"/>
                          <a:cs typeface="Times New Roman"/>
                        </a:rPr>
                        <a:t>DEDUCTION ALLOWED</a:t>
                      </a:r>
                      <a:endParaRPr lang="en-US" sz="12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744912">
                <a:tc>
                  <a:txBody>
                    <a:bodyPr/>
                    <a:lstStyle/>
                    <a:p>
                      <a:pPr marL="0" marR="0">
                        <a:lnSpc>
                          <a:spcPts val="1875"/>
                        </a:lnSpc>
                        <a:spcBef>
                          <a:spcPts val="0"/>
                        </a:spcBef>
                        <a:spcAft>
                          <a:spcPts val="1125"/>
                        </a:spcAft>
                      </a:pPr>
                      <a:r>
                        <a:rPr lang="en-US" sz="1400" i="1" dirty="0">
                          <a:latin typeface="+mn-lt"/>
                          <a:ea typeface="Times New Roman"/>
                          <a:cs typeface="Times New Roman"/>
                        </a:rPr>
                        <a:t>Any other approved fund or any institutions which satisfies the conditions mentioned in section 80G</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gn="ctr">
                        <a:lnSpc>
                          <a:spcPts val="1875"/>
                        </a:lnSpc>
                        <a:spcBef>
                          <a:spcPts val="0"/>
                        </a:spcBef>
                        <a:spcAft>
                          <a:spcPts val="1125"/>
                        </a:spcAft>
                      </a:pPr>
                      <a:r>
                        <a:rPr lang="en-US" sz="1400" i="1">
                          <a:latin typeface="+mn-lt"/>
                          <a:ea typeface="Times New Roman"/>
                          <a:cs typeface="Times New Roman"/>
                        </a:rPr>
                        <a:t>50%</a:t>
                      </a:r>
                      <a:endParaRPr lang="en-US" sz="1400" i="1">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065202">
                <a:tc>
                  <a:txBody>
                    <a:bodyPr/>
                    <a:lstStyle/>
                    <a:p>
                      <a:pPr marL="0" marR="0">
                        <a:lnSpc>
                          <a:spcPts val="1875"/>
                        </a:lnSpc>
                        <a:spcBef>
                          <a:spcPts val="0"/>
                        </a:spcBef>
                        <a:spcAft>
                          <a:spcPts val="1125"/>
                        </a:spcAft>
                      </a:pPr>
                      <a:r>
                        <a:rPr lang="en-US" sz="1400" i="1" dirty="0">
                          <a:latin typeface="+mn-lt"/>
                          <a:ea typeface="Times New Roman"/>
                          <a:cs typeface="Times New Roman"/>
                        </a:rPr>
                        <a:t>Govt. or any local authority to be </a:t>
                      </a:r>
                      <a:r>
                        <a:rPr lang="en-US" sz="1400" i="1" dirty="0" err="1">
                          <a:latin typeface="+mn-lt"/>
                          <a:ea typeface="Times New Roman"/>
                          <a:cs typeface="Times New Roman"/>
                        </a:rPr>
                        <a:t>utilised</a:t>
                      </a:r>
                      <a:r>
                        <a:rPr lang="en-US" sz="1400" i="1" dirty="0">
                          <a:latin typeface="+mn-lt"/>
                          <a:ea typeface="Times New Roman"/>
                          <a:cs typeface="Times New Roman"/>
                        </a:rPr>
                        <a:t> for any charity purpose other than the purpose of promoting </a:t>
                      </a:r>
                      <a:r>
                        <a:rPr lang="en-US" sz="1400" i="1" dirty="0" smtClean="0">
                          <a:latin typeface="+mn-lt"/>
                          <a:ea typeface="Times New Roman"/>
                          <a:cs typeface="Times New Roman"/>
                        </a:rPr>
                        <a:t> </a:t>
                      </a:r>
                      <a:r>
                        <a:rPr lang="en-US" sz="1400" i="1" dirty="0">
                          <a:latin typeface="+mn-lt"/>
                          <a:ea typeface="Times New Roman"/>
                          <a:cs typeface="Times New Roman"/>
                        </a:rPr>
                        <a:t>family planning</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gn="ctr">
                        <a:lnSpc>
                          <a:spcPts val="1875"/>
                        </a:lnSpc>
                        <a:spcBef>
                          <a:spcPts val="0"/>
                        </a:spcBef>
                        <a:spcAft>
                          <a:spcPts val="1125"/>
                        </a:spcAft>
                      </a:pPr>
                      <a:r>
                        <a:rPr lang="en-US" sz="1400" i="1" dirty="0">
                          <a:latin typeface="+mn-lt"/>
                          <a:ea typeface="Times New Roman"/>
                          <a:cs typeface="Times New Roman"/>
                        </a:rPr>
                        <a:t>50%</a:t>
                      </a:r>
                      <a:endParaRPr lang="en-US" sz="1400" i="1" dirty="0">
                        <a:latin typeface="+mn-lt"/>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Rectangle 1"/>
          <p:cNvSpPr/>
          <p:nvPr/>
        </p:nvSpPr>
        <p:spPr>
          <a:xfrm>
            <a:off x="533400" y="228600"/>
            <a:ext cx="777240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i="1" u="sng" dirty="0" smtClean="0"/>
              <a:t>Adjusted Gross Total Income</a:t>
            </a:r>
            <a:endParaRPr lang="en-US" sz="2400" b="1" i="1" u="sng" dirty="0"/>
          </a:p>
        </p:txBody>
      </p:sp>
      <p:sp>
        <p:nvSpPr>
          <p:cNvPr id="1048633" name="Rectangle 2"/>
          <p:cNvSpPr/>
          <p:nvPr/>
        </p:nvSpPr>
        <p:spPr>
          <a:xfrm>
            <a:off x="457200" y="914400"/>
            <a:ext cx="8305800" cy="2585323"/>
          </a:xfrm>
          <a:prstGeom prst="rect">
            <a:avLst/>
          </a:prstGeom>
          <a:solidFill>
            <a:srgbClr val="FFFF00"/>
          </a:solidFill>
        </p:spPr>
        <p:txBody>
          <a:bodyPr wrap="square">
            <a:spAutoFit/>
          </a:bodyPr>
          <a:lstStyle/>
          <a:p>
            <a:r>
              <a:rPr lang="en-US" dirty="0" smtClean="0"/>
              <a:t>Adjusted gross total income is the gross total income (sum of income under all heads) reduced by the aggregate of the following:</a:t>
            </a:r>
          </a:p>
          <a:p>
            <a:pPr>
              <a:lnSpc>
                <a:spcPct val="150000"/>
              </a:lnSpc>
              <a:buFont typeface="Wingdings" pitchFamily="2" charset="2"/>
              <a:buChar char="Ø"/>
            </a:pPr>
            <a:r>
              <a:rPr lang="en-US" dirty="0" smtClean="0"/>
              <a:t>Amount deductible under Sections 80CCC to 80U (Except Section 80G)</a:t>
            </a:r>
          </a:p>
          <a:p>
            <a:pPr>
              <a:lnSpc>
                <a:spcPct val="150000"/>
              </a:lnSpc>
              <a:buFont typeface="Wingdings" pitchFamily="2" charset="2"/>
              <a:buChar char="Ø"/>
            </a:pPr>
            <a:r>
              <a:rPr lang="en-US" dirty="0" smtClean="0"/>
              <a:t>Exempt Income Section </a:t>
            </a:r>
            <a:r>
              <a:rPr lang="en-US" dirty="0" smtClean="0">
                <a:latin typeface="+mj-lt"/>
              </a:rPr>
              <a:t>10</a:t>
            </a:r>
          </a:p>
          <a:p>
            <a:pPr>
              <a:lnSpc>
                <a:spcPct val="150000"/>
              </a:lnSpc>
              <a:buFont typeface="Wingdings" pitchFamily="2" charset="2"/>
              <a:buChar char="Ø"/>
            </a:pPr>
            <a:r>
              <a:rPr lang="en-US" dirty="0" smtClean="0"/>
              <a:t>Long-term capital gains</a:t>
            </a:r>
          </a:p>
          <a:p>
            <a:pPr>
              <a:lnSpc>
                <a:spcPct val="150000"/>
              </a:lnSpc>
              <a:buFont typeface="Wingdings" pitchFamily="2" charset="2"/>
              <a:buChar char="Ø"/>
            </a:pPr>
            <a:r>
              <a:rPr lang="en-US" dirty="0" smtClean="0"/>
              <a:t>Income referred to in Sections 115A, 115AB, 115AC, 115AD and 115D, relating to </a:t>
            </a:r>
          </a:p>
          <a:p>
            <a:r>
              <a:rPr lang="en-US" dirty="0" smtClean="0"/>
              <a:t>    non-residents and foreign companies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Rectangle 1"/>
          <p:cNvSpPr>
            <a:spLocks noChangeArrowheads="1"/>
          </p:cNvSpPr>
          <p:nvPr/>
        </p:nvSpPr>
        <p:spPr bwMode="auto">
          <a:xfrm>
            <a:off x="228600" y="228600"/>
            <a:ext cx="8763000" cy="3200876"/>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ea typeface="Times New Roman" pitchFamily="18" charset="0"/>
                <a:cs typeface="Arial" pitchFamily="34" charset="0"/>
              </a:rPr>
              <a:t>Section 80TTA</a:t>
            </a:r>
          </a:p>
          <a:p>
            <a:pPr marL="0" marR="0" lvl="0" indent="0" algn="ctr" defTabSz="914400" rtl="0" eaLnBrk="1" fontAlgn="base" latinLnBrk="0" hangingPunct="1">
              <a:lnSpc>
                <a:spcPct val="150000"/>
              </a:lnSpc>
              <a:spcBef>
                <a:spcPct val="0"/>
              </a:spcBef>
              <a:spcAft>
                <a:spcPct val="0"/>
              </a:spcAft>
              <a:buClrTx/>
              <a:buSzTx/>
              <a:buFontTx/>
              <a:buNone/>
            </a:pPr>
            <a:r>
              <a:rPr kumimoji="0" lang="en-US" sz="2400" b="0" i="1" u="none" strike="noStrike" cap="none" normalizeH="0" baseline="0" dirty="0" smtClean="0">
                <a:ln>
                  <a:noFill/>
                </a:ln>
                <a:solidFill>
                  <a:srgbClr val="000000"/>
                </a:solidFill>
                <a:effectLst/>
                <a:ea typeface="Times New Roman" pitchFamily="18" charset="0"/>
                <a:cs typeface="Arial" pitchFamily="34" charset="0"/>
              </a:rPr>
              <a:t>Deduction in respect of interest on deposits in Savings Account</a:t>
            </a:r>
            <a:endParaRPr kumimoji="0" lang="en-US" sz="2400" b="0" i="1" u="none" strike="noStrike" cap="none" normalizeH="0" baseline="0" dirty="0" smtClean="0">
              <a:ln>
                <a:noFill/>
              </a:ln>
              <a:solidFill>
                <a:srgbClr val="000000"/>
              </a:solidFill>
              <a:effectLst/>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000000"/>
                </a:solidFill>
                <a:effectLst/>
                <a:ea typeface="Times New Roman" pitchFamily="18" charset="0"/>
                <a:cs typeface="Times New Roman" pitchFamily="18" charset="0"/>
              </a:rPr>
              <a:t>Section 80TTA allows deduction in respect of interest income on deposits in Savings Bank Accounts of Banks, Co-Operatives Banks or Post Office. The quantum of deduction allowed under this section is Rs. 10,000 or the actual interest earned, whichever is lower. This deduction can be availed by both individual and HUF.</a:t>
            </a:r>
            <a: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r>
            <a:b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br>
            <a: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r>
            <a:b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endParaRPr>
          </a:p>
        </p:txBody>
      </p:sp>
      <p:sp>
        <p:nvSpPr>
          <p:cNvPr id="1048635" name="Rectangle 2"/>
          <p:cNvSpPr>
            <a:spLocks noChangeArrowheads="1"/>
          </p:cNvSpPr>
          <p:nvPr/>
        </p:nvSpPr>
        <p:spPr bwMode="auto">
          <a:xfrm>
            <a:off x="228600" y="3505200"/>
            <a:ext cx="8763000" cy="3385542"/>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rgbClr val="000000"/>
                </a:solidFill>
                <a:effectLst/>
                <a:ea typeface="Times New Roman" pitchFamily="18" charset="0"/>
                <a:cs typeface="Arial" pitchFamily="34" charset="0"/>
              </a:rPr>
              <a:t>Section 80TTB</a:t>
            </a:r>
          </a:p>
          <a:p>
            <a:pPr marL="0" marR="0" lvl="0" indent="0" algn="ctr" defTabSz="914400" rtl="0" eaLnBrk="1" fontAlgn="base" latinLnBrk="0" hangingPunct="1">
              <a:lnSpc>
                <a:spcPct val="100000"/>
              </a:lnSpc>
              <a:spcBef>
                <a:spcPct val="0"/>
              </a:spcBef>
              <a:spcAft>
                <a:spcPct val="0"/>
              </a:spcAft>
              <a:buClrTx/>
              <a:buSzTx/>
              <a:buFontTx/>
              <a:buNone/>
            </a:pPr>
            <a:r>
              <a:rPr kumimoji="0" lang="en-US" sz="2400" b="0" i="1" u="none" strike="noStrike" cap="none" normalizeH="0" baseline="0" dirty="0" smtClean="0">
                <a:ln>
                  <a:noFill/>
                </a:ln>
                <a:solidFill>
                  <a:srgbClr val="000000"/>
                </a:solidFill>
                <a:effectLst/>
                <a:ea typeface="Times New Roman" pitchFamily="18" charset="0"/>
                <a:cs typeface="Arial" pitchFamily="34" charset="0"/>
              </a:rPr>
              <a:t>Deduction in respect of interest from deposits held by Senior Citizens</a:t>
            </a:r>
            <a:endParaRPr kumimoji="0" lang="en-US" sz="2400" b="0" i="1" u="none" strike="noStrike" cap="none" normalizeH="0" baseline="0" dirty="0" smtClean="0">
              <a:ln>
                <a:noFill/>
              </a:ln>
              <a:solidFill>
                <a:srgbClr val="000000"/>
              </a:solidFill>
              <a:effectLst/>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pPr>
            <a:r>
              <a:rPr kumimoji="0" lang="en-US" sz="2000" i="0" u="none" strike="noStrike" cap="none" normalizeH="0" baseline="0" dirty="0" smtClean="0">
                <a:ln>
                  <a:noFill/>
                </a:ln>
                <a:effectLst/>
                <a:ea typeface="Times New Roman" pitchFamily="18" charset="0"/>
                <a:cs typeface="Times New Roman" pitchFamily="18" charset="0"/>
              </a:rPr>
              <a:t>Section 80TTB allows a deduction </a:t>
            </a:r>
            <a:r>
              <a:rPr kumimoji="0" lang="en-US" sz="2000" i="0" u="none" strike="noStrike" cap="none" normalizeH="0" baseline="0" dirty="0" err="1" smtClean="0">
                <a:ln>
                  <a:noFill/>
                </a:ln>
                <a:effectLst/>
                <a:ea typeface="Times New Roman" pitchFamily="18" charset="0"/>
                <a:cs typeface="Times New Roman" pitchFamily="18" charset="0"/>
              </a:rPr>
              <a:t>upto</a:t>
            </a:r>
            <a:r>
              <a:rPr kumimoji="0" lang="en-US" sz="2000" i="0" u="none" strike="noStrike" cap="none" normalizeH="0" baseline="0" dirty="0" smtClean="0">
                <a:ln>
                  <a:noFill/>
                </a:ln>
                <a:effectLst/>
                <a:ea typeface="Times New Roman" pitchFamily="18" charset="0"/>
                <a:cs typeface="Times New Roman" pitchFamily="18" charset="0"/>
              </a:rPr>
              <a:t> Rs 50,000/- in respect of interest income from deposits held by resident senior citizens (age 60 years or more) Therefore, limit of TDS deduction u/s 194A for senior citizens has been raised to Rs. 50,000. However, no deduction under section 80TTA shall be allowed in these cases.</a:t>
            </a:r>
            <a:r>
              <a:rPr kumimoji="0" lang="en-US" sz="2000" b="0" i="0" u="none" strike="noStrike" cap="none" normalizeH="0" baseline="0" dirty="0" smtClean="0">
                <a:ln>
                  <a:noFill/>
                </a:ln>
                <a:effectLst/>
                <a:latin typeface="Calibri" pitchFamily="34" charset="0"/>
                <a:ea typeface="Times New Roman" pitchFamily="18" charset="0"/>
                <a:cs typeface="Times New Roman" pitchFamily="18" charset="0"/>
              </a:rPr>
              <a:t/>
            </a:r>
            <a:br>
              <a:rPr kumimoji="0" lang="en-US" sz="2000" b="0" i="0" u="none" strike="noStrike" cap="none" normalizeH="0" baseline="0" dirty="0" smtClean="0">
                <a:ln>
                  <a:noFill/>
                </a:ln>
                <a:effectLst/>
                <a:latin typeface="Calibri" pitchFamily="34" charset="0"/>
                <a:ea typeface="Times New Roman" pitchFamily="18" charset="0"/>
                <a:cs typeface="Times New Roman" pitchFamily="18" charset="0"/>
              </a:rPr>
            </a:br>
            <a: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r>
            <a:br>
              <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Rectangle 2"/>
          <p:cNvSpPr/>
          <p:nvPr/>
        </p:nvSpPr>
        <p:spPr>
          <a:xfrm>
            <a:off x="381000" y="228600"/>
            <a:ext cx="8382000" cy="589072"/>
          </a:xfrm>
          <a:prstGeom prst="rect">
            <a:avLst/>
          </a:prstGeom>
        </p:spPr>
        <p:txBody>
          <a:bodyPr wrap="square">
            <a:spAutoFit/>
          </a:bodyPr>
          <a:lstStyle/>
          <a:p>
            <a:pPr lvl="0" algn="ctr" fontAlgn="base">
              <a:lnSpc>
                <a:spcPct val="150000"/>
              </a:lnSpc>
              <a:spcBef>
                <a:spcPct val="0"/>
              </a:spcBef>
              <a:spcAft>
                <a:spcPct val="0"/>
              </a:spcAft>
            </a:pPr>
            <a:r>
              <a:rPr lang="en-US" sz="2400" b="1" u="sng" dirty="0" smtClean="0">
                <a:solidFill>
                  <a:srgbClr val="000000"/>
                </a:solidFill>
                <a:ea typeface="Times New Roman" pitchFamily="18" charset="0"/>
                <a:cs typeface="Arial" pitchFamily="34" charset="0"/>
              </a:rPr>
              <a:t>Section 80U</a:t>
            </a:r>
          </a:p>
        </p:txBody>
      </p:sp>
      <p:graphicFrame>
        <p:nvGraphicFramePr>
          <p:cNvPr id="4194314" name="Table 3"/>
          <p:cNvGraphicFramePr>
            <a:graphicFrameLocks noGrp="1"/>
          </p:cNvGraphicFramePr>
          <p:nvPr/>
        </p:nvGraphicFramePr>
        <p:xfrm>
          <a:off x="152400" y="990600"/>
          <a:ext cx="8839200" cy="1553316"/>
        </p:xfrm>
        <a:graphic>
          <a:graphicData uri="http://schemas.openxmlformats.org/drawingml/2006/table">
            <a:tbl>
              <a:tblPr/>
              <a:tblGrid>
                <a:gridCol w="3938424"/>
                <a:gridCol w="1979160"/>
                <a:gridCol w="2921616"/>
              </a:tblGrid>
              <a:tr h="914400">
                <a:tc>
                  <a:txBody>
                    <a:bodyPr/>
                    <a:lstStyle/>
                    <a:p>
                      <a:pPr marL="0" marR="0">
                        <a:lnSpc>
                          <a:spcPct val="115000"/>
                        </a:lnSpc>
                        <a:spcBef>
                          <a:spcPts val="0"/>
                        </a:spcBef>
                        <a:spcAft>
                          <a:spcPts val="0"/>
                        </a:spcAft>
                      </a:pPr>
                      <a:r>
                        <a:rPr lang="en-US" sz="2000" dirty="0">
                          <a:latin typeface="+mn-lt"/>
                          <a:ea typeface="Times New Roman"/>
                          <a:cs typeface="Times New Roman"/>
                        </a:rPr>
                        <a:t>Disabled </a:t>
                      </a:r>
                      <a:r>
                        <a:rPr lang="en-US" sz="2000" dirty="0" smtClean="0">
                          <a:latin typeface="+mn-lt"/>
                          <a:ea typeface="Times New Roman"/>
                          <a:cs typeface="Times New Roman"/>
                        </a:rPr>
                        <a:t>Individuals </a:t>
                      </a:r>
                      <a:r>
                        <a:rPr lang="en-US" sz="2000" dirty="0" err="1" smtClean="0">
                          <a:latin typeface="+mn-lt"/>
                          <a:ea typeface="Times New Roman"/>
                          <a:cs typeface="Times New Roman"/>
                        </a:rPr>
                        <a:t>Assesee</a:t>
                      </a:r>
                      <a:endParaRPr lang="en-US" sz="2000" dirty="0">
                        <a:latin typeface="+mn-lt"/>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mn-lt"/>
                          <a:ea typeface="Times New Roman"/>
                          <a:cs typeface="Times New Roman"/>
                        </a:rPr>
                        <a:t>Individuals</a:t>
                      </a:r>
                      <a:endParaRPr lang="en-US" sz="2000" dirty="0">
                        <a:latin typeface="+mn-lt"/>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mn-lt"/>
                          <a:ea typeface="Times New Roman"/>
                          <a:cs typeface="Times New Roman"/>
                        </a:rPr>
                        <a:t>Normal Disability: Rs. 75,000/- </a:t>
                      </a:r>
                      <a:br>
                        <a:rPr lang="en-US" sz="2000" dirty="0">
                          <a:latin typeface="+mn-lt"/>
                          <a:ea typeface="Times New Roman"/>
                          <a:cs typeface="Times New Roman"/>
                        </a:rPr>
                      </a:br>
                      <a:r>
                        <a:rPr lang="en-US" sz="2000" dirty="0">
                          <a:latin typeface="+mn-lt"/>
                          <a:ea typeface="Times New Roman"/>
                          <a:cs typeface="Times New Roman"/>
                        </a:rPr>
                        <a:t>Severe Disability: Rs. 1,25,000/-</a:t>
                      </a:r>
                      <a:endParaRPr lang="en-US" sz="2000" dirty="0">
                        <a:latin typeface="+mn-lt"/>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637" name="Rectangle 1"/>
          <p:cNvSpPr>
            <a:spLocks noChangeArrowheads="1"/>
          </p:cNvSpPr>
          <p:nvPr/>
        </p:nvSpPr>
        <p:spPr bwMode="auto">
          <a:xfrm>
            <a:off x="152400" y="3810000"/>
            <a:ext cx="8458200" cy="46166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1" u="sng" strike="noStrike" cap="none" normalizeH="0" baseline="0" dirty="0" smtClean="0">
                <a:ln>
                  <a:noFill/>
                </a:ln>
                <a:solidFill>
                  <a:schemeClr val="tx1"/>
                </a:solidFill>
                <a:effectLst/>
                <a:ea typeface="Calibri" pitchFamily="34" charset="0"/>
                <a:cs typeface="Times New Roman" pitchFamily="18" charset="0"/>
              </a:rPr>
              <a:t>Notes to Section 80C</a:t>
            </a:r>
            <a:endParaRPr kumimoji="0" lang="en-US" sz="2400" b="1" i="1" u="sng" strike="noStrike" cap="none" normalizeH="0" baseline="0" dirty="0" smtClean="0">
              <a:ln>
                <a:noFill/>
              </a:ln>
              <a:solidFill>
                <a:schemeClr val="tx1"/>
              </a:solidFill>
              <a:effectLst/>
            </a:endParaRPr>
          </a:p>
        </p:txBody>
      </p:sp>
      <p:pic>
        <p:nvPicPr>
          <p:cNvPr id="2097154" name="Picture 5"/>
          <p:cNvPicPr>
            <a:picLocks/>
          </p:cNvPicPr>
          <p:nvPr/>
        </p:nvPicPr>
        <p:blipFill>
          <a:blip r:embed="rId2">
            <a:lum contrast="20000"/>
          </a:blip>
          <a:srcRect b="36283"/>
          <a:stretch>
            <a:fillRect/>
          </a:stretch>
        </p:blipFill>
        <p:spPr bwMode="auto">
          <a:xfrm>
            <a:off x="228600" y="4343400"/>
            <a:ext cx="8686800" cy="2057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a:xfrm>
            <a:off x="457200" y="2209800"/>
            <a:ext cx="8305800" cy="1143000"/>
          </a:xfrm>
        </p:spPr>
        <p:txBody>
          <a:bodyPr/>
          <a:lstStyle/>
          <a:p>
            <a:pPr algn="ctr"/>
            <a:r>
              <a:rPr lang="en-US" dirty="0" smtClean="0"/>
              <a:t>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4" name="Table 1"/>
          <p:cNvGraphicFramePr>
            <a:graphicFrameLocks noGrp="1"/>
          </p:cNvGraphicFramePr>
          <p:nvPr/>
        </p:nvGraphicFramePr>
        <p:xfrm>
          <a:off x="152400" y="1143000"/>
          <a:ext cx="8762999" cy="5181599"/>
        </p:xfrm>
        <a:graphic>
          <a:graphicData uri="http://schemas.openxmlformats.org/drawingml/2006/table">
            <a:tbl>
              <a:tblPr/>
              <a:tblGrid>
                <a:gridCol w="2588879"/>
                <a:gridCol w="3377368"/>
                <a:gridCol w="2796752"/>
              </a:tblGrid>
              <a:tr h="1245076">
                <a:tc>
                  <a:txBody>
                    <a:bodyPr/>
                    <a:lstStyle/>
                    <a:p>
                      <a:pPr marL="0" marR="0">
                        <a:lnSpc>
                          <a:spcPct val="115000"/>
                        </a:lnSpc>
                        <a:spcBef>
                          <a:spcPts val="0"/>
                        </a:spcBef>
                        <a:spcAft>
                          <a:spcPts val="0"/>
                        </a:spcAft>
                      </a:pPr>
                      <a:r>
                        <a:rPr lang="en-US" sz="2400" b="1" u="sng" dirty="0">
                          <a:latin typeface="Calibri"/>
                          <a:ea typeface="Calibri"/>
                          <a:cs typeface="Times New Roman"/>
                        </a:rPr>
                        <a:t>Particulars</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400" b="1" u="sng" dirty="0">
                          <a:latin typeface="Calibri"/>
                          <a:ea typeface="Calibri"/>
                          <a:cs typeface="Times New Roman"/>
                        </a:rPr>
                        <a:t>Income Tax Deduction of Rs. 1,50,000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400" b="1" u="sng" dirty="0">
                          <a:latin typeface="Calibri"/>
                          <a:ea typeface="Calibri"/>
                          <a:cs typeface="Times New Roman"/>
                        </a:rPr>
                        <a:t>No Income Tax Deduction</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076831">
                <a:tc>
                  <a:txBody>
                    <a:bodyPr/>
                    <a:lstStyle/>
                    <a:p>
                      <a:pPr marL="0" marR="0">
                        <a:lnSpc>
                          <a:spcPct val="115000"/>
                        </a:lnSpc>
                        <a:spcBef>
                          <a:spcPts val="0"/>
                        </a:spcBef>
                        <a:spcAft>
                          <a:spcPts val="0"/>
                        </a:spcAft>
                      </a:pPr>
                      <a:r>
                        <a:rPr lang="en-US" sz="2000" dirty="0">
                          <a:latin typeface="Calibri"/>
                          <a:ea typeface="Calibri"/>
                          <a:cs typeface="Times New Roman"/>
                        </a:rPr>
                        <a:t>Gross Income before deductions</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15,00,000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15,00,000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076831">
                <a:tc>
                  <a:txBody>
                    <a:bodyPr/>
                    <a:lstStyle/>
                    <a:p>
                      <a:pPr marL="0" marR="0">
                        <a:lnSpc>
                          <a:spcPct val="115000"/>
                        </a:lnSpc>
                        <a:spcBef>
                          <a:spcPts val="0"/>
                        </a:spcBef>
                        <a:spcAft>
                          <a:spcPts val="0"/>
                        </a:spcAft>
                      </a:pPr>
                      <a:r>
                        <a:rPr lang="en-US" sz="2000" dirty="0">
                          <a:latin typeface="Calibri"/>
                          <a:ea typeface="Calibri"/>
                          <a:cs typeface="Times New Roman"/>
                        </a:rPr>
                        <a:t>Income Tax Deductions</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1,50,000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NIL</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643460">
                <a:tc>
                  <a:txBody>
                    <a:bodyPr/>
                    <a:lstStyle/>
                    <a:p>
                      <a:pPr marL="0" marR="0">
                        <a:lnSpc>
                          <a:spcPct val="115000"/>
                        </a:lnSpc>
                        <a:spcBef>
                          <a:spcPts val="0"/>
                        </a:spcBef>
                        <a:spcAft>
                          <a:spcPts val="0"/>
                        </a:spcAft>
                      </a:pPr>
                      <a:r>
                        <a:rPr lang="en-US" sz="2000">
                          <a:latin typeface="Calibri"/>
                          <a:ea typeface="Calibri"/>
                          <a:cs typeface="Times New Roman"/>
                        </a:rPr>
                        <a:t>Net taxable Income</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13,50,000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15,00,000</a:t>
                      </a: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139401">
                <a:tc>
                  <a:txBody>
                    <a:bodyPr/>
                    <a:lstStyle/>
                    <a:p>
                      <a:pPr marL="0" marR="0">
                        <a:lnSpc>
                          <a:spcPct val="115000"/>
                        </a:lnSpc>
                        <a:spcBef>
                          <a:spcPts val="0"/>
                        </a:spcBef>
                        <a:spcAft>
                          <a:spcPts val="0"/>
                        </a:spcAft>
                      </a:pPr>
                      <a:r>
                        <a:rPr lang="en-US" sz="2000" dirty="0">
                          <a:latin typeface="Calibri"/>
                          <a:ea typeface="Calibri"/>
                          <a:cs typeface="Times New Roman"/>
                        </a:rPr>
                        <a:t>Tax Liability before Rebate and </a:t>
                      </a:r>
                      <a:r>
                        <a:rPr lang="en-US" sz="2000" dirty="0" err="1">
                          <a:latin typeface="Calibri"/>
                          <a:ea typeface="Calibri"/>
                          <a:cs typeface="Times New Roman"/>
                        </a:rPr>
                        <a:t>Cess</a:t>
                      </a:r>
                      <a:endParaRPr lang="en-US" sz="2000" dirty="0">
                        <a:latin typeface="Calibri"/>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a:t>
                      </a:r>
                      <a:r>
                        <a:rPr lang="en-US" sz="2000" dirty="0" smtClean="0">
                          <a:latin typeface="Calibri"/>
                          <a:ea typeface="Calibri"/>
                          <a:cs typeface="Times New Roman"/>
                        </a:rPr>
                        <a:t>2,17,500</a:t>
                      </a:r>
                      <a:endParaRPr lang="en-US" sz="2000" dirty="0">
                        <a:latin typeface="Calibri"/>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2000" dirty="0">
                          <a:latin typeface="Calibri"/>
                          <a:ea typeface="Calibri"/>
                          <a:cs typeface="Times New Roman"/>
                        </a:rPr>
                        <a:t>Rs. </a:t>
                      </a:r>
                      <a:r>
                        <a:rPr lang="en-US" sz="2000" dirty="0" smtClean="0">
                          <a:latin typeface="Calibri"/>
                          <a:ea typeface="Calibri"/>
                          <a:cs typeface="Times New Roman"/>
                        </a:rPr>
                        <a:t>2,62,500</a:t>
                      </a:r>
                      <a:endParaRPr lang="en-US" sz="2000" dirty="0">
                        <a:latin typeface="Calibri"/>
                        <a:ea typeface="Calibri"/>
                        <a:cs typeface="Times New Roman"/>
                      </a:endParaRPr>
                    </a:p>
                  </a:txBody>
                  <a:tcPr marL="142875" marR="142875" marT="95250" marB="95250">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597" name="Rectangle 1"/>
          <p:cNvSpPr>
            <a:spLocks noChangeArrowheads="1"/>
          </p:cNvSpPr>
          <p:nvPr/>
        </p:nvSpPr>
        <p:spPr bwMode="auto">
          <a:xfrm>
            <a:off x="228600" y="-128954"/>
            <a:ext cx="8915400" cy="1361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3600" b="1" i="0" u="sng" strike="noStrike" cap="none" normalizeH="0" baseline="0" dirty="0" smtClean="0">
                <a:ln>
                  <a:noFill/>
                </a:ln>
                <a:solidFill>
                  <a:srgbClr val="000000"/>
                </a:solidFill>
                <a:effectLst/>
                <a:latin typeface="+mj-lt"/>
                <a:ea typeface="Times New Roman" pitchFamily="18" charset="0"/>
                <a:cs typeface="Times New Roman" pitchFamily="18" charset="0"/>
              </a:rPr>
              <a:t>Income Tax Deductions reduces  Tax Liability:</a:t>
            </a:r>
            <a:endParaRPr kumimoji="0" lang="en-US" sz="3600" b="0" i="0" u="none" strike="noStrike" cap="none" normalizeH="0" baseline="0" dirty="0" smtClean="0">
              <a:ln>
                <a:noFill/>
              </a:ln>
              <a:solidFill>
                <a:schemeClr val="tx1"/>
              </a:solidFill>
              <a:effectLst/>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Rectangle 1"/>
          <p:cNvSpPr>
            <a:spLocks noChangeArrowheads="1"/>
          </p:cNvSpPr>
          <p:nvPr/>
        </p:nvSpPr>
        <p:spPr bwMode="auto">
          <a:xfrm>
            <a:off x="381000" y="-45432"/>
            <a:ext cx="8534400" cy="675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n-US" sz="3200" b="1" i="0" u="sng" strike="noStrike" cap="none" normalizeH="0" baseline="0" dirty="0" smtClean="0">
                <a:ln>
                  <a:noFill/>
                </a:ln>
                <a:effectLst/>
                <a:latin typeface="Calibri" pitchFamily="34" charset="0"/>
                <a:ea typeface="Times New Roman" pitchFamily="18" charset="0"/>
                <a:cs typeface="Times New Roman" pitchFamily="18" charset="0"/>
              </a:rPr>
              <a:t>Deductions Section 80C</a:t>
            </a:r>
            <a:endParaRPr kumimoji="0" lang="en-US" sz="3200" b="1" i="0" u="sng" strike="noStrike" cap="none" normalizeH="0" baseline="0" dirty="0" smtClean="0">
              <a:ln>
                <a:noFill/>
              </a:ln>
              <a:effectLst/>
              <a:latin typeface="Cambria" pitchFamily="18" charset="0"/>
              <a:ea typeface="Times New Roman" pitchFamily="18" charset="0"/>
              <a:cs typeface="Times New Roman" pitchFamily="18" charset="0"/>
            </a:endParaRPr>
          </a:p>
        </p:txBody>
      </p:sp>
      <p:graphicFrame>
        <p:nvGraphicFramePr>
          <p:cNvPr id="4194305" name="Table 2"/>
          <p:cNvGraphicFramePr>
            <a:graphicFrameLocks noGrp="1"/>
          </p:cNvGraphicFramePr>
          <p:nvPr/>
        </p:nvGraphicFramePr>
        <p:xfrm>
          <a:off x="152401" y="609599"/>
          <a:ext cx="8763000" cy="6078506"/>
        </p:xfrm>
        <a:graphic>
          <a:graphicData uri="http://schemas.openxmlformats.org/drawingml/2006/table">
            <a:tbl>
              <a:tblPr/>
              <a:tblGrid>
                <a:gridCol w="1117679"/>
                <a:gridCol w="3406475"/>
                <a:gridCol w="1711841"/>
                <a:gridCol w="2527005"/>
              </a:tblGrid>
              <a:tr h="822844">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Sections</a:t>
                      </a:r>
                      <a:endParaRPr lang="en-US" sz="1400" u="sng"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Income Tax Deduction for FY 2019-20 (AY 2020-21)</a:t>
                      </a:r>
                      <a:endParaRPr lang="en-US" sz="1400" u="sng"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a:solidFill>
                            <a:srgbClr val="000000"/>
                          </a:solidFill>
                          <a:latin typeface="Calibri"/>
                          <a:ea typeface="Times New Roman"/>
                          <a:cs typeface="Helvetica"/>
                        </a:rPr>
                        <a:t>Who can Invest?</a:t>
                      </a:r>
                      <a:endParaRPr lang="en-US" sz="1400" u="sng">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u="sng" dirty="0">
                          <a:solidFill>
                            <a:srgbClr val="000000"/>
                          </a:solidFill>
                          <a:latin typeface="Calibri"/>
                          <a:ea typeface="Times New Roman"/>
                          <a:cs typeface="Helvetica"/>
                        </a:rPr>
                        <a:t>Limit for </a:t>
                      </a:r>
                      <a:r>
                        <a:rPr lang="en-US" sz="1400" b="1" u="sng" dirty="0" smtClean="0">
                          <a:solidFill>
                            <a:srgbClr val="000000"/>
                          </a:solidFill>
                          <a:latin typeface="Calibri"/>
                          <a:ea typeface="Times New Roman"/>
                          <a:cs typeface="Helvetica"/>
                        </a:rPr>
                        <a:t>FY 2019</a:t>
                      </a:r>
                      <a:r>
                        <a:rPr lang="en-US" sz="1400" b="1" u="sng" baseline="0" dirty="0" smtClean="0">
                          <a:solidFill>
                            <a:srgbClr val="000000"/>
                          </a:solidFill>
                          <a:latin typeface="Calibri"/>
                          <a:ea typeface="Times New Roman"/>
                          <a:cs typeface="Helvetica"/>
                        </a:rPr>
                        <a:t> -</a:t>
                      </a:r>
                      <a:r>
                        <a:rPr lang="en-US" sz="1400" b="1" u="sng" dirty="0" smtClean="0">
                          <a:solidFill>
                            <a:srgbClr val="000000"/>
                          </a:solidFill>
                          <a:latin typeface="Calibri"/>
                          <a:ea typeface="Times New Roman"/>
                          <a:cs typeface="Helvetica"/>
                        </a:rPr>
                        <a:t>20 </a:t>
                      </a:r>
                      <a:r>
                        <a:rPr lang="en-US" sz="1400" b="1" u="sng" dirty="0">
                          <a:solidFill>
                            <a:srgbClr val="000000"/>
                          </a:solidFill>
                          <a:latin typeface="Calibri"/>
                          <a:ea typeface="Times New Roman"/>
                          <a:cs typeface="Helvetica"/>
                        </a:rPr>
                        <a:t>(AY 2020-21)</a:t>
                      </a:r>
                      <a:endParaRPr lang="en-US" sz="1400" u="sng"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860574">
                <a:tc>
                  <a:txBody>
                    <a:bodyPr/>
                    <a:lstStyle/>
                    <a:p>
                      <a:pPr marL="0" marR="0">
                        <a:lnSpc>
                          <a:spcPct val="115000"/>
                        </a:lnSpc>
                        <a:spcBef>
                          <a:spcPts val="0"/>
                        </a:spcBef>
                        <a:spcAft>
                          <a:spcPts val="0"/>
                        </a:spcAft>
                      </a:pPr>
                      <a:r>
                        <a:rPr lang="en-US" sz="1400" b="1" u="none" strike="noStrike" dirty="0">
                          <a:solidFill>
                            <a:schemeClr val="tx1"/>
                          </a:solidFill>
                          <a:latin typeface="Calibri"/>
                          <a:ea typeface="Times New Roman"/>
                          <a:cs typeface="Times New Roman"/>
                        </a:rPr>
                        <a:t>Section 80C</a:t>
                      </a:r>
                      <a:endParaRPr lang="en-US" sz="1400" b="1" u="none" dirty="0">
                        <a:solidFill>
                          <a:schemeClr val="tx1"/>
                        </a:solidFill>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Investing into very common and popular investment options like LIC, PPF, </a:t>
                      </a:r>
                      <a:r>
                        <a:rPr lang="en-US" sz="1400" dirty="0" err="1">
                          <a:latin typeface="Calibri"/>
                          <a:ea typeface="Times New Roman"/>
                          <a:cs typeface="Times New Roman"/>
                        </a:rPr>
                        <a:t>Sukanya</a:t>
                      </a:r>
                      <a:r>
                        <a:rPr lang="en-US" sz="1400" dirty="0">
                          <a:latin typeface="Calibri"/>
                          <a:ea typeface="Times New Roman"/>
                          <a:cs typeface="Times New Roman"/>
                        </a:rPr>
                        <a:t> </a:t>
                      </a:r>
                      <a:r>
                        <a:rPr lang="en-US" sz="1400" dirty="0" err="1">
                          <a:latin typeface="Calibri"/>
                          <a:ea typeface="Times New Roman"/>
                          <a:cs typeface="Times New Roman"/>
                        </a:rPr>
                        <a:t>Samriddhi</a:t>
                      </a:r>
                      <a:r>
                        <a:rPr lang="en-US" sz="1400" dirty="0">
                          <a:latin typeface="Calibri"/>
                          <a:ea typeface="Times New Roman"/>
                          <a:cs typeface="Times New Roman"/>
                        </a:rPr>
                        <a:t> Account, Mutual Funds, FD etc</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HUF</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rowSpan="3">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1,50,000</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623189">
                <a:tc>
                  <a:txBody>
                    <a:bodyPr/>
                    <a:lstStyle/>
                    <a:p>
                      <a:pPr marL="0" marR="0">
                        <a:lnSpc>
                          <a:spcPct val="115000"/>
                        </a:lnSpc>
                        <a:spcBef>
                          <a:spcPts val="0"/>
                        </a:spcBef>
                        <a:spcAft>
                          <a:spcPts val="0"/>
                        </a:spcAft>
                      </a:pPr>
                      <a:r>
                        <a:rPr lang="en-US" sz="1400" b="1" u="none" strike="noStrike" dirty="0">
                          <a:solidFill>
                            <a:schemeClr val="tx1"/>
                          </a:solidFill>
                          <a:latin typeface="Calibri"/>
                          <a:ea typeface="Times New Roman"/>
                          <a:cs typeface="Times New Roman"/>
                        </a:rPr>
                        <a:t>Section 80CCC</a:t>
                      </a:r>
                      <a:endParaRPr lang="en-US" sz="1400" b="1" u="none" dirty="0">
                        <a:solidFill>
                          <a:schemeClr val="tx1"/>
                        </a:solidFill>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Investment in Pension Funds</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vMerge="1">
                  <a:txBody>
                    <a:bodyPr/>
                    <a:lstStyle/>
                    <a:p>
                      <a:endParaRPr lang="en-US"/>
                    </a:p>
                  </a:txBody>
                  <a:tcPr/>
                </a:tc>
              </a:tr>
              <a:tr h="623189">
                <a:tc>
                  <a:txBody>
                    <a:bodyPr/>
                    <a:lstStyle/>
                    <a:p>
                      <a:pPr marL="0" marR="0">
                        <a:lnSpc>
                          <a:spcPct val="115000"/>
                        </a:lnSpc>
                        <a:spcBef>
                          <a:spcPts val="0"/>
                        </a:spcBef>
                        <a:spcAft>
                          <a:spcPts val="0"/>
                        </a:spcAft>
                      </a:pPr>
                      <a:r>
                        <a:rPr lang="en-US" sz="1400" b="1" u="none" strike="noStrike" dirty="0">
                          <a:solidFill>
                            <a:schemeClr val="tx1"/>
                          </a:solidFill>
                          <a:latin typeface="Calibri"/>
                          <a:ea typeface="Times New Roman"/>
                          <a:cs typeface="Times New Roman"/>
                        </a:rPr>
                        <a:t>Section 80CCD (1)</a:t>
                      </a:r>
                      <a:endParaRPr lang="en-US" sz="1400" b="1" u="none" dirty="0">
                        <a:solidFill>
                          <a:schemeClr val="tx1"/>
                        </a:solidFill>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Atal</a:t>
                      </a:r>
                      <a:r>
                        <a:rPr lang="en-US" sz="1400" dirty="0">
                          <a:latin typeface="Calibri"/>
                          <a:ea typeface="Times New Roman"/>
                          <a:cs typeface="Times New Roman"/>
                        </a:rPr>
                        <a:t> Pension </a:t>
                      </a:r>
                      <a:r>
                        <a:rPr lang="en-US" sz="1400" dirty="0" err="1">
                          <a:latin typeface="Calibri"/>
                          <a:ea typeface="Times New Roman"/>
                          <a:cs typeface="Times New Roman"/>
                        </a:rPr>
                        <a:t>Yojana</a:t>
                      </a:r>
                      <a:r>
                        <a:rPr lang="en-US" sz="1400" dirty="0">
                          <a:latin typeface="Calibri"/>
                          <a:ea typeface="Times New Roman"/>
                          <a:cs typeface="Times New Roman"/>
                        </a:rPr>
                        <a:t> and National Pension Scheme Contribution</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vMerge="1">
                  <a:txBody>
                    <a:bodyPr/>
                    <a:lstStyle/>
                    <a:p>
                      <a:endParaRPr lang="en-US"/>
                    </a:p>
                  </a:txBody>
                  <a:tcPr/>
                </a:tc>
              </a:tr>
              <a:tr h="652724">
                <a:tc>
                  <a:txBody>
                    <a:bodyPr/>
                    <a:lstStyle/>
                    <a:p>
                      <a:pPr marL="0" marR="0">
                        <a:lnSpc>
                          <a:spcPct val="115000"/>
                        </a:lnSpc>
                        <a:spcBef>
                          <a:spcPts val="0"/>
                        </a:spcBef>
                        <a:spcAft>
                          <a:spcPts val="0"/>
                        </a:spcAft>
                      </a:pPr>
                      <a:r>
                        <a:rPr lang="en-US" sz="1400" b="1" u="none" strike="noStrike" dirty="0">
                          <a:solidFill>
                            <a:schemeClr val="tx1"/>
                          </a:solidFill>
                          <a:latin typeface="Calibri"/>
                          <a:ea typeface="Times New Roman"/>
                          <a:cs typeface="Times New Roman"/>
                        </a:rPr>
                        <a:t>Section 80CCD(1B)</a:t>
                      </a:r>
                      <a:endParaRPr lang="en-US" sz="1400" b="1" u="none" dirty="0">
                        <a:solidFill>
                          <a:schemeClr val="tx1"/>
                        </a:solidFill>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Atal</a:t>
                      </a:r>
                      <a:r>
                        <a:rPr lang="en-US" sz="1400" dirty="0">
                          <a:latin typeface="Calibri"/>
                          <a:ea typeface="Times New Roman"/>
                          <a:cs typeface="Times New Roman"/>
                        </a:rPr>
                        <a:t> Pension </a:t>
                      </a:r>
                      <a:r>
                        <a:rPr lang="en-US" sz="1400" dirty="0" err="1">
                          <a:latin typeface="Calibri"/>
                          <a:ea typeface="Times New Roman"/>
                          <a:cs typeface="Times New Roman"/>
                        </a:rPr>
                        <a:t>Yojana</a:t>
                      </a:r>
                      <a:r>
                        <a:rPr lang="en-US" sz="1400" dirty="0">
                          <a:latin typeface="Calibri"/>
                          <a:ea typeface="Times New Roman"/>
                          <a:cs typeface="Times New Roman"/>
                        </a:rPr>
                        <a:t> and National Pension </a:t>
                      </a:r>
                      <a:r>
                        <a:rPr lang="en-US" sz="1400" dirty="0" err="1">
                          <a:latin typeface="Calibri"/>
                          <a:ea typeface="Times New Roman"/>
                          <a:cs typeface="Times New Roman"/>
                        </a:rPr>
                        <a:t>SchemeContribution</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50,000</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2284882">
                <a:tc>
                  <a:txBody>
                    <a:bodyPr/>
                    <a:lstStyle/>
                    <a:p>
                      <a:pPr marL="0" marR="0">
                        <a:lnSpc>
                          <a:spcPct val="115000"/>
                        </a:lnSpc>
                        <a:spcBef>
                          <a:spcPts val="0"/>
                        </a:spcBef>
                        <a:spcAft>
                          <a:spcPts val="0"/>
                        </a:spcAft>
                      </a:pPr>
                      <a:r>
                        <a:rPr lang="en-US" sz="1400" b="1" u="none" strike="noStrike" dirty="0">
                          <a:solidFill>
                            <a:schemeClr val="tx1"/>
                          </a:solidFill>
                          <a:latin typeface="Calibri"/>
                          <a:ea typeface="Times New Roman"/>
                          <a:cs typeface="Times New Roman"/>
                        </a:rPr>
                        <a:t>Section 80CCD(2)</a:t>
                      </a:r>
                      <a:endParaRPr lang="en-US" sz="1400" b="1" u="none" dirty="0">
                        <a:solidFill>
                          <a:schemeClr val="tx1"/>
                        </a:solidFill>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National Pension Scheme Contribution by Employer</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Amount Contributed </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14% of Basic Salary + Dearness Allowance (in case the employer is CG)</a:t>
                      </a:r>
                      <a:br>
                        <a:rPr lang="en-US" sz="1400" dirty="0">
                          <a:latin typeface="Calibri"/>
                          <a:ea typeface="Times New Roman"/>
                          <a:cs typeface="Times New Roman"/>
                        </a:rPr>
                      </a:br>
                      <a:r>
                        <a:rPr lang="en-US" sz="1400" dirty="0">
                          <a:latin typeface="Calibri"/>
                          <a:ea typeface="Times New Roman"/>
                          <a:cs typeface="Times New Roman"/>
                        </a:rPr>
                        <a:t>10% of Basic Salary+ Dearness Allowance(in case of any other employer)</a:t>
                      </a:r>
                      <a:br>
                        <a:rPr lang="en-US" sz="1400" dirty="0">
                          <a:latin typeface="Calibri"/>
                          <a:ea typeface="Times New Roman"/>
                          <a:cs typeface="Times New Roman"/>
                        </a:rPr>
                      </a:br>
                      <a:r>
                        <a:rPr lang="en-US" sz="1400" dirty="0">
                          <a:latin typeface="Calibri"/>
                          <a:ea typeface="Times New Roman"/>
                          <a:cs typeface="Times New Roman"/>
                        </a:rPr>
                        <a:t>- Whichever is lower</a:t>
                      </a:r>
                      <a:endParaRPr lang="en-US" sz="1400" dirty="0">
                        <a:latin typeface="Calibri"/>
                        <a:ea typeface="Calibri"/>
                        <a:cs typeface="Times New Roman"/>
                      </a:endParaRPr>
                    </a:p>
                  </a:txBody>
                  <a:tcPr marL="125867" marR="125867" marT="83911" marB="83911">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6" name="Table 1"/>
          <p:cNvGraphicFramePr>
            <a:graphicFrameLocks noGrp="1"/>
          </p:cNvGraphicFramePr>
          <p:nvPr/>
        </p:nvGraphicFramePr>
        <p:xfrm>
          <a:off x="228599" y="838200"/>
          <a:ext cx="8763000" cy="5105401"/>
        </p:xfrm>
        <a:graphic>
          <a:graphicData uri="http://schemas.openxmlformats.org/drawingml/2006/table">
            <a:tbl>
              <a:tblPr/>
              <a:tblGrid>
                <a:gridCol w="1117679"/>
                <a:gridCol w="3406475"/>
                <a:gridCol w="1711841"/>
                <a:gridCol w="2527005"/>
              </a:tblGrid>
              <a:tr h="1209844">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Helvetica"/>
                        </a:rPr>
                        <a:t>Sections</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Helvetica"/>
                        </a:rPr>
                        <a:t>Income Tax Deduction for FY 2019-20 (AY 2020-21)</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Helvetica"/>
                        </a:rPr>
                        <a:t>Who can Invest?</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dirty="0">
                          <a:solidFill>
                            <a:srgbClr val="000000"/>
                          </a:solidFill>
                          <a:latin typeface="Calibri"/>
                          <a:ea typeface="Times New Roman"/>
                          <a:cs typeface="Helvetica"/>
                        </a:rPr>
                        <a:t>Limit for FY 2019-20 (AY 2020-21)</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209844">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80D</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Medical Insurance Premium and Medical Expenditure</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HUF</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1,00,000 </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209844">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80DD</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Medical Treatment of a Dependent with Disability</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HUF</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Normal Disability: Rs 75000/- </a:t>
                      </a:r>
                      <a:br>
                        <a:rPr lang="en-US" sz="1400" dirty="0">
                          <a:latin typeface="Calibri"/>
                          <a:ea typeface="Times New Roman"/>
                          <a:cs typeface="Times New Roman"/>
                        </a:rPr>
                      </a:br>
                      <a:r>
                        <a:rPr lang="en-US" sz="1400" dirty="0">
                          <a:latin typeface="Calibri"/>
                          <a:ea typeface="Times New Roman"/>
                          <a:cs typeface="Times New Roman"/>
                        </a:rPr>
                        <a:t>Severe Disability: Rs 125000/-</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475869">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80DDB</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Specified Diseases </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HUF</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Senior Citizens: </a:t>
                      </a:r>
                      <a:r>
                        <a:rPr lang="en-US" sz="1400" dirty="0" err="1">
                          <a:latin typeface="Calibri"/>
                          <a:ea typeface="Times New Roman"/>
                          <a:cs typeface="Times New Roman"/>
                        </a:rPr>
                        <a:t>Upto</a:t>
                      </a:r>
                      <a:r>
                        <a:rPr lang="en-US" sz="1400" dirty="0">
                          <a:latin typeface="Calibri"/>
                          <a:ea typeface="Times New Roman"/>
                          <a:cs typeface="Times New Roman"/>
                        </a:rPr>
                        <a:t> Rs 1,00,000</a:t>
                      </a:r>
                      <a:br>
                        <a:rPr lang="en-US" sz="1400" dirty="0">
                          <a:latin typeface="Calibri"/>
                          <a:ea typeface="Times New Roman"/>
                          <a:cs typeface="Times New Roman"/>
                        </a:rPr>
                      </a:br>
                      <a:r>
                        <a:rPr lang="en-US" sz="1400" dirty="0">
                          <a:latin typeface="Calibri"/>
                          <a:ea typeface="Times New Roman"/>
                          <a:cs typeface="Times New Roman"/>
                        </a:rPr>
                        <a:t>Others: </a:t>
                      </a:r>
                      <a:r>
                        <a:rPr lang="en-US" sz="1400" dirty="0" err="1">
                          <a:latin typeface="Calibri"/>
                          <a:ea typeface="Times New Roman"/>
                          <a:cs typeface="Times New Roman"/>
                        </a:rPr>
                        <a:t>Upto</a:t>
                      </a:r>
                      <a:r>
                        <a:rPr lang="en-US" sz="1400" dirty="0">
                          <a:latin typeface="Calibri"/>
                          <a:ea typeface="Times New Roman"/>
                          <a:cs typeface="Times New Roman"/>
                        </a:rPr>
                        <a:t> Rs 40,000</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599" name="Rectangle 2"/>
          <p:cNvSpPr/>
          <p:nvPr/>
        </p:nvSpPr>
        <p:spPr>
          <a:xfrm>
            <a:off x="685800" y="228600"/>
            <a:ext cx="8077200" cy="523240"/>
          </a:xfrm>
          <a:prstGeom prst="rect">
            <a:avLst/>
          </a:prstGeom>
        </p:spPr>
        <p:txBody>
          <a:bodyPr wrap="square">
            <a:spAutoFit/>
          </a:bodyPr>
          <a:lstStyle/>
          <a:p>
            <a:pPr lvl="0" algn="ctr" fontAlgn="base">
              <a:spcBef>
                <a:spcPct val="0"/>
              </a:spcBef>
              <a:spcAft>
                <a:spcPct val="0"/>
              </a:spcAft>
            </a:pPr>
            <a:r>
              <a:rPr lang="en-US" sz="2400" b="1" u="sng" dirty="0" smtClean="0">
                <a:latin typeface="Calibri" pitchFamily="34" charset="0"/>
                <a:ea typeface="Times New Roman" pitchFamily="18" charset="0"/>
                <a:cs typeface="Times New Roman" pitchFamily="18" charset="0"/>
              </a:rPr>
              <a:t>Deductions Section 80D</a:t>
            </a:r>
            <a:endParaRPr lang="en-US" sz="2400" b="1" u="sng" dirty="0" smtClean="0">
              <a:latin typeface="Cambria" pitchFamily="18" charset="0"/>
              <a:ea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7" name="Table 1"/>
          <p:cNvGraphicFramePr>
            <a:graphicFrameLocks noGrp="1"/>
          </p:cNvGraphicFramePr>
          <p:nvPr/>
        </p:nvGraphicFramePr>
        <p:xfrm>
          <a:off x="228601" y="533398"/>
          <a:ext cx="8686800" cy="5257800"/>
        </p:xfrm>
        <a:graphic>
          <a:graphicData uri="http://schemas.openxmlformats.org/drawingml/2006/table">
            <a:tbl>
              <a:tblPr/>
              <a:tblGrid>
                <a:gridCol w="1107960"/>
                <a:gridCol w="3376854"/>
                <a:gridCol w="1696955"/>
                <a:gridCol w="2505031"/>
              </a:tblGrid>
              <a:tr h="982707">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Sections</a:t>
                      </a:r>
                      <a:endParaRPr lang="en-US" sz="1400" u="sng"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Income Tax Deduction for FY 2019-20 (AY 2020-21)</a:t>
                      </a:r>
                      <a:endParaRPr lang="en-US" sz="1400" u="sng"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a:solidFill>
                            <a:srgbClr val="000000"/>
                          </a:solidFill>
                          <a:latin typeface="Calibri"/>
                          <a:ea typeface="Times New Roman"/>
                          <a:cs typeface="Helvetica"/>
                        </a:rPr>
                        <a:t>Who can Invest?</a:t>
                      </a:r>
                      <a:endParaRPr lang="en-US" sz="1400" u="sng">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u="sng" dirty="0">
                          <a:solidFill>
                            <a:srgbClr val="000000"/>
                          </a:solidFill>
                          <a:latin typeface="Calibri"/>
                          <a:ea typeface="Times New Roman"/>
                          <a:cs typeface="Helvetica"/>
                        </a:rPr>
                        <a:t>Limit for FY 2019-20 (AY 2020-21)</a:t>
                      </a:r>
                      <a:endParaRPr lang="en-US" sz="1400" u="sng"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961581">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80E</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Interest paid on Loan taken for Higher Education</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interest paid </a:t>
                      </a:r>
                      <a:r>
                        <a:rPr lang="en-US" sz="1400" dirty="0" err="1">
                          <a:latin typeface="Calibri"/>
                          <a:ea typeface="Times New Roman"/>
                          <a:cs typeface="Times New Roman"/>
                        </a:rPr>
                        <a:t>upto</a:t>
                      </a:r>
                      <a:r>
                        <a:rPr lang="en-US" sz="1400" dirty="0">
                          <a:latin typeface="Calibri"/>
                          <a:ea typeface="Times New Roman"/>
                          <a:cs typeface="Times New Roman"/>
                        </a:rPr>
                        <a:t> 8 assessment years</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961581">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80EE</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Interest paid on Housing Loan</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50,000 subject to some conditions</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961581">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80EEA</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IInterest paid on Housing Loan</a:t>
                      </a:r>
                      <a:endParaRPr lang="en-US" sz="140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1,50,000/- subject to some conditions</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390350">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80EEB</a:t>
                      </a:r>
                      <a:endParaRPr lang="en-US" sz="1400" b="1"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Interest paid on Electric Vehicle Loan</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1,50,000 subject to some conditions</a:t>
                      </a:r>
                      <a:endParaRPr lang="en-US" sz="1400" dirty="0">
                        <a:latin typeface="Calibri"/>
                        <a:ea typeface="Calibri"/>
                        <a:cs typeface="Times New Roman"/>
                      </a:endParaRPr>
                    </a:p>
                  </a:txBody>
                  <a:tcPr marL="141767" marR="141767" marT="94512" marB="94512">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600" name="Rectangle 2"/>
          <p:cNvSpPr/>
          <p:nvPr/>
        </p:nvSpPr>
        <p:spPr>
          <a:xfrm>
            <a:off x="228600" y="0"/>
            <a:ext cx="8534400" cy="523240"/>
          </a:xfrm>
          <a:prstGeom prst="rect">
            <a:avLst/>
          </a:prstGeom>
        </p:spPr>
        <p:txBody>
          <a:bodyPr wrap="square">
            <a:spAutoFit/>
          </a:bodyPr>
          <a:lstStyle/>
          <a:p>
            <a:pPr lvl="0" algn="ctr" fontAlgn="base">
              <a:spcBef>
                <a:spcPct val="0"/>
              </a:spcBef>
              <a:spcAft>
                <a:spcPct val="0"/>
              </a:spcAft>
            </a:pPr>
            <a:r>
              <a:rPr lang="en-US" sz="2400" b="1" u="sng" dirty="0" smtClean="0">
                <a:latin typeface="Calibri" pitchFamily="34" charset="0"/>
                <a:ea typeface="Times New Roman" pitchFamily="18" charset="0"/>
                <a:cs typeface="Times New Roman" pitchFamily="18" charset="0"/>
              </a:rPr>
              <a:t>Deductions Section 80E,80EE,80EEA,80EEB</a:t>
            </a:r>
            <a:endParaRPr lang="en-US" sz="2400" b="1" u="sng" dirty="0" smtClean="0">
              <a:latin typeface="Cambria" pitchFamily="18" charset="0"/>
              <a:ea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8" name="Table 1"/>
          <p:cNvGraphicFramePr>
            <a:graphicFrameLocks noGrp="1"/>
          </p:cNvGraphicFramePr>
          <p:nvPr/>
        </p:nvGraphicFramePr>
        <p:xfrm>
          <a:off x="152399" y="609600"/>
          <a:ext cx="8839202" cy="5537176"/>
        </p:xfrm>
        <a:graphic>
          <a:graphicData uri="http://schemas.openxmlformats.org/drawingml/2006/table">
            <a:tbl>
              <a:tblPr/>
              <a:tblGrid>
                <a:gridCol w="1127398"/>
                <a:gridCol w="3436096"/>
                <a:gridCol w="1726729"/>
                <a:gridCol w="2548979"/>
              </a:tblGrid>
              <a:tr h="381000">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Sections</a:t>
                      </a:r>
                      <a:endParaRPr lang="en-US" sz="1400" u="sng"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Income Tax Deduction for FY 2019-20 (AY 2020-21)</a:t>
                      </a:r>
                      <a:endParaRPr lang="en-US" sz="1400" u="sng"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Who can Invest?</a:t>
                      </a:r>
                      <a:endParaRPr lang="en-US" sz="1400" u="sng"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u="sng" dirty="0">
                          <a:solidFill>
                            <a:srgbClr val="000000"/>
                          </a:solidFill>
                          <a:latin typeface="Calibri"/>
                          <a:ea typeface="Times New Roman"/>
                          <a:cs typeface="Helvetica"/>
                        </a:rPr>
                        <a:t>Limit for FY 2019-20 (AY 2020-21)</a:t>
                      </a:r>
                      <a:endParaRPr lang="en-US" sz="1400" u="sng"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644034">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80G</a:t>
                      </a:r>
                      <a:endParaRPr lang="en-US" sz="1400" b="1"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Donation to Charitable Institutions</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All Assessee (Individual, HUF, Company etc)</a:t>
                      </a:r>
                      <a:endParaRPr lang="en-US" sz="140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100% or 50% of the Donated amount or Qualifying limit,</a:t>
                      </a:r>
                      <a:br>
                        <a:rPr lang="en-US" sz="1400">
                          <a:latin typeface="Calibri"/>
                          <a:ea typeface="Times New Roman"/>
                          <a:cs typeface="Times New Roman"/>
                        </a:rPr>
                      </a:br>
                      <a:r>
                        <a:rPr lang="en-US" sz="1400">
                          <a:latin typeface="Calibri"/>
                          <a:ea typeface="Times New Roman"/>
                          <a:cs typeface="Times New Roman"/>
                        </a:rPr>
                        <a:t>Allowed donation in cash upto Rs.2000/-</a:t>
                      </a:r>
                      <a:endParaRPr lang="en-US" sz="140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685800">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80GG</a:t>
                      </a:r>
                      <a:endParaRPr lang="en-US" sz="1400" b="1"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Income Tax Deduction for House Rent Paid</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Individual</a:t>
                      </a:r>
                      <a:endParaRPr lang="en-US" sz="140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Rs.60,000/-</a:t>
                      </a:r>
                      <a:br>
                        <a:rPr lang="en-US" sz="1400" dirty="0">
                          <a:latin typeface="Calibri"/>
                          <a:ea typeface="Times New Roman"/>
                          <a:cs typeface="Times New Roman"/>
                        </a:rPr>
                      </a:br>
                      <a:r>
                        <a:rPr lang="en-US" sz="1400" dirty="0">
                          <a:latin typeface="Calibri"/>
                          <a:ea typeface="Times New Roman"/>
                          <a:cs typeface="Times New Roman"/>
                        </a:rPr>
                        <a:t>25% of Total Income</a:t>
                      </a:r>
                      <a:br>
                        <a:rPr lang="en-US" sz="1400" dirty="0">
                          <a:latin typeface="Calibri"/>
                          <a:ea typeface="Times New Roman"/>
                          <a:cs typeface="Times New Roman"/>
                        </a:rPr>
                      </a:br>
                      <a:r>
                        <a:rPr lang="en-US" sz="1400" dirty="0">
                          <a:latin typeface="Calibri"/>
                          <a:ea typeface="Times New Roman"/>
                          <a:cs typeface="Times New Roman"/>
                        </a:rPr>
                        <a:t>Rent paid - 10% of Total Income</a:t>
                      </a:r>
                      <a:br>
                        <a:rPr lang="en-US" sz="1400" dirty="0">
                          <a:latin typeface="Calibri"/>
                          <a:ea typeface="Times New Roman"/>
                          <a:cs typeface="Times New Roman"/>
                        </a:rPr>
                      </a:br>
                      <a:r>
                        <a:rPr lang="en-US" sz="1400" dirty="0">
                          <a:latin typeface="Calibri"/>
                          <a:ea typeface="Times New Roman"/>
                          <a:cs typeface="Times New Roman"/>
                        </a:rPr>
                        <a:t>- whichever is lower</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720107">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80GGA</a:t>
                      </a:r>
                      <a:endParaRPr lang="en-US" sz="1400" b="1"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Donation to Scientific Research &amp; Rural Development</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All </a:t>
                      </a:r>
                      <a:r>
                        <a:rPr lang="en-US" sz="1400" dirty="0" err="1" smtClean="0">
                          <a:latin typeface="Calibri"/>
                          <a:ea typeface="Times New Roman"/>
                          <a:cs typeface="Times New Roman"/>
                        </a:rPr>
                        <a:t>Assessees</a:t>
                      </a:r>
                      <a:r>
                        <a:rPr lang="en-US" sz="1400" dirty="0" smtClean="0">
                          <a:latin typeface="Calibri"/>
                          <a:ea typeface="Times New Roman"/>
                          <a:cs typeface="Times New Roman"/>
                        </a:rPr>
                        <a:t> </a:t>
                      </a:r>
                      <a:r>
                        <a:rPr lang="en-US" sz="1400" dirty="0">
                          <a:latin typeface="Calibri"/>
                          <a:ea typeface="Times New Roman"/>
                          <a:cs typeface="Times New Roman"/>
                        </a:rPr>
                        <a:t>except those who have an income (or loss) from a business and/or a profession</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amount donated. </a:t>
                      </a:r>
                      <a:br>
                        <a:rPr lang="en-US" sz="1400" dirty="0">
                          <a:latin typeface="Calibri"/>
                          <a:ea typeface="Times New Roman"/>
                          <a:cs typeface="Times New Roman"/>
                        </a:rPr>
                      </a:br>
                      <a:r>
                        <a:rPr lang="en-US" sz="1400" dirty="0">
                          <a:latin typeface="Calibri"/>
                          <a:ea typeface="Times New Roman"/>
                          <a:cs typeface="Times New Roman"/>
                        </a:rPr>
                        <a:t>Allowed donation in cash </a:t>
                      </a:r>
                      <a:r>
                        <a:rPr lang="en-US" sz="1400" dirty="0" err="1">
                          <a:latin typeface="Calibri"/>
                          <a:ea typeface="Times New Roman"/>
                          <a:cs typeface="Times New Roman"/>
                        </a:rPr>
                        <a:t>upto</a:t>
                      </a:r>
                      <a:r>
                        <a:rPr lang="en-US" sz="1400" dirty="0">
                          <a:latin typeface="Calibri"/>
                          <a:ea typeface="Times New Roman"/>
                          <a:cs typeface="Times New Roman"/>
                        </a:rPr>
                        <a:t> Rs.10,000/-</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103929">
                <a:tc>
                  <a:txBody>
                    <a:bodyPr/>
                    <a:lstStyle/>
                    <a:p>
                      <a:pPr marL="0" marR="0">
                        <a:lnSpc>
                          <a:spcPct val="115000"/>
                        </a:lnSpc>
                        <a:spcBef>
                          <a:spcPts val="0"/>
                        </a:spcBef>
                        <a:spcAft>
                          <a:spcPts val="0"/>
                        </a:spcAft>
                      </a:pPr>
                      <a:r>
                        <a:rPr lang="en-US" sz="1400" b="1" u="none" strike="noStrike" dirty="0">
                          <a:solidFill>
                            <a:srgbClr val="000000"/>
                          </a:solidFill>
                          <a:latin typeface="Calibri"/>
                          <a:ea typeface="Times New Roman"/>
                          <a:cs typeface="Times New Roman"/>
                        </a:rPr>
                        <a:t>Section 80GGB</a:t>
                      </a:r>
                      <a:endParaRPr lang="en-US" sz="1400" b="1"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Contribution to Political Parties</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Companies</a:t>
                      </a:r>
                      <a:endParaRPr lang="en-US" sz="140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amount contributed </a:t>
                      </a:r>
                      <a:br>
                        <a:rPr lang="en-US" sz="1400" dirty="0">
                          <a:latin typeface="Calibri"/>
                          <a:ea typeface="Times New Roman"/>
                          <a:cs typeface="Times New Roman"/>
                        </a:rPr>
                      </a:br>
                      <a:r>
                        <a:rPr lang="en-US" sz="1400" dirty="0">
                          <a:latin typeface="Calibri"/>
                          <a:ea typeface="Times New Roman"/>
                          <a:cs typeface="Times New Roman"/>
                        </a:rPr>
                        <a:t>No deduction available for contribution made in cash</a:t>
                      </a:r>
                      <a:endParaRPr lang="en-US" sz="1400" dirty="0">
                        <a:latin typeface="Calibri"/>
                        <a:ea typeface="Calibri"/>
                        <a:cs typeface="Times New Roman"/>
                      </a:endParaRPr>
                    </a:p>
                  </a:txBody>
                  <a:tcPr marL="131289" marR="131289" marT="87526" marB="8752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
        <p:nvSpPr>
          <p:cNvPr id="1048601" name="Rectangle 2"/>
          <p:cNvSpPr/>
          <p:nvPr/>
        </p:nvSpPr>
        <p:spPr>
          <a:xfrm>
            <a:off x="381000" y="152400"/>
            <a:ext cx="8382000" cy="461665"/>
          </a:xfrm>
          <a:prstGeom prst="rect">
            <a:avLst/>
          </a:prstGeom>
        </p:spPr>
        <p:txBody>
          <a:bodyPr wrap="square">
            <a:spAutoFit/>
          </a:bodyPr>
          <a:lstStyle/>
          <a:p>
            <a:pPr lvl="0" algn="ctr" fontAlgn="base">
              <a:spcBef>
                <a:spcPct val="0"/>
              </a:spcBef>
              <a:spcAft>
                <a:spcPct val="0"/>
              </a:spcAft>
            </a:pPr>
            <a:r>
              <a:rPr lang="en-US" sz="2400" b="1" u="sng" dirty="0" smtClean="0">
                <a:latin typeface="Calibri" pitchFamily="34" charset="0"/>
                <a:ea typeface="Times New Roman" pitchFamily="18" charset="0"/>
                <a:cs typeface="Times New Roman" pitchFamily="18" charset="0"/>
              </a:rPr>
              <a:t>Deductions Section 80G80GG,80GGA,80GGB</a:t>
            </a:r>
            <a:endParaRPr lang="en-US" sz="2400" b="1" u="sng" dirty="0" smtClean="0">
              <a:latin typeface="Cambria" pitchFamily="18" charset="0"/>
              <a:ea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9" name="Table 1"/>
          <p:cNvGraphicFramePr>
            <a:graphicFrameLocks noGrp="1"/>
          </p:cNvGraphicFramePr>
          <p:nvPr/>
        </p:nvGraphicFramePr>
        <p:xfrm>
          <a:off x="228599" y="152398"/>
          <a:ext cx="8686801" cy="6477001"/>
        </p:xfrm>
        <a:graphic>
          <a:graphicData uri="http://schemas.openxmlformats.org/drawingml/2006/table">
            <a:tbl>
              <a:tblPr/>
              <a:tblGrid>
                <a:gridCol w="1107962"/>
                <a:gridCol w="3376852"/>
                <a:gridCol w="1696958"/>
                <a:gridCol w="2505029"/>
              </a:tblGrid>
              <a:tr h="638383">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Sections</a:t>
                      </a:r>
                      <a:endParaRPr lang="en-US" sz="1600" u="sng"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Income Tax Deduction for FY 2019-20 (AY 2020-21)</a:t>
                      </a:r>
                      <a:endParaRPr lang="en-US" sz="1600" u="sng"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a:solidFill>
                            <a:srgbClr val="000000"/>
                          </a:solidFill>
                          <a:latin typeface="Calibri"/>
                          <a:ea typeface="Times New Roman"/>
                          <a:cs typeface="Helvetica"/>
                        </a:rPr>
                        <a:t>Who can Invest?</a:t>
                      </a:r>
                      <a:endParaRPr lang="en-US" sz="1600" u="sng">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u="sng" dirty="0">
                          <a:solidFill>
                            <a:srgbClr val="000000"/>
                          </a:solidFill>
                          <a:latin typeface="Calibri"/>
                          <a:ea typeface="Times New Roman"/>
                          <a:cs typeface="Helvetica"/>
                        </a:rPr>
                        <a:t>Limit for FY 2019-20 (AY 2020-21)</a:t>
                      </a:r>
                      <a:endParaRPr lang="en-US" sz="1600" u="sng"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191765">
                <a:tc>
                  <a:txBody>
                    <a:bodyPr/>
                    <a:lstStyle/>
                    <a:p>
                      <a:pPr marL="0" marR="0">
                        <a:lnSpc>
                          <a:spcPct val="115000"/>
                        </a:lnSpc>
                        <a:spcBef>
                          <a:spcPts val="0"/>
                        </a:spcBef>
                        <a:spcAft>
                          <a:spcPts val="0"/>
                        </a:spcAft>
                      </a:pPr>
                      <a:r>
                        <a:rPr lang="en-US" sz="1400" dirty="0">
                          <a:solidFill>
                            <a:srgbClr val="000000"/>
                          </a:solidFill>
                          <a:latin typeface="Calibri"/>
                          <a:ea typeface="Times New Roman"/>
                          <a:cs typeface="Times New Roman"/>
                        </a:rPr>
                        <a:t>Section 80IA</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Profits and Gains from Industrial Undertakings engaged in infrastructure development, etc.</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Industrial Undertakings engaged in specified businesses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profit for 10 consecutive years out of 15 years beginning from year of commencement</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348249">
                <a:tc>
                  <a:txBody>
                    <a:bodyPr/>
                    <a:lstStyle/>
                    <a:p>
                      <a:pPr marL="0" marR="0">
                        <a:lnSpc>
                          <a:spcPct val="115000"/>
                        </a:lnSpc>
                        <a:spcBef>
                          <a:spcPts val="0"/>
                        </a:spcBef>
                        <a:spcAft>
                          <a:spcPts val="0"/>
                        </a:spcAft>
                      </a:pPr>
                      <a:r>
                        <a:rPr lang="en-US" sz="1400">
                          <a:solidFill>
                            <a:srgbClr val="000000"/>
                          </a:solidFill>
                          <a:latin typeface="Calibri"/>
                          <a:ea typeface="Times New Roman"/>
                          <a:cs typeface="Times New Roman"/>
                        </a:rPr>
                        <a:t>Section 80IAB</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Profits and Gains to SEZ Developers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SEZ Developers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profit for 10 consecutive years out of 15 years beginning from year in which SEZ has been notified by CG</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191765">
                <a:tc>
                  <a:txBody>
                    <a:bodyPr/>
                    <a:lstStyle/>
                    <a:p>
                      <a:pPr marL="0" marR="0">
                        <a:lnSpc>
                          <a:spcPct val="115000"/>
                        </a:lnSpc>
                        <a:spcBef>
                          <a:spcPts val="0"/>
                        </a:spcBef>
                        <a:spcAft>
                          <a:spcPts val="0"/>
                        </a:spcAft>
                      </a:pPr>
                      <a:r>
                        <a:rPr lang="en-US" sz="1400">
                          <a:solidFill>
                            <a:srgbClr val="000000"/>
                          </a:solidFill>
                          <a:latin typeface="Calibri"/>
                          <a:ea typeface="Times New Roman"/>
                          <a:cs typeface="Times New Roman"/>
                        </a:rPr>
                        <a:t>Section 80IAC</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Eligible startups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Company or LLP engaged in eligible business subject to some conditions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profit for 3 consecutive years out of 7 years beginning from the year of commencement</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191765">
                <a:tc>
                  <a:txBody>
                    <a:bodyPr/>
                    <a:lstStyle/>
                    <a:p>
                      <a:pPr marL="0" marR="0">
                        <a:lnSpc>
                          <a:spcPct val="115000"/>
                        </a:lnSpc>
                        <a:spcBef>
                          <a:spcPts val="0"/>
                        </a:spcBef>
                        <a:spcAft>
                          <a:spcPts val="0"/>
                        </a:spcAft>
                      </a:pPr>
                      <a:r>
                        <a:rPr lang="en-US" sz="1400">
                          <a:solidFill>
                            <a:srgbClr val="000000"/>
                          </a:solidFill>
                          <a:latin typeface="Calibri"/>
                          <a:ea typeface="Times New Roman"/>
                          <a:cs typeface="Times New Roman"/>
                        </a:rPr>
                        <a:t>Section 80IB</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Profits and Gains from certain Industrial Undertakings other than infrastructure development undertakings</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Specified Industrial Undertakings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25%, 30% or 100% of the profit for such periods as may be specified subject to certain conditions</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915074">
                <a:tc>
                  <a:txBody>
                    <a:bodyPr/>
                    <a:lstStyle/>
                    <a:p>
                      <a:pPr marL="0" marR="0">
                        <a:lnSpc>
                          <a:spcPct val="115000"/>
                        </a:lnSpc>
                        <a:spcBef>
                          <a:spcPts val="0"/>
                        </a:spcBef>
                        <a:spcAft>
                          <a:spcPts val="0"/>
                        </a:spcAft>
                      </a:pPr>
                      <a:r>
                        <a:rPr lang="en-US" sz="1400" dirty="0">
                          <a:solidFill>
                            <a:srgbClr val="000000"/>
                          </a:solidFill>
                          <a:latin typeface="Calibri"/>
                          <a:ea typeface="Times New Roman"/>
                          <a:cs typeface="Times New Roman"/>
                        </a:rPr>
                        <a:t>Section 80ID</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Profits and Gains of Hotels/Convention Centres in specified area</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Hotel or Convention Centre</a:t>
                      </a:r>
                      <a:endParaRPr lang="en-US" sz="160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100% of the profit for 5 consecutive years beginning from the year of operation</a:t>
                      </a:r>
                      <a:endParaRPr lang="en-US" sz="1600" dirty="0">
                        <a:latin typeface="Calibri"/>
                        <a:ea typeface="Calibri"/>
                        <a:cs typeface="Times New Roman"/>
                      </a:endParaRPr>
                    </a:p>
                  </a:txBody>
                  <a:tcPr marL="67344" marR="67344" marT="44896" marB="44896">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10" name="Table 1"/>
          <p:cNvGraphicFramePr>
            <a:graphicFrameLocks noGrp="1"/>
          </p:cNvGraphicFramePr>
          <p:nvPr/>
        </p:nvGraphicFramePr>
        <p:xfrm>
          <a:off x="228601" y="228601"/>
          <a:ext cx="8762999" cy="6172199"/>
        </p:xfrm>
        <a:graphic>
          <a:graphicData uri="http://schemas.openxmlformats.org/drawingml/2006/table">
            <a:tbl>
              <a:tblPr/>
              <a:tblGrid>
                <a:gridCol w="1117679"/>
                <a:gridCol w="3406474"/>
                <a:gridCol w="1711842"/>
                <a:gridCol w="2527004"/>
              </a:tblGrid>
              <a:tr h="765669">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Sections</a:t>
                      </a:r>
                      <a:endParaRPr lang="en-US" sz="1400" u="sng"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Income Tax Deduction for FY 2019-20 (AY 2020-21)</a:t>
                      </a:r>
                      <a:endParaRPr lang="en-US" sz="1400" u="sng"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u="sng" dirty="0">
                          <a:solidFill>
                            <a:srgbClr val="000000"/>
                          </a:solidFill>
                          <a:latin typeface="Calibri"/>
                          <a:ea typeface="Times New Roman"/>
                          <a:cs typeface="Helvetica"/>
                        </a:rPr>
                        <a:t>Who can Invest?</a:t>
                      </a:r>
                      <a:endParaRPr lang="en-US" sz="1400" u="sng"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990600">
                        <a:lnSpc>
                          <a:spcPct val="115000"/>
                        </a:lnSpc>
                        <a:spcBef>
                          <a:spcPts val="0"/>
                        </a:spcBef>
                        <a:spcAft>
                          <a:spcPts val="0"/>
                        </a:spcAft>
                      </a:pPr>
                      <a:r>
                        <a:rPr lang="en-US" sz="1400" b="1" u="sng" dirty="0">
                          <a:solidFill>
                            <a:srgbClr val="000000"/>
                          </a:solidFill>
                          <a:latin typeface="Calibri"/>
                          <a:ea typeface="Times New Roman"/>
                          <a:cs typeface="Helvetica"/>
                        </a:rPr>
                        <a:t>Limit for FY 2019-20 (AY 2020-21)</a:t>
                      </a:r>
                      <a:endParaRPr lang="en-US" sz="1400" u="sng"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301142">
                <a:tc>
                  <a:txBody>
                    <a:bodyPr/>
                    <a:lstStyle/>
                    <a:p>
                      <a:pPr marL="0" marR="0">
                        <a:lnSpc>
                          <a:spcPct val="115000"/>
                        </a:lnSpc>
                        <a:spcBef>
                          <a:spcPts val="0"/>
                        </a:spcBef>
                        <a:spcAft>
                          <a:spcPts val="0"/>
                        </a:spcAft>
                      </a:pPr>
                      <a:r>
                        <a:rPr lang="en-US" sz="1400" dirty="0">
                          <a:solidFill>
                            <a:srgbClr val="000000"/>
                          </a:solidFill>
                          <a:latin typeface="Calibri"/>
                          <a:ea typeface="Times New Roman"/>
                          <a:cs typeface="Times New Roman"/>
                        </a:rPr>
                        <a:t>Section 80JJA</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Profits and Gains of Specified Business</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Specified Business</a:t>
                      </a:r>
                      <a:endParaRPr lang="en-US" sz="180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100% of the profit for 5 consecutive years beginning from the year of commencement</a:t>
                      </a:r>
                      <a:endParaRPr lang="en-US" sz="180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301142">
                <a:tc>
                  <a:txBody>
                    <a:bodyPr/>
                    <a:lstStyle/>
                    <a:p>
                      <a:pPr marL="0" marR="0">
                        <a:lnSpc>
                          <a:spcPct val="115000"/>
                        </a:lnSpc>
                        <a:spcBef>
                          <a:spcPts val="0"/>
                        </a:spcBef>
                        <a:spcAft>
                          <a:spcPts val="0"/>
                        </a:spcAft>
                      </a:pPr>
                      <a:r>
                        <a:rPr lang="en-US" sz="1400" u="none" strike="noStrike" dirty="0">
                          <a:solidFill>
                            <a:srgbClr val="000000"/>
                          </a:solidFill>
                          <a:latin typeface="Calibri"/>
                          <a:ea typeface="Times New Roman"/>
                          <a:cs typeface="Times New Roman"/>
                        </a:rPr>
                        <a:t>Section 80RRB</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Royalty on Patents</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 (Indian citizen or foreign citizen being resident in India)</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Rs.3,00,000/- </a:t>
                      </a:r>
                      <a:br>
                        <a:rPr lang="en-US" sz="1400">
                          <a:latin typeface="Calibri"/>
                          <a:ea typeface="Times New Roman"/>
                          <a:cs typeface="Times New Roman"/>
                        </a:rPr>
                      </a:br>
                      <a:r>
                        <a:rPr lang="en-US" sz="1400">
                          <a:latin typeface="Calibri"/>
                          <a:ea typeface="Times New Roman"/>
                          <a:cs typeface="Times New Roman"/>
                        </a:rPr>
                        <a:t>Or</a:t>
                      </a:r>
                      <a:br>
                        <a:rPr lang="en-US" sz="1400">
                          <a:latin typeface="Calibri"/>
                          <a:ea typeface="Times New Roman"/>
                          <a:cs typeface="Times New Roman"/>
                        </a:rPr>
                      </a:br>
                      <a:r>
                        <a:rPr lang="en-US" sz="1400">
                          <a:latin typeface="Calibri"/>
                          <a:ea typeface="Times New Roman"/>
                          <a:cs typeface="Times New Roman"/>
                        </a:rPr>
                        <a:t>Specified Income </a:t>
                      </a:r>
                      <a:br>
                        <a:rPr lang="en-US" sz="1400">
                          <a:latin typeface="Calibri"/>
                          <a:ea typeface="Times New Roman"/>
                          <a:cs typeface="Times New Roman"/>
                        </a:rPr>
                      </a:br>
                      <a:r>
                        <a:rPr lang="en-US" sz="1400">
                          <a:latin typeface="Calibri"/>
                          <a:ea typeface="Times New Roman"/>
                          <a:cs typeface="Times New Roman"/>
                        </a:rPr>
                        <a:t>- whichever is lower</a:t>
                      </a:r>
                      <a:endParaRPr lang="en-US" sz="180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1301142">
                <a:tc>
                  <a:txBody>
                    <a:bodyPr/>
                    <a:lstStyle/>
                    <a:p>
                      <a:pPr marL="0" marR="0">
                        <a:lnSpc>
                          <a:spcPct val="115000"/>
                        </a:lnSpc>
                        <a:spcBef>
                          <a:spcPts val="0"/>
                        </a:spcBef>
                        <a:spcAft>
                          <a:spcPts val="0"/>
                        </a:spcAft>
                      </a:pPr>
                      <a:r>
                        <a:rPr lang="en-US" sz="1400" u="none" strike="noStrike" dirty="0">
                          <a:solidFill>
                            <a:srgbClr val="000000"/>
                          </a:solidFill>
                          <a:latin typeface="Calibri"/>
                          <a:ea typeface="Times New Roman"/>
                          <a:cs typeface="Times New Roman"/>
                        </a:rPr>
                        <a:t>Section 80TTA</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Interest earned on Savings Accounts</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a:t>
                      </a:r>
                      <a:br>
                        <a:rPr lang="en-US" sz="1400" dirty="0">
                          <a:latin typeface="Calibri"/>
                          <a:ea typeface="Times New Roman"/>
                          <a:cs typeface="Times New Roman"/>
                        </a:rPr>
                      </a:br>
                      <a:r>
                        <a:rPr lang="en-US" sz="1400" dirty="0">
                          <a:latin typeface="Calibri"/>
                          <a:ea typeface="Times New Roman"/>
                          <a:cs typeface="Times New Roman"/>
                        </a:rPr>
                        <a:t>Or</a:t>
                      </a:r>
                      <a:br>
                        <a:rPr lang="en-US" sz="1400" dirty="0">
                          <a:latin typeface="Calibri"/>
                          <a:ea typeface="Times New Roman"/>
                          <a:cs typeface="Times New Roman"/>
                        </a:rPr>
                      </a:br>
                      <a:r>
                        <a:rPr lang="en-US" sz="1400" dirty="0">
                          <a:latin typeface="Calibri"/>
                          <a:ea typeface="Times New Roman"/>
                          <a:cs typeface="Times New Roman"/>
                        </a:rPr>
                        <a:t>HUF (except senior citizen)</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10,000/-</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737435">
                <a:tc>
                  <a:txBody>
                    <a:bodyPr/>
                    <a:lstStyle/>
                    <a:p>
                      <a:pPr marL="0" marR="0">
                        <a:lnSpc>
                          <a:spcPct val="115000"/>
                        </a:lnSpc>
                        <a:spcBef>
                          <a:spcPts val="0"/>
                        </a:spcBef>
                        <a:spcAft>
                          <a:spcPts val="0"/>
                        </a:spcAft>
                      </a:pPr>
                      <a:r>
                        <a:rPr lang="en-US" sz="1400" u="none" strike="noStrike" dirty="0">
                          <a:solidFill>
                            <a:srgbClr val="000000"/>
                          </a:solidFill>
                          <a:latin typeface="Calibri"/>
                          <a:ea typeface="Times New Roman"/>
                          <a:cs typeface="Times New Roman"/>
                        </a:rPr>
                        <a:t>Section 80TTB</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a:latin typeface="Calibri"/>
                          <a:ea typeface="Times New Roman"/>
                          <a:cs typeface="Times New Roman"/>
                        </a:rPr>
                        <a:t>Interest Income earned on deposits(Savings/ FDs)</a:t>
                      </a:r>
                      <a:endParaRPr lang="en-US" sz="180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 (60 yrs or above)</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err="1">
                          <a:latin typeface="Calibri"/>
                          <a:ea typeface="Times New Roman"/>
                          <a:cs typeface="Times New Roman"/>
                        </a:rPr>
                        <a:t>Upto</a:t>
                      </a:r>
                      <a:r>
                        <a:rPr lang="en-US" sz="1400" dirty="0">
                          <a:latin typeface="Calibri"/>
                          <a:ea typeface="Times New Roman"/>
                          <a:cs typeface="Times New Roman"/>
                        </a:rPr>
                        <a:t> Rs 50,000/-</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r h="765669">
                <a:tc>
                  <a:txBody>
                    <a:bodyPr/>
                    <a:lstStyle/>
                    <a:p>
                      <a:pPr marL="0" marR="0">
                        <a:lnSpc>
                          <a:spcPct val="115000"/>
                        </a:lnSpc>
                        <a:spcBef>
                          <a:spcPts val="0"/>
                        </a:spcBef>
                        <a:spcAft>
                          <a:spcPts val="0"/>
                        </a:spcAft>
                      </a:pPr>
                      <a:r>
                        <a:rPr lang="en-US" sz="1400" u="none" strike="noStrike" dirty="0">
                          <a:solidFill>
                            <a:srgbClr val="000000"/>
                          </a:solidFill>
                          <a:latin typeface="Calibri"/>
                          <a:ea typeface="Times New Roman"/>
                          <a:cs typeface="Times New Roman"/>
                        </a:rPr>
                        <a:t>Section 80U</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Disabled Individuals</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Individuals</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dirty="0">
                          <a:latin typeface="Calibri"/>
                          <a:ea typeface="Times New Roman"/>
                          <a:cs typeface="Times New Roman"/>
                        </a:rPr>
                        <a:t>Normal Disability: Rs. 75,000/- </a:t>
                      </a:r>
                      <a:br>
                        <a:rPr lang="en-US" sz="1400" dirty="0">
                          <a:latin typeface="Calibri"/>
                          <a:ea typeface="Times New Roman"/>
                          <a:cs typeface="Times New Roman"/>
                        </a:rPr>
                      </a:br>
                      <a:r>
                        <a:rPr lang="en-US" sz="1400" dirty="0">
                          <a:latin typeface="Calibri"/>
                          <a:ea typeface="Times New Roman"/>
                          <a:cs typeface="Times New Roman"/>
                        </a:rPr>
                        <a:t>Severe Disability: Rs. 1,25,000/-</a:t>
                      </a:r>
                      <a:endParaRPr lang="en-US" sz="1800" dirty="0">
                        <a:latin typeface="Calibri"/>
                        <a:ea typeface="Calibri"/>
                        <a:cs typeface="Times New Roman"/>
                      </a:endParaRPr>
                    </a:p>
                  </a:txBody>
                  <a:tcPr marL="113427" marR="113427" marT="75618" marB="75618">
                    <a:lnL w="12700" cap="flat" cmpd="sng" algn="ctr">
                      <a:solidFill>
                        <a:srgbClr val="E6E6E6"/>
                      </a:solidFill>
                      <a:prstDash val="solid"/>
                      <a:round/>
                      <a:headEnd type="none" w="med" len="med"/>
                      <a:tailEnd type="none" w="med" len="med"/>
                    </a:lnL>
                    <a:lnR w="12700" cap="flat" cmpd="sng" algn="ctr">
                      <a:solidFill>
                        <a:srgbClr val="E6E6E6"/>
                      </a:solidFill>
                      <a:prstDash val="solid"/>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solidFill>
                      <a:srgbClr val="FFFF00"/>
                    </a:solid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2037</Words>
  <Application>Microsoft Office PowerPoint</Application>
  <PresentationFormat>On-screen Show (4:3)</PresentationFormat>
  <Paragraphs>314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INCOME TAX DEDUCTIONS SECTION 80C TO 80U SEM -IV</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Sandip</dc:creator>
  <cp:lastModifiedBy>Sandip</cp:lastModifiedBy>
  <cp:revision>1</cp:revision>
  <dcterms:created xsi:type="dcterms:W3CDTF">2020-03-20T07:06:56Z</dcterms:created>
  <dcterms:modified xsi:type="dcterms:W3CDTF">2020-03-27T07:20:47Z</dcterms:modified>
</cp:coreProperties>
</file>