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73" d="100"/>
          <a:sy n="73" d="100"/>
        </p:scale>
        <p:origin x="-61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E10C22A-2248-4DC6-A7C1-E577960C03C5}"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3EC352-C043-4A7A-A34E-0A510D9FABD2}" type="slidenum">
              <a:rPr lang="en-US" smtClean="0"/>
              <a:pPr/>
              <a:t>‹#›</a:t>
            </a:fld>
            <a:endParaRPr lang="en-US"/>
          </a:p>
        </p:txBody>
      </p:sp>
    </p:spTree>
    <p:extLst>
      <p:ext uri="{BB962C8B-B14F-4D97-AF65-F5344CB8AC3E}">
        <p14:creationId xmlns:p14="http://schemas.microsoft.com/office/powerpoint/2010/main" xmlns="" val="2616615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10C22A-2248-4DC6-A7C1-E577960C03C5}"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3EC352-C043-4A7A-A34E-0A510D9FABD2}" type="slidenum">
              <a:rPr lang="en-US" smtClean="0"/>
              <a:pPr/>
              <a:t>‹#›</a:t>
            </a:fld>
            <a:endParaRPr lang="en-US"/>
          </a:p>
        </p:txBody>
      </p:sp>
    </p:spTree>
    <p:extLst>
      <p:ext uri="{BB962C8B-B14F-4D97-AF65-F5344CB8AC3E}">
        <p14:creationId xmlns:p14="http://schemas.microsoft.com/office/powerpoint/2010/main" xmlns="" val="1053974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10C22A-2248-4DC6-A7C1-E577960C03C5}"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3EC352-C043-4A7A-A34E-0A510D9FABD2}" type="slidenum">
              <a:rPr lang="en-US" smtClean="0"/>
              <a:pPr/>
              <a:t>‹#›</a:t>
            </a:fld>
            <a:endParaRPr lang="en-US"/>
          </a:p>
        </p:txBody>
      </p:sp>
    </p:spTree>
    <p:extLst>
      <p:ext uri="{BB962C8B-B14F-4D97-AF65-F5344CB8AC3E}">
        <p14:creationId xmlns:p14="http://schemas.microsoft.com/office/powerpoint/2010/main" xmlns="" val="326066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10C22A-2248-4DC6-A7C1-E577960C03C5}"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3EC352-C043-4A7A-A34E-0A510D9FABD2}" type="slidenum">
              <a:rPr lang="en-US" smtClean="0"/>
              <a:pPr/>
              <a:t>‹#›</a:t>
            </a:fld>
            <a:endParaRPr lang="en-US"/>
          </a:p>
        </p:txBody>
      </p:sp>
    </p:spTree>
    <p:extLst>
      <p:ext uri="{BB962C8B-B14F-4D97-AF65-F5344CB8AC3E}">
        <p14:creationId xmlns:p14="http://schemas.microsoft.com/office/powerpoint/2010/main" xmlns="" val="1954427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10C22A-2248-4DC6-A7C1-E577960C03C5}"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3EC352-C043-4A7A-A34E-0A510D9FABD2}" type="slidenum">
              <a:rPr lang="en-US" smtClean="0"/>
              <a:pPr/>
              <a:t>‹#›</a:t>
            </a:fld>
            <a:endParaRPr lang="en-US"/>
          </a:p>
        </p:txBody>
      </p:sp>
    </p:spTree>
    <p:extLst>
      <p:ext uri="{BB962C8B-B14F-4D97-AF65-F5344CB8AC3E}">
        <p14:creationId xmlns:p14="http://schemas.microsoft.com/office/powerpoint/2010/main" xmlns="" val="194073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E10C22A-2248-4DC6-A7C1-E577960C03C5}" type="datetimeFigureOut">
              <a:rPr lang="en-US" smtClean="0"/>
              <a:pPr/>
              <a:t>3/30/2020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3EC352-C043-4A7A-A34E-0A510D9FABD2}" type="slidenum">
              <a:rPr lang="en-US" smtClean="0"/>
              <a:pPr/>
              <a:t>‹#›</a:t>
            </a:fld>
            <a:endParaRPr lang="en-US"/>
          </a:p>
        </p:txBody>
      </p:sp>
    </p:spTree>
    <p:extLst>
      <p:ext uri="{BB962C8B-B14F-4D97-AF65-F5344CB8AC3E}">
        <p14:creationId xmlns:p14="http://schemas.microsoft.com/office/powerpoint/2010/main" xmlns="" val="1349465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10C22A-2248-4DC6-A7C1-E577960C03C5}" type="datetimeFigureOut">
              <a:rPr lang="en-US" smtClean="0"/>
              <a:pPr/>
              <a:t>3/30/2020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3EC352-C043-4A7A-A34E-0A510D9FABD2}" type="slidenum">
              <a:rPr lang="en-US" smtClean="0"/>
              <a:pPr/>
              <a:t>‹#›</a:t>
            </a:fld>
            <a:endParaRPr lang="en-US"/>
          </a:p>
        </p:txBody>
      </p:sp>
    </p:spTree>
    <p:extLst>
      <p:ext uri="{BB962C8B-B14F-4D97-AF65-F5344CB8AC3E}">
        <p14:creationId xmlns:p14="http://schemas.microsoft.com/office/powerpoint/2010/main" xmlns="" val="3523569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10C22A-2248-4DC6-A7C1-E577960C03C5}" type="datetimeFigureOut">
              <a:rPr lang="en-US" smtClean="0"/>
              <a:pPr/>
              <a:t>3/30/2020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3EC352-C043-4A7A-A34E-0A510D9FABD2}" type="slidenum">
              <a:rPr lang="en-US" smtClean="0"/>
              <a:pPr/>
              <a:t>‹#›</a:t>
            </a:fld>
            <a:endParaRPr lang="en-US"/>
          </a:p>
        </p:txBody>
      </p:sp>
    </p:spTree>
    <p:extLst>
      <p:ext uri="{BB962C8B-B14F-4D97-AF65-F5344CB8AC3E}">
        <p14:creationId xmlns:p14="http://schemas.microsoft.com/office/powerpoint/2010/main" xmlns="" val="184222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10C22A-2248-4DC6-A7C1-E577960C03C5}" type="datetimeFigureOut">
              <a:rPr lang="en-US" smtClean="0"/>
              <a:pPr/>
              <a:t>3/30/2020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3EC352-C043-4A7A-A34E-0A510D9FABD2}" type="slidenum">
              <a:rPr lang="en-US" smtClean="0"/>
              <a:pPr/>
              <a:t>‹#›</a:t>
            </a:fld>
            <a:endParaRPr lang="en-US"/>
          </a:p>
        </p:txBody>
      </p:sp>
    </p:spTree>
    <p:extLst>
      <p:ext uri="{BB962C8B-B14F-4D97-AF65-F5344CB8AC3E}">
        <p14:creationId xmlns:p14="http://schemas.microsoft.com/office/powerpoint/2010/main" xmlns="" val="2670417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10C22A-2248-4DC6-A7C1-E577960C03C5}" type="datetimeFigureOut">
              <a:rPr lang="en-US" smtClean="0"/>
              <a:pPr/>
              <a:t>3/30/2020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3EC352-C043-4A7A-A34E-0A510D9FABD2}" type="slidenum">
              <a:rPr lang="en-US" smtClean="0"/>
              <a:pPr/>
              <a:t>‹#›</a:t>
            </a:fld>
            <a:endParaRPr lang="en-US"/>
          </a:p>
        </p:txBody>
      </p:sp>
    </p:spTree>
    <p:extLst>
      <p:ext uri="{BB962C8B-B14F-4D97-AF65-F5344CB8AC3E}">
        <p14:creationId xmlns:p14="http://schemas.microsoft.com/office/powerpoint/2010/main" xmlns="" val="1616572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10C22A-2248-4DC6-A7C1-E577960C03C5}" type="datetimeFigureOut">
              <a:rPr lang="en-US" smtClean="0"/>
              <a:pPr/>
              <a:t>3/30/2020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3EC352-C043-4A7A-A34E-0A510D9FABD2}" type="slidenum">
              <a:rPr lang="en-US" smtClean="0"/>
              <a:pPr/>
              <a:t>‹#›</a:t>
            </a:fld>
            <a:endParaRPr lang="en-US"/>
          </a:p>
        </p:txBody>
      </p:sp>
    </p:spTree>
    <p:extLst>
      <p:ext uri="{BB962C8B-B14F-4D97-AF65-F5344CB8AC3E}">
        <p14:creationId xmlns:p14="http://schemas.microsoft.com/office/powerpoint/2010/main" xmlns="" val="4155070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10C22A-2248-4DC6-A7C1-E577960C03C5}" type="datetimeFigureOut">
              <a:rPr lang="en-US" smtClean="0"/>
              <a:pPr/>
              <a:t>3/30/2020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3EC352-C043-4A7A-A34E-0A510D9FABD2}" type="slidenum">
              <a:rPr lang="en-US" smtClean="0"/>
              <a:pPr/>
              <a:t>‹#›</a:t>
            </a:fld>
            <a:endParaRPr lang="en-US"/>
          </a:p>
        </p:txBody>
      </p:sp>
    </p:spTree>
    <p:extLst>
      <p:ext uri="{BB962C8B-B14F-4D97-AF65-F5344CB8AC3E}">
        <p14:creationId xmlns:p14="http://schemas.microsoft.com/office/powerpoint/2010/main" xmlns="" val="3129409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solidFill>
                  <a:schemeClr val="accent6">
                    <a:lumMod val="50000"/>
                  </a:schemeClr>
                </a:solidFill>
              </a:rPr>
              <a:t>SUBJECT- BUSINESS COMMUNICATION</a:t>
            </a:r>
            <a:br>
              <a:rPr lang="en-US" b="1" dirty="0" smtClean="0">
                <a:solidFill>
                  <a:schemeClr val="accent6">
                    <a:lumMod val="50000"/>
                  </a:schemeClr>
                </a:solidFill>
              </a:rPr>
            </a:br>
            <a:endParaRPr lang="en-US" b="1" dirty="0">
              <a:solidFill>
                <a:schemeClr val="accent6">
                  <a:lumMod val="50000"/>
                </a:schemeClr>
              </a:solidFill>
            </a:endParaRPr>
          </a:p>
        </p:txBody>
      </p:sp>
      <p:sp>
        <p:nvSpPr>
          <p:cNvPr id="3" name="Content Placeholder 2"/>
          <p:cNvSpPr>
            <a:spLocks noGrp="1"/>
          </p:cNvSpPr>
          <p:nvPr>
            <p:ph idx="1"/>
          </p:nvPr>
        </p:nvSpPr>
        <p:spPr/>
        <p:txBody>
          <a:bodyPr/>
          <a:lstStyle/>
          <a:p>
            <a:r>
              <a:rPr lang="en-US" b="1" dirty="0" smtClean="0">
                <a:solidFill>
                  <a:srgbClr val="7030A0"/>
                </a:solidFill>
              </a:rPr>
              <a:t>CHAPTER NAME- TYPES OF COMMUNICATION</a:t>
            </a:r>
          </a:p>
          <a:p>
            <a:r>
              <a:rPr lang="en-US" b="1" dirty="0" smtClean="0">
                <a:solidFill>
                  <a:srgbClr val="7030A0"/>
                </a:solidFill>
              </a:rPr>
              <a:t>SEMESTER-II</a:t>
            </a:r>
          </a:p>
          <a:p>
            <a:r>
              <a:rPr lang="en-US" b="1" dirty="0" smtClean="0">
                <a:solidFill>
                  <a:srgbClr val="7030A0"/>
                </a:solidFill>
              </a:rPr>
              <a:t>SECTION- 2A</a:t>
            </a:r>
          </a:p>
          <a:p>
            <a:r>
              <a:rPr lang="en-US" b="1" dirty="0" smtClean="0">
                <a:solidFill>
                  <a:srgbClr val="7030A0"/>
                </a:solidFill>
              </a:rPr>
              <a:t>TEACHER’S NAME- PUJA GUPTA</a:t>
            </a:r>
            <a:endParaRPr lang="en-US" b="1" dirty="0">
              <a:solidFill>
                <a:srgbClr val="7030A0"/>
              </a:solidFill>
            </a:endParaRPr>
          </a:p>
        </p:txBody>
      </p:sp>
    </p:spTree>
    <p:extLst>
      <p:ext uri="{BB962C8B-B14F-4D97-AF65-F5344CB8AC3E}">
        <p14:creationId xmlns:p14="http://schemas.microsoft.com/office/powerpoint/2010/main" xmlns="" val="3281293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3669"/>
          </a:xfrm>
        </p:spPr>
        <p:txBody>
          <a:bodyPr>
            <a:normAutofit fontScale="90000"/>
          </a:bodyPr>
          <a:lstStyle/>
          <a:p>
            <a:r>
              <a:rPr lang="en-US" dirty="0" smtClean="0"/>
              <a:t>		</a:t>
            </a:r>
            <a:r>
              <a:rPr lang="en-US" b="1" dirty="0" smtClean="0">
                <a:solidFill>
                  <a:schemeClr val="accent6">
                    <a:lumMod val="75000"/>
                  </a:schemeClr>
                </a:solidFill>
              </a:rPr>
              <a:t>WRITTEN COMMUNICATION</a:t>
            </a:r>
            <a:endParaRPr lang="en-US" b="1" dirty="0">
              <a:solidFill>
                <a:schemeClr val="accent6">
                  <a:lumMod val="75000"/>
                </a:schemeClr>
              </a:solidFill>
            </a:endParaRPr>
          </a:p>
        </p:txBody>
      </p:sp>
      <p:sp>
        <p:nvSpPr>
          <p:cNvPr id="3" name="Content Placeholder 2"/>
          <p:cNvSpPr>
            <a:spLocks noGrp="1"/>
          </p:cNvSpPr>
          <p:nvPr>
            <p:ph idx="1"/>
          </p:nvPr>
        </p:nvSpPr>
        <p:spPr>
          <a:xfrm>
            <a:off x="838200" y="978794"/>
            <a:ext cx="10515600" cy="5198169"/>
          </a:xfrm>
        </p:spPr>
        <p:txBody>
          <a:bodyPr>
            <a:normAutofit fontScale="92500" lnSpcReduction="20000"/>
          </a:bodyPr>
          <a:lstStyle/>
          <a:p>
            <a:pPr algn="just"/>
            <a:r>
              <a:rPr lang="en-US" b="1" dirty="0" smtClean="0">
                <a:solidFill>
                  <a:srgbClr val="FFC000"/>
                </a:solidFill>
              </a:rPr>
              <a:t>MEANING:- </a:t>
            </a:r>
            <a:r>
              <a:rPr lang="en-US" dirty="0" smtClean="0"/>
              <a:t>written communication refers to transmission of information through written letters, circulars, memos, orders, reports, bulletins etc.. Thus in the case if written words are the basis of sending messages , orders, instructions etc.</a:t>
            </a:r>
          </a:p>
          <a:p>
            <a:pPr algn="just"/>
            <a:r>
              <a:rPr lang="en-US" b="1" dirty="0" smtClean="0">
                <a:solidFill>
                  <a:srgbClr val="FFC000"/>
                </a:solidFill>
              </a:rPr>
              <a:t>ADVANTAGES:-</a:t>
            </a:r>
          </a:p>
          <a:p>
            <a:pPr lvl="1" algn="just"/>
            <a:r>
              <a:rPr lang="en-US" dirty="0" smtClean="0"/>
              <a:t>Provide documentary evidence</a:t>
            </a:r>
          </a:p>
          <a:p>
            <a:pPr lvl="1" algn="just"/>
            <a:r>
              <a:rPr lang="en-US" dirty="0" smtClean="0"/>
              <a:t>Communicator can reach simultaneously to many receivers of a message</a:t>
            </a:r>
          </a:p>
          <a:p>
            <a:pPr lvl="1" algn="just"/>
            <a:r>
              <a:rPr lang="en-US" dirty="0" smtClean="0"/>
              <a:t>Communicating lengthy message</a:t>
            </a:r>
          </a:p>
          <a:p>
            <a:pPr lvl="1" algn="just"/>
            <a:r>
              <a:rPr lang="en-US" dirty="0" smtClean="0"/>
              <a:t>More effective</a:t>
            </a:r>
          </a:p>
          <a:p>
            <a:pPr lvl="1" algn="just"/>
            <a:r>
              <a:rPr lang="en-US" dirty="0" smtClean="0"/>
              <a:t>Precise and very accurate</a:t>
            </a:r>
          </a:p>
          <a:p>
            <a:pPr lvl="1" algn="just"/>
            <a:r>
              <a:rPr lang="en-US" dirty="0" smtClean="0"/>
              <a:t>Using statistical data and pictorial presentations</a:t>
            </a:r>
          </a:p>
          <a:p>
            <a:pPr lvl="1" algn="just"/>
            <a:r>
              <a:rPr lang="en-US" dirty="0" smtClean="0"/>
              <a:t>Uniformly applicable</a:t>
            </a:r>
          </a:p>
          <a:p>
            <a:pPr algn="just"/>
            <a:r>
              <a:rPr lang="en-US" b="1" dirty="0" smtClean="0">
                <a:solidFill>
                  <a:srgbClr val="FFC000"/>
                </a:solidFill>
              </a:rPr>
              <a:t>DISADVANTAGES:-</a:t>
            </a:r>
          </a:p>
          <a:p>
            <a:pPr lvl="1" algn="just"/>
            <a:r>
              <a:rPr lang="en-US" dirty="0" smtClean="0"/>
              <a:t>Time consuming and costly</a:t>
            </a:r>
          </a:p>
          <a:p>
            <a:pPr lvl="1" algn="just"/>
            <a:r>
              <a:rPr lang="en-US" dirty="0" smtClean="0"/>
              <a:t>Lack of personal touch</a:t>
            </a:r>
          </a:p>
          <a:p>
            <a:pPr lvl="1" algn="just"/>
            <a:r>
              <a:rPr lang="en-US" dirty="0" smtClean="0"/>
              <a:t>It make the communication process clumsy.</a:t>
            </a:r>
          </a:p>
          <a:p>
            <a:pPr algn="just"/>
            <a:endParaRPr lang="en-US" dirty="0"/>
          </a:p>
        </p:txBody>
      </p:sp>
    </p:spTree>
    <p:extLst>
      <p:ext uri="{BB962C8B-B14F-4D97-AF65-F5344CB8AC3E}">
        <p14:creationId xmlns:p14="http://schemas.microsoft.com/office/powerpoint/2010/main" xmlns="" val="2058545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52306"/>
          </a:xfrm>
        </p:spPr>
        <p:txBody>
          <a:bodyPr>
            <a:normAutofit fontScale="90000"/>
          </a:bodyPr>
          <a:lstStyle/>
          <a:p>
            <a:r>
              <a:rPr lang="en-US" dirty="0" smtClean="0"/>
              <a:t>		</a:t>
            </a:r>
            <a:r>
              <a:rPr lang="en-US" b="1" dirty="0" smtClean="0">
                <a:solidFill>
                  <a:schemeClr val="accent6">
                    <a:lumMod val="50000"/>
                  </a:schemeClr>
                </a:solidFill>
              </a:rPr>
              <a:t>GESTURAL COMMUNICATION</a:t>
            </a:r>
            <a:endParaRPr lang="en-US" b="1" dirty="0">
              <a:solidFill>
                <a:schemeClr val="accent6">
                  <a:lumMod val="50000"/>
                </a:schemeClr>
              </a:solidFill>
            </a:endParaRPr>
          </a:p>
        </p:txBody>
      </p:sp>
      <p:sp>
        <p:nvSpPr>
          <p:cNvPr id="3" name="Content Placeholder 2"/>
          <p:cNvSpPr>
            <a:spLocks noGrp="1"/>
          </p:cNvSpPr>
          <p:nvPr>
            <p:ph idx="1"/>
          </p:nvPr>
        </p:nvSpPr>
        <p:spPr>
          <a:xfrm>
            <a:off x="838200" y="1017432"/>
            <a:ext cx="10515600" cy="5159531"/>
          </a:xfrm>
        </p:spPr>
        <p:txBody>
          <a:bodyPr/>
          <a:lstStyle/>
          <a:p>
            <a:pPr algn="just"/>
            <a:r>
              <a:rPr lang="en-US" b="1" dirty="0" smtClean="0">
                <a:solidFill>
                  <a:srgbClr val="FF0000"/>
                </a:solidFill>
              </a:rPr>
              <a:t>MEANING:- </a:t>
            </a:r>
            <a:r>
              <a:rPr lang="en-US" dirty="0" smtClean="0"/>
              <a:t>It is communication through body language like facial expression, movements of the head, tone of voice or even smile. It is a combination of oral and written communication.</a:t>
            </a:r>
          </a:p>
          <a:p>
            <a:pPr algn="just"/>
            <a:r>
              <a:rPr lang="en-US" b="1" dirty="0" smtClean="0">
                <a:solidFill>
                  <a:srgbClr val="FF0000"/>
                </a:solidFill>
              </a:rPr>
              <a:t>ADVANTAGES:-</a:t>
            </a:r>
          </a:p>
          <a:p>
            <a:pPr lvl="1" algn="just"/>
            <a:r>
              <a:rPr lang="en-US" dirty="0" smtClean="0"/>
              <a:t>Faster and more effective</a:t>
            </a:r>
          </a:p>
          <a:p>
            <a:pPr lvl="1" algn="just"/>
            <a:r>
              <a:rPr lang="en-US" dirty="0" smtClean="0"/>
              <a:t>Substitute if verbal communication that is  where silence speaks better than words</a:t>
            </a:r>
          </a:p>
          <a:p>
            <a:pPr algn="just"/>
            <a:r>
              <a:rPr lang="en-US" b="1" dirty="0" smtClean="0">
                <a:solidFill>
                  <a:srgbClr val="FF0000"/>
                </a:solidFill>
              </a:rPr>
              <a:t>DISADVANTAGES:-</a:t>
            </a:r>
          </a:p>
          <a:p>
            <a:pPr lvl="1" algn="just"/>
            <a:r>
              <a:rPr lang="en-US" dirty="0" smtClean="0"/>
              <a:t>Communication tends to be unclear</a:t>
            </a:r>
          </a:p>
          <a:p>
            <a:pPr lvl="1" algn="just"/>
            <a:r>
              <a:rPr lang="en-US" dirty="0" smtClean="0"/>
              <a:t>Not applicable for transmission of official information.</a:t>
            </a:r>
            <a:endParaRPr lang="en-US" dirty="0"/>
          </a:p>
        </p:txBody>
      </p:sp>
    </p:spTree>
    <p:extLst>
      <p:ext uri="{BB962C8B-B14F-4D97-AF65-F5344CB8AC3E}">
        <p14:creationId xmlns:p14="http://schemas.microsoft.com/office/powerpoint/2010/main" xmlns="" val="37132418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35641"/>
          </a:xfrm>
        </p:spPr>
        <p:txBody>
          <a:bodyPr/>
          <a:lstStyle/>
          <a:p>
            <a:r>
              <a:rPr lang="en-US" dirty="0" smtClean="0"/>
              <a:t>	</a:t>
            </a:r>
            <a:r>
              <a:rPr lang="en-US" b="1" dirty="0" smtClean="0">
                <a:solidFill>
                  <a:schemeClr val="accent1">
                    <a:lumMod val="50000"/>
                  </a:schemeClr>
                </a:solidFill>
              </a:rPr>
              <a:t>CORPORATE COMMUNICATION</a:t>
            </a:r>
            <a:endParaRPr lang="en-US" b="1" dirty="0">
              <a:solidFill>
                <a:schemeClr val="accent1">
                  <a:lumMod val="50000"/>
                </a:schemeClr>
              </a:solidFill>
            </a:endParaRPr>
          </a:p>
        </p:txBody>
      </p:sp>
      <p:sp>
        <p:nvSpPr>
          <p:cNvPr id="3" name="Content Placeholder 2"/>
          <p:cNvSpPr>
            <a:spLocks noGrp="1"/>
          </p:cNvSpPr>
          <p:nvPr>
            <p:ph idx="1"/>
          </p:nvPr>
        </p:nvSpPr>
        <p:spPr>
          <a:xfrm>
            <a:off x="838200" y="1300766"/>
            <a:ext cx="10515600" cy="5125792"/>
          </a:xfrm>
        </p:spPr>
        <p:txBody>
          <a:bodyPr>
            <a:normAutofit fontScale="92500" lnSpcReduction="10000"/>
          </a:bodyPr>
          <a:lstStyle/>
          <a:p>
            <a:pPr algn="just"/>
            <a:r>
              <a:rPr lang="en-US" b="1" dirty="0" smtClean="0">
                <a:solidFill>
                  <a:srgbClr val="92D050"/>
                </a:solidFill>
              </a:rPr>
              <a:t>MEANING:- </a:t>
            </a:r>
            <a:r>
              <a:rPr lang="en-US" dirty="0" smtClean="0"/>
              <a:t>corporate communication is the transmission of information between different individuals within the organizational structural framework and the transmission of information to the different  interested parties to an organization in its outside environment. It is includes both internal and external communication.</a:t>
            </a:r>
          </a:p>
          <a:p>
            <a:pPr algn="just"/>
            <a:r>
              <a:rPr lang="en-US" b="1" dirty="0" smtClean="0">
                <a:solidFill>
                  <a:srgbClr val="92D050"/>
                </a:solidFill>
              </a:rPr>
              <a:t>IMPORTANCE:-</a:t>
            </a:r>
          </a:p>
          <a:p>
            <a:pPr lvl="1" algn="just"/>
            <a:r>
              <a:rPr lang="en-US" dirty="0" smtClean="0"/>
              <a:t>Increase in coordination</a:t>
            </a:r>
          </a:p>
          <a:p>
            <a:pPr lvl="1" algn="just"/>
            <a:r>
              <a:rPr lang="en-US" dirty="0" smtClean="0"/>
              <a:t>Link with the outside world</a:t>
            </a:r>
          </a:p>
          <a:p>
            <a:pPr lvl="1" algn="just"/>
            <a:r>
              <a:rPr lang="en-US" dirty="0" smtClean="0"/>
              <a:t>Employee motivation</a:t>
            </a:r>
          </a:p>
          <a:p>
            <a:pPr lvl="1" algn="just"/>
            <a:r>
              <a:rPr lang="en-US" dirty="0" smtClean="0"/>
              <a:t>Effective management</a:t>
            </a:r>
          </a:p>
          <a:p>
            <a:pPr lvl="1" algn="just"/>
            <a:r>
              <a:rPr lang="en-US" dirty="0" smtClean="0"/>
              <a:t>Continuous flow of information</a:t>
            </a:r>
          </a:p>
          <a:p>
            <a:pPr lvl="1" algn="just"/>
            <a:r>
              <a:rPr lang="en-US" dirty="0" smtClean="0"/>
              <a:t>Attainment of success</a:t>
            </a:r>
          </a:p>
          <a:p>
            <a:pPr lvl="1" algn="just"/>
            <a:r>
              <a:rPr lang="en-US" dirty="0" smtClean="0"/>
              <a:t>Better and faster decision making</a:t>
            </a:r>
          </a:p>
          <a:p>
            <a:pPr lvl="1" algn="just"/>
            <a:r>
              <a:rPr lang="en-US" dirty="0" smtClean="0"/>
              <a:t>Use of modern technology</a:t>
            </a:r>
          </a:p>
          <a:p>
            <a:pPr lvl="1" algn="just"/>
            <a:r>
              <a:rPr lang="en-US" dirty="0" smtClean="0"/>
              <a:t>Training.</a:t>
            </a:r>
            <a:endParaRPr lang="en-US" dirty="0"/>
          </a:p>
        </p:txBody>
      </p:sp>
    </p:spTree>
    <p:extLst>
      <p:ext uri="{BB962C8B-B14F-4D97-AF65-F5344CB8AC3E}">
        <p14:creationId xmlns:p14="http://schemas.microsoft.com/office/powerpoint/2010/main" xmlns="" val="8894339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solidFill>
                  <a:srgbClr val="92D050"/>
                </a:solidFill>
              </a:rPr>
              <a:t>STEPS IN CORPORATE COMMUNICATION</a:t>
            </a:r>
            <a:endParaRPr lang="en-US" b="1" dirty="0">
              <a:solidFill>
                <a:srgbClr val="92D050"/>
              </a:solidFill>
            </a:endParaRPr>
          </a:p>
        </p:txBody>
      </p:sp>
      <p:sp>
        <p:nvSpPr>
          <p:cNvPr id="3" name="Content Placeholder 2"/>
          <p:cNvSpPr>
            <a:spLocks noGrp="1"/>
          </p:cNvSpPr>
          <p:nvPr>
            <p:ph idx="1"/>
          </p:nvPr>
        </p:nvSpPr>
        <p:spPr/>
        <p:txBody>
          <a:bodyPr/>
          <a:lstStyle/>
          <a:p>
            <a:pPr algn="just"/>
            <a:r>
              <a:rPr lang="en-US" dirty="0" smtClean="0"/>
              <a:t>Situation analysis</a:t>
            </a:r>
          </a:p>
          <a:p>
            <a:pPr algn="just"/>
            <a:r>
              <a:rPr lang="en-US" dirty="0" smtClean="0"/>
              <a:t>Setting the objectives after proper situation analysis</a:t>
            </a:r>
          </a:p>
          <a:p>
            <a:pPr algn="just"/>
            <a:r>
              <a:rPr lang="en-US" dirty="0" smtClean="0"/>
              <a:t>Selection of a strategic plan</a:t>
            </a:r>
          </a:p>
          <a:p>
            <a:pPr algn="just"/>
            <a:r>
              <a:rPr lang="en-US" dirty="0" smtClean="0"/>
              <a:t>Assessment of the effect of communication</a:t>
            </a:r>
          </a:p>
          <a:p>
            <a:pPr algn="just"/>
            <a:r>
              <a:rPr lang="en-US" dirty="0" smtClean="0"/>
              <a:t>Attaining feedback through continuous monitoring .</a:t>
            </a:r>
            <a:endParaRPr lang="en-US" dirty="0"/>
          </a:p>
        </p:txBody>
      </p:sp>
    </p:spTree>
    <p:extLst>
      <p:ext uri="{BB962C8B-B14F-4D97-AF65-F5344CB8AC3E}">
        <p14:creationId xmlns:p14="http://schemas.microsoft.com/office/powerpoint/2010/main" xmlns="" val="144845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896" y="-188666"/>
            <a:ext cx="10515600" cy="974277"/>
          </a:xfrm>
        </p:spPr>
        <p:txBody>
          <a:bodyPr/>
          <a:lstStyle/>
          <a:p>
            <a:r>
              <a:rPr lang="en-US" dirty="0" smtClean="0"/>
              <a:t>		</a:t>
            </a:r>
            <a:r>
              <a:rPr lang="en-US" b="1" dirty="0" smtClean="0">
                <a:solidFill>
                  <a:schemeClr val="accent2">
                    <a:lumMod val="50000"/>
                  </a:schemeClr>
                </a:solidFill>
              </a:rPr>
              <a:t>TYPES OF COMMUNICATION</a:t>
            </a:r>
            <a:endParaRPr lang="en-US" b="1" dirty="0">
              <a:solidFill>
                <a:schemeClr val="accent2">
                  <a:lumMod val="50000"/>
                </a:schemeClr>
              </a:solidFill>
            </a:endParaRPr>
          </a:p>
        </p:txBody>
      </p:sp>
      <p:sp>
        <p:nvSpPr>
          <p:cNvPr id="3" name="Content Placeholder 2"/>
          <p:cNvSpPr>
            <a:spLocks noGrp="1"/>
          </p:cNvSpPr>
          <p:nvPr>
            <p:ph idx="1"/>
          </p:nvPr>
        </p:nvSpPr>
        <p:spPr>
          <a:xfrm>
            <a:off x="657896" y="785610"/>
            <a:ext cx="10515600" cy="5344733"/>
          </a:xfrm>
        </p:spPr>
        <p:txBody>
          <a:bodyPr>
            <a:normAutofit/>
          </a:bodyPr>
          <a:lstStyle/>
          <a:p>
            <a:pPr algn="just"/>
            <a:r>
              <a:rPr lang="en-US" b="1" dirty="0" smtClean="0">
                <a:solidFill>
                  <a:srgbClr val="C00000"/>
                </a:solidFill>
              </a:rPr>
              <a:t>On the basis of organizational relationship</a:t>
            </a:r>
          </a:p>
          <a:p>
            <a:pPr lvl="1" algn="just"/>
            <a:r>
              <a:rPr lang="en-US" dirty="0" smtClean="0"/>
              <a:t>Formal communication</a:t>
            </a:r>
          </a:p>
          <a:p>
            <a:pPr lvl="1" algn="just"/>
            <a:r>
              <a:rPr lang="en-US" dirty="0" smtClean="0"/>
              <a:t>Informal communication</a:t>
            </a:r>
          </a:p>
          <a:p>
            <a:pPr algn="just"/>
            <a:r>
              <a:rPr lang="en-US" b="1" dirty="0" smtClean="0">
                <a:solidFill>
                  <a:srgbClr val="C00000"/>
                </a:solidFill>
              </a:rPr>
              <a:t>On the basis of flow of information</a:t>
            </a:r>
          </a:p>
          <a:p>
            <a:pPr lvl="1" algn="just"/>
            <a:r>
              <a:rPr lang="en-US" dirty="0" smtClean="0"/>
              <a:t>Vertical communication</a:t>
            </a:r>
          </a:p>
          <a:p>
            <a:pPr lvl="3" algn="just"/>
            <a:r>
              <a:rPr lang="en-US" dirty="0" smtClean="0"/>
              <a:t>Upward  communication</a:t>
            </a:r>
          </a:p>
          <a:p>
            <a:pPr lvl="3" algn="just"/>
            <a:r>
              <a:rPr lang="en-US" dirty="0" smtClean="0"/>
              <a:t>Downward communication</a:t>
            </a:r>
          </a:p>
          <a:p>
            <a:pPr lvl="1" algn="just"/>
            <a:r>
              <a:rPr lang="en-US" dirty="0" smtClean="0"/>
              <a:t>Crosswise communication</a:t>
            </a:r>
          </a:p>
          <a:p>
            <a:pPr lvl="1" algn="just"/>
            <a:r>
              <a:rPr lang="en-US" dirty="0" smtClean="0"/>
              <a:t>Horizontal communication</a:t>
            </a:r>
          </a:p>
          <a:p>
            <a:pPr algn="just"/>
            <a:r>
              <a:rPr lang="en-US" b="1" dirty="0" smtClean="0">
                <a:solidFill>
                  <a:srgbClr val="C00000"/>
                </a:solidFill>
              </a:rPr>
              <a:t>On the basis of expression</a:t>
            </a:r>
          </a:p>
          <a:p>
            <a:pPr lvl="1" algn="just"/>
            <a:r>
              <a:rPr lang="en-US" dirty="0" smtClean="0"/>
              <a:t>Oral communication</a:t>
            </a:r>
          </a:p>
          <a:p>
            <a:pPr lvl="1" algn="just"/>
            <a:r>
              <a:rPr lang="en-US" dirty="0" smtClean="0"/>
              <a:t>Written communication</a:t>
            </a:r>
          </a:p>
          <a:p>
            <a:pPr lvl="1" algn="just"/>
            <a:r>
              <a:rPr lang="en-US" dirty="0" smtClean="0"/>
              <a:t>Gestural communication</a:t>
            </a:r>
            <a:endParaRPr lang="en-US" dirty="0"/>
          </a:p>
        </p:txBody>
      </p:sp>
    </p:spTree>
    <p:extLst>
      <p:ext uri="{BB962C8B-B14F-4D97-AF65-F5344CB8AC3E}">
        <p14:creationId xmlns:p14="http://schemas.microsoft.com/office/powerpoint/2010/main" xmlns="" val="3621679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solidFill>
                  <a:schemeClr val="accent2">
                    <a:lumMod val="50000"/>
                  </a:schemeClr>
                </a:solidFill>
              </a:rPr>
              <a:t>FORMAL COMMUNICATION</a:t>
            </a:r>
            <a:br>
              <a:rPr lang="en-US" b="1" dirty="0" smtClean="0">
                <a:solidFill>
                  <a:schemeClr val="accent2">
                    <a:lumMod val="50000"/>
                  </a:schemeClr>
                </a:solidFill>
              </a:rPr>
            </a:br>
            <a:endParaRPr lang="en-US" b="1" dirty="0">
              <a:solidFill>
                <a:schemeClr val="accent2">
                  <a:lumMod val="50000"/>
                </a:schemeClr>
              </a:solidFill>
            </a:endParaRPr>
          </a:p>
        </p:txBody>
      </p:sp>
      <p:sp>
        <p:nvSpPr>
          <p:cNvPr id="3" name="Content Placeholder 2"/>
          <p:cNvSpPr>
            <a:spLocks noGrp="1"/>
          </p:cNvSpPr>
          <p:nvPr>
            <p:ph idx="1"/>
          </p:nvPr>
        </p:nvSpPr>
        <p:spPr>
          <a:xfrm>
            <a:off x="838200" y="1184856"/>
            <a:ext cx="10515600" cy="4992107"/>
          </a:xfrm>
        </p:spPr>
        <p:txBody>
          <a:bodyPr>
            <a:normAutofit fontScale="77500" lnSpcReduction="20000"/>
          </a:bodyPr>
          <a:lstStyle/>
          <a:p>
            <a:pPr algn="just"/>
            <a:r>
              <a:rPr lang="en-US" b="1" dirty="0" smtClean="0">
                <a:solidFill>
                  <a:srgbClr val="00B050"/>
                </a:solidFill>
              </a:rPr>
              <a:t>MEANING:- </a:t>
            </a:r>
            <a:r>
              <a:rPr lang="en-US" dirty="0" smtClean="0"/>
              <a:t>when communication flows through the predefined official lines it is known as formal communication. It is generally  a written form of communication and can take the form of requests, commands, directives, circulars, reports, memos, etc.</a:t>
            </a:r>
          </a:p>
          <a:p>
            <a:pPr algn="just"/>
            <a:r>
              <a:rPr lang="en-US" b="1" dirty="0" smtClean="0">
                <a:solidFill>
                  <a:srgbClr val="00B050"/>
                </a:solidFill>
              </a:rPr>
              <a:t>ADVANTAGES:-</a:t>
            </a:r>
          </a:p>
          <a:p>
            <a:pPr lvl="1" algn="just"/>
            <a:r>
              <a:rPr lang="en-US" dirty="0" smtClean="0"/>
              <a:t>Form of written communication</a:t>
            </a:r>
          </a:p>
          <a:p>
            <a:pPr lvl="1" algn="just"/>
            <a:r>
              <a:rPr lang="en-US" dirty="0" smtClean="0"/>
              <a:t>Smooth flow of information</a:t>
            </a:r>
          </a:p>
          <a:p>
            <a:pPr lvl="1" algn="just"/>
            <a:r>
              <a:rPr lang="en-US" dirty="0" smtClean="0"/>
              <a:t>Fixation of authority – responsibility</a:t>
            </a:r>
          </a:p>
          <a:p>
            <a:pPr lvl="1" algn="just"/>
            <a:r>
              <a:rPr lang="en-US" dirty="0" smtClean="0"/>
              <a:t>Most reliable</a:t>
            </a:r>
          </a:p>
          <a:p>
            <a:pPr lvl="1" algn="just"/>
            <a:r>
              <a:rPr lang="en-US" dirty="0" smtClean="0"/>
              <a:t>Better decision making and control</a:t>
            </a:r>
          </a:p>
          <a:p>
            <a:pPr lvl="1" algn="just"/>
            <a:r>
              <a:rPr lang="en-US" dirty="0" smtClean="0"/>
              <a:t>Cooperation and coordination</a:t>
            </a:r>
          </a:p>
          <a:p>
            <a:pPr lvl="1" algn="just"/>
            <a:r>
              <a:rPr lang="en-US" dirty="0" smtClean="0"/>
              <a:t>Promotes better understanding</a:t>
            </a:r>
          </a:p>
          <a:p>
            <a:pPr lvl="1" algn="just"/>
            <a:r>
              <a:rPr lang="en-US" dirty="0" smtClean="0"/>
              <a:t>Most widely used</a:t>
            </a:r>
          </a:p>
          <a:p>
            <a:pPr algn="just"/>
            <a:r>
              <a:rPr lang="en-US" b="1" dirty="0" smtClean="0">
                <a:solidFill>
                  <a:srgbClr val="00B050"/>
                </a:solidFill>
              </a:rPr>
              <a:t>DISADVANTAGES:-</a:t>
            </a:r>
          </a:p>
          <a:p>
            <a:pPr lvl="1" algn="just"/>
            <a:r>
              <a:rPr lang="en-US" dirty="0"/>
              <a:t>T</a:t>
            </a:r>
            <a:r>
              <a:rPr lang="en-US" dirty="0" smtClean="0"/>
              <a:t>ime taking and slow process</a:t>
            </a:r>
          </a:p>
          <a:p>
            <a:pPr lvl="1" algn="just"/>
            <a:r>
              <a:rPr lang="en-US" dirty="0" smtClean="0"/>
              <a:t>lack of personal touch</a:t>
            </a:r>
          </a:p>
          <a:p>
            <a:pPr lvl="1" algn="just"/>
            <a:r>
              <a:rPr lang="en-US" dirty="0" smtClean="0"/>
              <a:t>Inflexible</a:t>
            </a:r>
          </a:p>
          <a:p>
            <a:pPr lvl="1" algn="just"/>
            <a:r>
              <a:rPr lang="en-US" dirty="0" smtClean="0"/>
              <a:t>Fails to establish a cordial relationship.</a:t>
            </a:r>
            <a:endParaRPr lang="en-US" dirty="0"/>
          </a:p>
        </p:txBody>
      </p:sp>
    </p:spTree>
    <p:extLst>
      <p:ext uri="{BB962C8B-B14F-4D97-AF65-F5344CB8AC3E}">
        <p14:creationId xmlns:p14="http://schemas.microsoft.com/office/powerpoint/2010/main" xmlns="" val="748772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599" cy="678064"/>
          </a:xfrm>
        </p:spPr>
        <p:txBody>
          <a:bodyPr>
            <a:normAutofit fontScale="90000"/>
          </a:bodyPr>
          <a:lstStyle/>
          <a:p>
            <a:r>
              <a:rPr lang="en-US" dirty="0" smtClean="0"/>
              <a:t>		</a:t>
            </a:r>
            <a:r>
              <a:rPr lang="en-US" b="1" dirty="0" smtClean="0">
                <a:solidFill>
                  <a:schemeClr val="accent6">
                    <a:lumMod val="75000"/>
                  </a:schemeClr>
                </a:solidFill>
              </a:rPr>
              <a:t>INFORMAL COMMUNICATION</a:t>
            </a:r>
            <a:endParaRPr lang="en-US" b="1" dirty="0">
              <a:solidFill>
                <a:schemeClr val="accent6">
                  <a:lumMod val="75000"/>
                </a:schemeClr>
              </a:solidFill>
            </a:endParaRPr>
          </a:p>
        </p:txBody>
      </p:sp>
      <p:sp>
        <p:nvSpPr>
          <p:cNvPr id="3" name="Content Placeholder 2"/>
          <p:cNvSpPr>
            <a:spLocks noGrp="1"/>
          </p:cNvSpPr>
          <p:nvPr>
            <p:ph idx="1"/>
          </p:nvPr>
        </p:nvSpPr>
        <p:spPr>
          <a:xfrm>
            <a:off x="838200" y="940158"/>
            <a:ext cx="10515600" cy="5236805"/>
          </a:xfrm>
        </p:spPr>
        <p:txBody>
          <a:bodyPr>
            <a:normAutofit fontScale="92500" lnSpcReduction="20000"/>
          </a:bodyPr>
          <a:lstStyle/>
          <a:p>
            <a:r>
              <a:rPr lang="en-US" b="1" dirty="0" smtClean="0">
                <a:solidFill>
                  <a:srgbClr val="FF0000"/>
                </a:solidFill>
              </a:rPr>
              <a:t>MEANING:- </a:t>
            </a:r>
            <a:r>
              <a:rPr lang="en-US" dirty="0" smtClean="0"/>
              <a:t>informal communication is free from official rules and regulations and takes place due to personal needs of the sender and receiver of the message. It is also known as Grapevine communication.</a:t>
            </a:r>
          </a:p>
          <a:p>
            <a:r>
              <a:rPr lang="en-US" b="1" dirty="0" smtClean="0">
                <a:solidFill>
                  <a:srgbClr val="FF0000"/>
                </a:solidFill>
              </a:rPr>
              <a:t>ADVANTAGES:- </a:t>
            </a:r>
          </a:p>
          <a:p>
            <a:pPr lvl="1"/>
            <a:r>
              <a:rPr lang="en-US" dirty="0" smtClean="0"/>
              <a:t>Increase employee satisfaction</a:t>
            </a:r>
          </a:p>
          <a:p>
            <a:pPr lvl="1"/>
            <a:r>
              <a:rPr lang="en-US" dirty="0" smtClean="0"/>
              <a:t>Increase efficiency</a:t>
            </a:r>
          </a:p>
          <a:p>
            <a:pPr lvl="1"/>
            <a:r>
              <a:rPr lang="en-US" dirty="0" smtClean="0"/>
              <a:t>Reducing employees’ stress</a:t>
            </a:r>
          </a:p>
          <a:p>
            <a:pPr lvl="1"/>
            <a:r>
              <a:rPr lang="en-US" dirty="0" smtClean="0"/>
              <a:t>Satisfies the social and psychological needs</a:t>
            </a:r>
          </a:p>
          <a:p>
            <a:pPr lvl="1"/>
            <a:r>
              <a:rPr lang="en-US" dirty="0" smtClean="0"/>
              <a:t>Get a clear understanding about the attitude and response of the employees</a:t>
            </a:r>
          </a:p>
          <a:p>
            <a:pPr lvl="1"/>
            <a:r>
              <a:rPr lang="en-US" dirty="0" smtClean="0"/>
              <a:t>Bridges the gap in the formal communication network</a:t>
            </a:r>
          </a:p>
          <a:p>
            <a:pPr lvl="1"/>
            <a:r>
              <a:rPr lang="en-US" dirty="0" smtClean="0"/>
              <a:t>Greater flexibility</a:t>
            </a:r>
          </a:p>
          <a:p>
            <a:r>
              <a:rPr lang="en-US" b="1" dirty="0" smtClean="0">
                <a:solidFill>
                  <a:srgbClr val="FF0000"/>
                </a:solidFill>
              </a:rPr>
              <a:t>DISADVANTAGES:-</a:t>
            </a:r>
          </a:p>
          <a:p>
            <a:pPr lvl="1"/>
            <a:r>
              <a:rPr lang="en-US" dirty="0" smtClean="0"/>
              <a:t>Spread of distorted messages</a:t>
            </a:r>
          </a:p>
          <a:p>
            <a:pPr lvl="1"/>
            <a:r>
              <a:rPr lang="en-US" dirty="0" smtClean="0"/>
              <a:t>Leads to </a:t>
            </a:r>
            <a:r>
              <a:rPr lang="en-US" dirty="0" err="1" smtClean="0"/>
              <a:t>rumours</a:t>
            </a:r>
            <a:endParaRPr lang="en-US" dirty="0" smtClean="0"/>
          </a:p>
          <a:p>
            <a:pPr lvl="1"/>
            <a:r>
              <a:rPr lang="en-US" dirty="0" smtClean="0"/>
              <a:t>Fixation of responsibility is not possible</a:t>
            </a:r>
          </a:p>
          <a:p>
            <a:pPr lvl="1"/>
            <a:r>
              <a:rPr lang="en-US" dirty="0" smtClean="0"/>
              <a:t>Leads to misunderstanding and misrepresentation of information.</a:t>
            </a:r>
          </a:p>
          <a:p>
            <a:pPr lvl="1"/>
            <a:endParaRPr lang="en-US" dirty="0"/>
          </a:p>
        </p:txBody>
      </p:sp>
    </p:spTree>
    <p:extLst>
      <p:ext uri="{BB962C8B-B14F-4D97-AF65-F5344CB8AC3E}">
        <p14:creationId xmlns:p14="http://schemas.microsoft.com/office/powerpoint/2010/main" xmlns="" val="3134082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10638"/>
          </a:xfrm>
        </p:spPr>
        <p:txBody>
          <a:bodyPr>
            <a:normAutofit fontScale="90000"/>
          </a:bodyPr>
          <a:lstStyle/>
          <a:p>
            <a:r>
              <a:rPr lang="en-US" dirty="0" smtClean="0"/>
              <a:t>	</a:t>
            </a:r>
            <a:r>
              <a:rPr lang="en-US" b="1" dirty="0" smtClean="0">
                <a:solidFill>
                  <a:schemeClr val="accent6">
                    <a:lumMod val="50000"/>
                  </a:schemeClr>
                </a:solidFill>
              </a:rPr>
              <a:t>VERTICAL COMMUNICATION( DOWNWARD)</a:t>
            </a:r>
            <a:endParaRPr lang="en-US" b="1" dirty="0">
              <a:solidFill>
                <a:schemeClr val="accent6">
                  <a:lumMod val="50000"/>
                </a:schemeClr>
              </a:solidFill>
            </a:endParaRPr>
          </a:p>
        </p:txBody>
      </p:sp>
      <p:sp>
        <p:nvSpPr>
          <p:cNvPr id="3" name="Content Placeholder 2"/>
          <p:cNvSpPr>
            <a:spLocks noGrp="1"/>
          </p:cNvSpPr>
          <p:nvPr>
            <p:ph idx="1"/>
          </p:nvPr>
        </p:nvSpPr>
        <p:spPr>
          <a:xfrm>
            <a:off x="838200" y="875764"/>
            <a:ext cx="10515600" cy="5301199"/>
          </a:xfrm>
        </p:spPr>
        <p:txBody>
          <a:bodyPr>
            <a:normAutofit fontScale="92500" lnSpcReduction="20000"/>
          </a:bodyPr>
          <a:lstStyle/>
          <a:p>
            <a:pPr algn="just"/>
            <a:r>
              <a:rPr lang="en-US" b="1" dirty="0" smtClean="0">
                <a:solidFill>
                  <a:schemeClr val="accent4">
                    <a:lumMod val="75000"/>
                  </a:schemeClr>
                </a:solidFill>
              </a:rPr>
              <a:t>MEANING:- </a:t>
            </a:r>
            <a:r>
              <a:rPr lang="en-US" dirty="0" smtClean="0"/>
              <a:t>downward communication refers to the flow of messages from a supervisor to subordinates. In downward communication information flows in the form of orders, instructions, decisions, etc. from individuals in higher hierarchical levels to individuals in lower level following the line of authority.</a:t>
            </a:r>
          </a:p>
          <a:p>
            <a:pPr lvl="1" algn="just"/>
            <a:r>
              <a:rPr lang="en-US" b="1" dirty="0" smtClean="0">
                <a:solidFill>
                  <a:schemeClr val="accent4">
                    <a:lumMod val="75000"/>
                  </a:schemeClr>
                </a:solidFill>
              </a:rPr>
              <a:t>ADVANTAGES:-</a:t>
            </a:r>
          </a:p>
          <a:p>
            <a:pPr lvl="2" algn="just"/>
            <a:r>
              <a:rPr lang="en-US" dirty="0" smtClean="0"/>
              <a:t>Informing and explaining policies and organizational procedures</a:t>
            </a:r>
          </a:p>
          <a:p>
            <a:pPr lvl="2" algn="just"/>
            <a:r>
              <a:rPr lang="en-US" dirty="0" smtClean="0"/>
              <a:t>Scalar principle</a:t>
            </a:r>
          </a:p>
          <a:p>
            <a:pPr lvl="2" algn="just"/>
            <a:r>
              <a:rPr lang="en-US" dirty="0" smtClean="0"/>
              <a:t>Message is continuous</a:t>
            </a:r>
          </a:p>
          <a:p>
            <a:pPr lvl="2" algn="just"/>
            <a:r>
              <a:rPr lang="en-US" dirty="0" smtClean="0"/>
              <a:t>Delegation of authority and responsibility</a:t>
            </a:r>
          </a:p>
          <a:p>
            <a:pPr lvl="2" algn="just"/>
            <a:r>
              <a:rPr lang="en-US" dirty="0" smtClean="0"/>
              <a:t>Establishing official discipline</a:t>
            </a:r>
          </a:p>
          <a:p>
            <a:pPr lvl="2" algn="just"/>
            <a:r>
              <a:rPr lang="en-US" dirty="0" smtClean="0"/>
              <a:t> increase employee efficiency</a:t>
            </a:r>
          </a:p>
          <a:p>
            <a:pPr lvl="1" algn="just"/>
            <a:r>
              <a:rPr lang="en-US" b="1" dirty="0" smtClean="0">
                <a:solidFill>
                  <a:schemeClr val="accent4">
                    <a:lumMod val="75000"/>
                  </a:schemeClr>
                </a:solidFill>
              </a:rPr>
              <a:t>DISADVANTAGES:-</a:t>
            </a:r>
          </a:p>
          <a:p>
            <a:pPr lvl="2" algn="just"/>
            <a:r>
              <a:rPr lang="en-US" dirty="0" smtClean="0"/>
              <a:t>Delay the timely functioning of an organization</a:t>
            </a:r>
          </a:p>
          <a:p>
            <a:pPr lvl="2" algn="just"/>
            <a:r>
              <a:rPr lang="en-US" dirty="0" smtClean="0"/>
              <a:t>Distortion of message</a:t>
            </a:r>
          </a:p>
          <a:p>
            <a:pPr lvl="2" algn="just"/>
            <a:r>
              <a:rPr lang="en-US" dirty="0" smtClean="0"/>
              <a:t>Over communication or under communication</a:t>
            </a:r>
          </a:p>
          <a:p>
            <a:pPr lvl="2" algn="just"/>
            <a:r>
              <a:rPr lang="en-US" dirty="0" smtClean="0"/>
              <a:t>Contains subject matter without adequate explanation</a:t>
            </a:r>
          </a:p>
          <a:p>
            <a:pPr lvl="2" algn="just"/>
            <a:r>
              <a:rPr lang="en-US" dirty="0" err="1" smtClean="0"/>
              <a:t>Labour</a:t>
            </a:r>
            <a:r>
              <a:rPr lang="en-US" dirty="0" smtClean="0"/>
              <a:t> management relationship may be hampered.</a:t>
            </a:r>
          </a:p>
          <a:p>
            <a:pPr lvl="2" algn="just"/>
            <a:endParaRPr lang="en-US" dirty="0"/>
          </a:p>
        </p:txBody>
      </p:sp>
    </p:spTree>
    <p:extLst>
      <p:ext uri="{BB962C8B-B14F-4D97-AF65-F5344CB8AC3E}">
        <p14:creationId xmlns:p14="http://schemas.microsoft.com/office/powerpoint/2010/main" xmlns="" val="2905194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solidFill>
                  <a:srgbClr val="C00000"/>
                </a:solidFill>
              </a:rPr>
              <a:t>UPWARD COMMUNICATION</a:t>
            </a:r>
            <a:endParaRPr lang="en-US" b="1" dirty="0">
              <a:solidFill>
                <a:srgbClr val="C00000"/>
              </a:solidFill>
            </a:endParaRPr>
          </a:p>
        </p:txBody>
      </p:sp>
      <p:sp>
        <p:nvSpPr>
          <p:cNvPr id="3" name="Content Placeholder 2"/>
          <p:cNvSpPr>
            <a:spLocks noGrp="1"/>
          </p:cNvSpPr>
          <p:nvPr>
            <p:ph idx="1"/>
          </p:nvPr>
        </p:nvSpPr>
        <p:spPr>
          <a:xfrm>
            <a:off x="838200" y="1313645"/>
            <a:ext cx="10515600" cy="4863318"/>
          </a:xfrm>
        </p:spPr>
        <p:txBody>
          <a:bodyPr>
            <a:normAutofit fontScale="92500" lnSpcReduction="20000"/>
          </a:bodyPr>
          <a:lstStyle/>
          <a:p>
            <a:pPr algn="just"/>
            <a:r>
              <a:rPr lang="en-US" b="1" dirty="0" smtClean="0">
                <a:solidFill>
                  <a:srgbClr val="00B050"/>
                </a:solidFill>
              </a:rPr>
              <a:t>MEANING:- </a:t>
            </a:r>
            <a:r>
              <a:rPr lang="en-US" dirty="0" smtClean="0"/>
              <a:t>Upward communication implies the flow of information from the individual in a lower hierarchical level to individual in a higher hierarchical level that is from subordinates to superiors in the organization.</a:t>
            </a:r>
          </a:p>
          <a:p>
            <a:pPr algn="just"/>
            <a:r>
              <a:rPr lang="en-US" b="1" dirty="0" smtClean="0">
                <a:solidFill>
                  <a:srgbClr val="00B050"/>
                </a:solidFill>
              </a:rPr>
              <a:t>ADVANTAGES:-</a:t>
            </a:r>
          </a:p>
          <a:p>
            <a:pPr lvl="1" algn="just"/>
            <a:r>
              <a:rPr lang="en-US" dirty="0" smtClean="0"/>
              <a:t>Greater feedback</a:t>
            </a:r>
          </a:p>
          <a:p>
            <a:pPr lvl="1" algn="just"/>
            <a:r>
              <a:rPr lang="en-US" dirty="0" smtClean="0"/>
              <a:t>Constructive suggestions for the progress on the organization</a:t>
            </a:r>
          </a:p>
          <a:p>
            <a:pPr lvl="1" algn="just"/>
            <a:r>
              <a:rPr lang="en-US" dirty="0" smtClean="0"/>
              <a:t>Industrial peace</a:t>
            </a:r>
          </a:p>
          <a:p>
            <a:pPr lvl="1" algn="just"/>
            <a:r>
              <a:rPr lang="en-US" dirty="0" smtClean="0"/>
              <a:t>Loyalty and commitment</a:t>
            </a:r>
          </a:p>
          <a:p>
            <a:pPr lvl="1" algn="just"/>
            <a:r>
              <a:rPr lang="en-US" dirty="0" smtClean="0"/>
              <a:t>Helps the management in decision making process   </a:t>
            </a:r>
          </a:p>
          <a:p>
            <a:pPr lvl="1" algn="just"/>
            <a:r>
              <a:rPr lang="en-US" dirty="0" smtClean="0"/>
              <a:t>Change in organizational rules, regulations and policies</a:t>
            </a:r>
          </a:p>
          <a:p>
            <a:pPr algn="just"/>
            <a:r>
              <a:rPr lang="en-US" b="1" dirty="0" smtClean="0">
                <a:solidFill>
                  <a:srgbClr val="00B050"/>
                </a:solidFill>
              </a:rPr>
              <a:t>DISADVANTAGES:-</a:t>
            </a:r>
          </a:p>
          <a:p>
            <a:pPr lvl="1" algn="just"/>
            <a:r>
              <a:rPr lang="en-US" dirty="0" smtClean="0"/>
              <a:t>Message may get distorted</a:t>
            </a:r>
          </a:p>
          <a:p>
            <a:pPr lvl="1" algn="just"/>
            <a:r>
              <a:rPr lang="en-US" dirty="0" smtClean="0"/>
              <a:t>Strained relationship</a:t>
            </a:r>
          </a:p>
          <a:p>
            <a:pPr lvl="1" algn="just"/>
            <a:r>
              <a:rPr lang="en-US" dirty="0" smtClean="0"/>
              <a:t>Employees fear that their suggestion treated as their weakness.</a:t>
            </a:r>
          </a:p>
        </p:txBody>
      </p:sp>
    </p:spTree>
    <p:extLst>
      <p:ext uri="{BB962C8B-B14F-4D97-AF65-F5344CB8AC3E}">
        <p14:creationId xmlns:p14="http://schemas.microsoft.com/office/powerpoint/2010/main" xmlns="" val="2261188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36396"/>
          </a:xfrm>
        </p:spPr>
        <p:txBody>
          <a:bodyPr>
            <a:normAutofit fontScale="90000"/>
          </a:bodyPr>
          <a:lstStyle/>
          <a:p>
            <a:r>
              <a:rPr lang="en-US" dirty="0" smtClean="0"/>
              <a:t>	</a:t>
            </a:r>
            <a:r>
              <a:rPr lang="en-US" b="1" dirty="0" smtClean="0">
                <a:solidFill>
                  <a:srgbClr val="00B0F0"/>
                </a:solidFill>
              </a:rPr>
              <a:t>	HORIZONTAL COMMUNICATION</a:t>
            </a:r>
            <a:endParaRPr lang="en-US" b="1" dirty="0">
              <a:solidFill>
                <a:srgbClr val="00B0F0"/>
              </a:solidFill>
            </a:endParaRPr>
          </a:p>
        </p:txBody>
      </p:sp>
      <p:sp>
        <p:nvSpPr>
          <p:cNvPr id="3" name="Content Placeholder 2"/>
          <p:cNvSpPr>
            <a:spLocks noGrp="1"/>
          </p:cNvSpPr>
          <p:nvPr>
            <p:ph idx="1"/>
          </p:nvPr>
        </p:nvSpPr>
        <p:spPr>
          <a:xfrm>
            <a:off x="966988" y="901522"/>
            <a:ext cx="10515600" cy="5743977"/>
          </a:xfrm>
        </p:spPr>
        <p:txBody>
          <a:bodyPr/>
          <a:lstStyle/>
          <a:p>
            <a:pPr algn="just"/>
            <a:r>
              <a:rPr lang="en-US" b="1" dirty="0" smtClean="0">
                <a:solidFill>
                  <a:srgbClr val="00B050"/>
                </a:solidFill>
              </a:rPr>
              <a:t>MEANING:</a:t>
            </a:r>
            <a:r>
              <a:rPr lang="en-US" dirty="0" smtClean="0"/>
              <a:t>- Horizontal communication refers to flow of information between individual and groups belonging to the same or different department but belong to the same hierarchical level of an organization.</a:t>
            </a:r>
          </a:p>
          <a:p>
            <a:pPr lvl="1" algn="just"/>
            <a:r>
              <a:rPr lang="en-US" b="1" dirty="0" smtClean="0">
                <a:solidFill>
                  <a:srgbClr val="00B050"/>
                </a:solidFill>
              </a:rPr>
              <a:t>ADVANTAGES:-</a:t>
            </a:r>
          </a:p>
          <a:p>
            <a:pPr lvl="2" algn="just"/>
            <a:r>
              <a:rPr lang="en-US" dirty="0" smtClean="0"/>
              <a:t>Reduce misunderstanding between individuals </a:t>
            </a:r>
          </a:p>
          <a:p>
            <a:pPr lvl="2" algn="just"/>
            <a:r>
              <a:rPr lang="en-US" dirty="0" smtClean="0"/>
              <a:t>Resolving conflicts</a:t>
            </a:r>
          </a:p>
          <a:p>
            <a:pPr lvl="2" algn="just"/>
            <a:r>
              <a:rPr lang="en-US" dirty="0" smtClean="0"/>
              <a:t>Increase efficiency and productivity</a:t>
            </a:r>
          </a:p>
          <a:p>
            <a:pPr lvl="2" algn="just"/>
            <a:r>
              <a:rPr lang="en-US" dirty="0" smtClean="0"/>
              <a:t>Helps in building cooperation and a friendly work environment</a:t>
            </a:r>
          </a:p>
          <a:p>
            <a:pPr lvl="1" algn="just"/>
            <a:r>
              <a:rPr lang="en-US" b="1" dirty="0" smtClean="0">
                <a:solidFill>
                  <a:srgbClr val="00B050"/>
                </a:solidFill>
              </a:rPr>
              <a:t>DISADVANTAGES:-</a:t>
            </a:r>
          </a:p>
          <a:p>
            <a:pPr lvl="2" algn="just"/>
            <a:r>
              <a:rPr lang="en-US" dirty="0" err="1" smtClean="0"/>
              <a:t>Minimise</a:t>
            </a:r>
            <a:r>
              <a:rPr lang="en-US" dirty="0" smtClean="0"/>
              <a:t> the control and power of the management of an organization</a:t>
            </a:r>
          </a:p>
          <a:p>
            <a:pPr lvl="2" algn="just"/>
            <a:r>
              <a:rPr lang="en-US" dirty="0" smtClean="0"/>
              <a:t>Rise to conflicts, intergroup rivalry and gossips</a:t>
            </a:r>
          </a:p>
          <a:p>
            <a:pPr lvl="2" algn="just"/>
            <a:r>
              <a:rPr lang="en-US" dirty="0" smtClean="0"/>
              <a:t>Leads to disorder in the organization.</a:t>
            </a:r>
            <a:endParaRPr lang="en-US" dirty="0"/>
          </a:p>
        </p:txBody>
      </p:sp>
    </p:spTree>
    <p:extLst>
      <p:ext uri="{BB962C8B-B14F-4D97-AF65-F5344CB8AC3E}">
        <p14:creationId xmlns:p14="http://schemas.microsoft.com/office/powerpoint/2010/main" xmlns="" val="2130143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75033"/>
          </a:xfrm>
        </p:spPr>
        <p:txBody>
          <a:bodyPr>
            <a:normAutofit fontScale="90000"/>
          </a:bodyPr>
          <a:lstStyle/>
          <a:p>
            <a:r>
              <a:rPr lang="en-US" b="1" dirty="0" smtClean="0">
                <a:solidFill>
                  <a:srgbClr val="0070C0"/>
                </a:solidFill>
              </a:rPr>
              <a:t>	DIAGONAL OR CROSSWISE COMMUNICATION</a:t>
            </a:r>
            <a:endParaRPr lang="en-US" b="1" dirty="0">
              <a:solidFill>
                <a:srgbClr val="0070C0"/>
              </a:solidFill>
            </a:endParaRPr>
          </a:p>
        </p:txBody>
      </p:sp>
      <p:sp>
        <p:nvSpPr>
          <p:cNvPr id="3" name="Content Placeholder 2"/>
          <p:cNvSpPr>
            <a:spLocks noGrp="1"/>
          </p:cNvSpPr>
          <p:nvPr>
            <p:ph idx="1"/>
          </p:nvPr>
        </p:nvSpPr>
        <p:spPr>
          <a:xfrm>
            <a:off x="838200" y="949862"/>
            <a:ext cx="10515600" cy="5772910"/>
          </a:xfrm>
        </p:spPr>
        <p:txBody>
          <a:bodyPr/>
          <a:lstStyle/>
          <a:p>
            <a:pPr algn="just"/>
            <a:r>
              <a:rPr lang="en-US" b="1" dirty="0" smtClean="0">
                <a:solidFill>
                  <a:schemeClr val="accent6">
                    <a:lumMod val="75000"/>
                  </a:schemeClr>
                </a:solidFill>
              </a:rPr>
              <a:t>MEANING:-</a:t>
            </a:r>
            <a:r>
              <a:rPr lang="en-US" dirty="0" smtClean="0"/>
              <a:t>Diagonal communication refers to the flow of information between individuals of an organization who do not belong to the same department or same hierarchical level.</a:t>
            </a:r>
          </a:p>
          <a:p>
            <a:pPr algn="just"/>
            <a:r>
              <a:rPr lang="en-US" b="1" dirty="0" smtClean="0">
                <a:solidFill>
                  <a:schemeClr val="accent6">
                    <a:lumMod val="75000"/>
                  </a:schemeClr>
                </a:solidFill>
              </a:rPr>
              <a:t>ADVANTAGES:-</a:t>
            </a:r>
          </a:p>
          <a:p>
            <a:pPr lvl="1" algn="just"/>
            <a:r>
              <a:rPr lang="en-US" dirty="0" smtClean="0"/>
              <a:t>faster transmission of message</a:t>
            </a:r>
          </a:p>
          <a:p>
            <a:pPr lvl="1" algn="just"/>
            <a:r>
              <a:rPr lang="en-US" dirty="0" smtClean="0"/>
              <a:t>Increase coordination</a:t>
            </a:r>
          </a:p>
          <a:p>
            <a:pPr lvl="1" algn="just"/>
            <a:r>
              <a:rPr lang="en-US" dirty="0" smtClean="0"/>
              <a:t>Improving mutual understanding between superiors and subordinates</a:t>
            </a:r>
          </a:p>
          <a:p>
            <a:pPr lvl="1" algn="just"/>
            <a:r>
              <a:rPr lang="en-US" dirty="0" smtClean="0"/>
              <a:t>Increase in the morale</a:t>
            </a:r>
          </a:p>
          <a:p>
            <a:pPr algn="just"/>
            <a:r>
              <a:rPr lang="en-US" b="1" dirty="0" smtClean="0">
                <a:solidFill>
                  <a:schemeClr val="accent6">
                    <a:lumMod val="75000"/>
                  </a:schemeClr>
                </a:solidFill>
              </a:rPr>
              <a:t>DISADVANTAGES:-</a:t>
            </a:r>
          </a:p>
          <a:p>
            <a:pPr lvl="1" algn="just"/>
            <a:r>
              <a:rPr lang="en-US" dirty="0" smtClean="0"/>
              <a:t>Time consuming</a:t>
            </a:r>
          </a:p>
          <a:p>
            <a:pPr lvl="1" algn="just"/>
            <a:r>
              <a:rPr lang="en-US" dirty="0" smtClean="0"/>
              <a:t>Rise to create misunderstandings and conflicts</a:t>
            </a:r>
          </a:p>
          <a:p>
            <a:pPr lvl="1" algn="just"/>
            <a:r>
              <a:rPr lang="en-US" dirty="0" smtClean="0"/>
              <a:t>Subordinates may hesitate to make  commitment beyond their authority. </a:t>
            </a:r>
          </a:p>
        </p:txBody>
      </p:sp>
    </p:spTree>
    <p:extLst>
      <p:ext uri="{BB962C8B-B14F-4D97-AF65-F5344CB8AC3E}">
        <p14:creationId xmlns:p14="http://schemas.microsoft.com/office/powerpoint/2010/main" xmlns="" val="3542079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892" y="0"/>
            <a:ext cx="10515600" cy="695459"/>
          </a:xfrm>
        </p:spPr>
        <p:txBody>
          <a:bodyPr/>
          <a:lstStyle/>
          <a:p>
            <a:r>
              <a:rPr lang="en-US" dirty="0" smtClean="0"/>
              <a:t>			</a:t>
            </a:r>
            <a:r>
              <a:rPr lang="en-US" b="1" dirty="0" smtClean="0">
                <a:solidFill>
                  <a:schemeClr val="accent4">
                    <a:lumMod val="50000"/>
                  </a:schemeClr>
                </a:solidFill>
              </a:rPr>
              <a:t>ORAL COMMUNICATION</a:t>
            </a:r>
            <a:endParaRPr lang="en-US" b="1" dirty="0">
              <a:solidFill>
                <a:schemeClr val="accent4">
                  <a:lumMod val="50000"/>
                </a:schemeClr>
              </a:solidFill>
            </a:endParaRPr>
          </a:p>
        </p:txBody>
      </p:sp>
      <p:sp>
        <p:nvSpPr>
          <p:cNvPr id="3" name="Content Placeholder 2"/>
          <p:cNvSpPr>
            <a:spLocks noGrp="1"/>
          </p:cNvSpPr>
          <p:nvPr>
            <p:ph idx="1"/>
          </p:nvPr>
        </p:nvSpPr>
        <p:spPr>
          <a:xfrm>
            <a:off x="838200" y="695459"/>
            <a:ext cx="10515600" cy="5481504"/>
          </a:xfrm>
        </p:spPr>
        <p:txBody>
          <a:bodyPr>
            <a:normAutofit fontScale="92500" lnSpcReduction="20000"/>
          </a:bodyPr>
          <a:lstStyle/>
          <a:p>
            <a:pPr algn="just"/>
            <a:r>
              <a:rPr lang="en-US" b="1" dirty="0" smtClean="0">
                <a:solidFill>
                  <a:srgbClr val="00B0F0"/>
                </a:solidFill>
              </a:rPr>
              <a:t>MEANING:- </a:t>
            </a:r>
            <a:r>
              <a:rPr lang="en-US" dirty="0" smtClean="0"/>
              <a:t>oral communication means transmission of message from the communicator to the communicate through spoken words , which may be through face to face contact or by the use of some mechanical devices.</a:t>
            </a:r>
          </a:p>
          <a:p>
            <a:pPr algn="just"/>
            <a:r>
              <a:rPr lang="en-US" b="1" dirty="0" smtClean="0">
                <a:solidFill>
                  <a:srgbClr val="00B0F0"/>
                </a:solidFill>
              </a:rPr>
              <a:t>ADVANTAGES:-</a:t>
            </a:r>
          </a:p>
          <a:p>
            <a:pPr lvl="1" algn="just"/>
            <a:r>
              <a:rPr lang="en-US" dirty="0" smtClean="0"/>
              <a:t>Faster transmission of message</a:t>
            </a:r>
          </a:p>
          <a:p>
            <a:pPr lvl="1" algn="just"/>
            <a:r>
              <a:rPr lang="en-US" dirty="0" smtClean="0"/>
              <a:t>Greater understanding</a:t>
            </a:r>
          </a:p>
          <a:p>
            <a:pPr lvl="1" algn="just"/>
            <a:r>
              <a:rPr lang="en-US" dirty="0" smtClean="0"/>
              <a:t>Personal contact</a:t>
            </a:r>
          </a:p>
          <a:p>
            <a:pPr lvl="1" algn="just"/>
            <a:r>
              <a:rPr lang="en-US" dirty="0" smtClean="0"/>
              <a:t>Create a healthy working environment</a:t>
            </a:r>
          </a:p>
          <a:p>
            <a:pPr lvl="1" algn="just"/>
            <a:r>
              <a:rPr lang="en-US" dirty="0" smtClean="0"/>
              <a:t>Flexible</a:t>
            </a:r>
          </a:p>
          <a:p>
            <a:pPr lvl="1" algn="just"/>
            <a:r>
              <a:rPr lang="en-US" dirty="0" smtClean="0"/>
              <a:t>Helps in building inter personal relationship between superior to the subordinates</a:t>
            </a:r>
          </a:p>
          <a:p>
            <a:pPr lvl="1" algn="just"/>
            <a:r>
              <a:rPr lang="en-US" dirty="0" smtClean="0"/>
              <a:t>Communicating confidential information</a:t>
            </a:r>
          </a:p>
          <a:p>
            <a:pPr algn="just"/>
            <a:r>
              <a:rPr lang="en-US" b="1" dirty="0" smtClean="0">
                <a:solidFill>
                  <a:srgbClr val="00B0F0"/>
                </a:solidFill>
              </a:rPr>
              <a:t>DISADVANTAGES:-</a:t>
            </a:r>
          </a:p>
          <a:p>
            <a:pPr lvl="1" algn="just"/>
            <a:r>
              <a:rPr lang="en-US" dirty="0" smtClean="0"/>
              <a:t>Not suitable for communicating lengthy messages</a:t>
            </a:r>
          </a:p>
          <a:p>
            <a:pPr lvl="1" algn="just"/>
            <a:r>
              <a:rPr lang="en-US" dirty="0" smtClean="0"/>
              <a:t>Not suitable for communicating to a large number of receivers at a time</a:t>
            </a:r>
          </a:p>
          <a:p>
            <a:pPr lvl="1" algn="just"/>
            <a:r>
              <a:rPr lang="en-US" dirty="0" smtClean="0"/>
              <a:t>Absence of active listening</a:t>
            </a:r>
          </a:p>
          <a:p>
            <a:pPr lvl="1" algn="just"/>
            <a:r>
              <a:rPr lang="en-US" dirty="0" smtClean="0"/>
              <a:t>Message being filtered or getting distorted.</a:t>
            </a:r>
            <a:endParaRPr lang="en-US" dirty="0"/>
          </a:p>
        </p:txBody>
      </p:sp>
    </p:spTree>
    <p:extLst>
      <p:ext uri="{BB962C8B-B14F-4D97-AF65-F5344CB8AC3E}">
        <p14:creationId xmlns:p14="http://schemas.microsoft.com/office/powerpoint/2010/main" xmlns="" val="13690236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TotalTime>
  <Words>937</Words>
  <Application>Microsoft Office PowerPoint</Application>
  <PresentationFormat>Custom</PresentationFormat>
  <Paragraphs>155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 SUBJECT- BUSINESS COMMUNICATION </vt:lpstr>
      <vt:lpstr>  TYPES OF COMMUNICATION</vt:lpstr>
      <vt:lpstr>  FORMAL COMMUNICATION </vt:lpstr>
      <vt:lpstr>  INFORMAL COMMUNICATION</vt:lpstr>
      <vt:lpstr> VERTICAL COMMUNICATION( DOWNWARD)</vt:lpstr>
      <vt:lpstr>   UPWARD COMMUNICATION</vt:lpstr>
      <vt:lpstr>  HORIZONTAL COMMUNICATION</vt:lpstr>
      <vt:lpstr> DIAGONAL OR CROSSWISE COMMUNICATION</vt:lpstr>
      <vt:lpstr>   ORAL COMMUNICATION</vt:lpstr>
      <vt:lpstr>  WRITTEN COMMUNICATION</vt:lpstr>
      <vt:lpstr>  GESTURAL COMMUNICATION</vt:lpstr>
      <vt:lpstr> CORPORATE COMMUNICATION</vt:lpstr>
      <vt:lpstr> STEPS IN CORPORATE COMMUNICATION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Abhishek</dc:creator>
  <cp:lastModifiedBy>HP</cp:lastModifiedBy>
  <cp:revision>14</cp:revision>
  <dcterms:created xsi:type="dcterms:W3CDTF">2020-03-28T05:51:29Z</dcterms:created>
  <dcterms:modified xsi:type="dcterms:W3CDTF">2020-03-30T14:24:51Z</dcterms:modified>
</cp:coreProperties>
</file>