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234625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171638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24379F-D8FC-464A-AED8-38A63C48ECB6}" type="slidenum">
              <a:rPr lang="en-IN" smtClean="0"/>
              <a:pPr/>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712299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571013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24379F-D8FC-464A-AED8-38A63C48ECB6}" type="slidenum">
              <a:rPr lang="en-IN" smtClean="0"/>
              <a:pPr/>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588083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2526283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371179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401702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58860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562700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24432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97684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260212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39428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60204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D24BA9-F756-4248-9EFF-9E1E7301847E}" type="datetimeFigureOut">
              <a:rPr lang="en-IN" smtClean="0"/>
              <a:pPr/>
              <a:t>04-04-2020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140476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BD24BA9-F756-4248-9EFF-9E1E7301847E}" type="datetimeFigureOut">
              <a:rPr lang="en-IN" smtClean="0"/>
              <a:pPr/>
              <a:t>04-04-2020</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624379F-D8FC-464A-AED8-38A63C48ECB6}" type="slidenum">
              <a:rPr lang="en-IN" smtClean="0"/>
              <a:pPr/>
              <a:t>‹#›</a:t>
            </a:fld>
            <a:endParaRPr lang="en-IN"/>
          </a:p>
        </p:txBody>
      </p:sp>
    </p:spTree>
    <p:extLst>
      <p:ext uri="{BB962C8B-B14F-4D97-AF65-F5344CB8AC3E}">
        <p14:creationId xmlns:p14="http://schemas.microsoft.com/office/powerpoint/2010/main" xmlns="" val="3593965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EC0A92-F2D8-4B88-967D-D7CED9BEA14F}"/>
              </a:ext>
            </a:extLst>
          </p:cNvPr>
          <p:cNvSpPr>
            <a:spLocks noGrp="1"/>
          </p:cNvSpPr>
          <p:nvPr>
            <p:ph type="ctrTitle"/>
          </p:nvPr>
        </p:nvSpPr>
        <p:spPr/>
        <p:txBody>
          <a:bodyPr/>
          <a:lstStyle/>
          <a:p>
            <a:r>
              <a:rPr lang="en-US" dirty="0"/>
              <a:t>Business Communication</a:t>
            </a:r>
            <a:endParaRPr lang="en-IN" dirty="0"/>
          </a:p>
        </p:txBody>
      </p:sp>
      <p:sp>
        <p:nvSpPr>
          <p:cNvPr id="3" name="Subtitle 2">
            <a:extLst>
              <a:ext uri="{FF2B5EF4-FFF2-40B4-BE49-F238E27FC236}">
                <a16:creationId xmlns:a16="http://schemas.microsoft.com/office/drawing/2014/main" xmlns="" id="{26A5F59B-AB48-4F48-BC6E-4EF6DD3A0FB8}"/>
              </a:ext>
            </a:extLst>
          </p:cNvPr>
          <p:cNvSpPr>
            <a:spLocks noGrp="1"/>
          </p:cNvSpPr>
          <p:nvPr>
            <p:ph type="subTitle" idx="1"/>
          </p:nvPr>
        </p:nvSpPr>
        <p:spPr/>
        <p:txBody>
          <a:bodyPr/>
          <a:lstStyle/>
          <a:p>
            <a:r>
              <a:rPr lang="en-US" dirty="0"/>
              <a:t>Unit 1: Introduction</a:t>
            </a:r>
            <a:endParaRPr lang="en-IN" dirty="0"/>
          </a:p>
        </p:txBody>
      </p:sp>
    </p:spTree>
    <p:extLst>
      <p:ext uri="{BB962C8B-B14F-4D97-AF65-F5344CB8AC3E}">
        <p14:creationId xmlns:p14="http://schemas.microsoft.com/office/powerpoint/2010/main" xmlns="" val="418939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3A3C4F6-E0DC-4A36-817C-5895B8606FA3}"/>
              </a:ext>
            </a:extLst>
          </p:cNvPr>
          <p:cNvSpPr>
            <a:spLocks noGrp="1"/>
          </p:cNvSpPr>
          <p:nvPr>
            <p:ph type="title"/>
          </p:nvPr>
        </p:nvSpPr>
        <p:spPr>
          <a:xfrm>
            <a:off x="2592924" y="124288"/>
            <a:ext cx="8911687" cy="488272"/>
          </a:xfrm>
        </p:spPr>
        <p:txBody>
          <a:bodyPr>
            <a:noAutofit/>
          </a:bodyPr>
          <a:lstStyle/>
          <a:p>
            <a:r>
              <a:rPr lang="en-US" sz="2800" b="1" dirty="0">
                <a:solidFill>
                  <a:schemeClr val="tx1"/>
                </a:solidFill>
              </a:rPr>
              <a:t>Effects of Conflict:</a:t>
            </a:r>
            <a:endParaRPr lang="en-IN" sz="2800" b="1" dirty="0">
              <a:solidFill>
                <a:schemeClr val="tx1"/>
              </a:solidFill>
            </a:endParaRPr>
          </a:p>
        </p:txBody>
      </p:sp>
      <p:sp>
        <p:nvSpPr>
          <p:cNvPr id="5" name="Content Placeholder 4">
            <a:extLst>
              <a:ext uri="{FF2B5EF4-FFF2-40B4-BE49-F238E27FC236}">
                <a16:creationId xmlns:a16="http://schemas.microsoft.com/office/drawing/2014/main" xmlns="" id="{34FC32AF-3939-47A4-8576-AB16404D73CF}"/>
              </a:ext>
            </a:extLst>
          </p:cNvPr>
          <p:cNvSpPr>
            <a:spLocks noGrp="1"/>
          </p:cNvSpPr>
          <p:nvPr>
            <p:ph sz="half" idx="1"/>
          </p:nvPr>
        </p:nvSpPr>
        <p:spPr>
          <a:xfrm>
            <a:off x="1935332" y="719091"/>
            <a:ext cx="4967744" cy="5948039"/>
          </a:xfrm>
        </p:spPr>
        <p:txBody>
          <a:bodyPr/>
          <a:lstStyle/>
          <a:p>
            <a:pPr marL="0" indent="0">
              <a:buNone/>
            </a:pPr>
            <a:r>
              <a:rPr lang="en-US" sz="2000" b="1" dirty="0">
                <a:solidFill>
                  <a:schemeClr val="tx1"/>
                </a:solidFill>
              </a:rPr>
              <a:t>Negative impacts or the disadvantages of conflict:</a:t>
            </a:r>
          </a:p>
          <a:p>
            <a:r>
              <a:rPr lang="en-US" sz="1900" dirty="0">
                <a:solidFill>
                  <a:schemeClr val="tx1"/>
                </a:solidFill>
              </a:rPr>
              <a:t>Become disobedient</a:t>
            </a:r>
          </a:p>
          <a:p>
            <a:r>
              <a:rPr lang="en-US" sz="1900" dirty="0">
                <a:solidFill>
                  <a:schemeClr val="tx1"/>
                </a:solidFill>
              </a:rPr>
              <a:t>Decrease in productivity</a:t>
            </a:r>
          </a:p>
          <a:p>
            <a:r>
              <a:rPr lang="en-US" sz="1900" dirty="0">
                <a:solidFill>
                  <a:schemeClr val="tx1"/>
                </a:solidFill>
              </a:rPr>
              <a:t>Hampers team spirit</a:t>
            </a:r>
          </a:p>
          <a:p>
            <a:r>
              <a:rPr lang="en-US" sz="1900" dirty="0">
                <a:solidFill>
                  <a:schemeClr val="tx1"/>
                </a:solidFill>
              </a:rPr>
              <a:t>Hampers creativity</a:t>
            </a:r>
          </a:p>
          <a:p>
            <a:r>
              <a:rPr lang="en-US" sz="1900" dirty="0">
                <a:solidFill>
                  <a:schemeClr val="tx1"/>
                </a:solidFill>
              </a:rPr>
              <a:t>Detrimental to the maintenance of a healthy work environment</a:t>
            </a:r>
          </a:p>
          <a:p>
            <a:r>
              <a:rPr lang="en-US" sz="1900" dirty="0">
                <a:solidFill>
                  <a:schemeClr val="tx1"/>
                </a:solidFill>
              </a:rPr>
              <a:t>Fail to achieve personal targets and meet deadlines</a:t>
            </a:r>
          </a:p>
          <a:p>
            <a:r>
              <a:rPr lang="en-US" sz="1900" dirty="0">
                <a:solidFill>
                  <a:schemeClr val="tx1"/>
                </a:solidFill>
              </a:rPr>
              <a:t>Delay the normal flow of activities</a:t>
            </a:r>
          </a:p>
          <a:p>
            <a:r>
              <a:rPr lang="en-US" sz="1900" dirty="0">
                <a:solidFill>
                  <a:schemeClr val="tx1"/>
                </a:solidFill>
              </a:rPr>
              <a:t>Disrupt smooth flow of message</a:t>
            </a:r>
            <a:br>
              <a:rPr lang="en-US" sz="1900" dirty="0">
                <a:solidFill>
                  <a:schemeClr val="tx1"/>
                </a:solidFill>
              </a:rPr>
            </a:br>
            <a:endParaRPr lang="en-IN" sz="1900" dirty="0">
              <a:solidFill>
                <a:schemeClr val="tx1"/>
              </a:solidFill>
            </a:endParaRPr>
          </a:p>
        </p:txBody>
      </p:sp>
      <p:sp>
        <p:nvSpPr>
          <p:cNvPr id="6" name="Content Placeholder 5">
            <a:extLst>
              <a:ext uri="{FF2B5EF4-FFF2-40B4-BE49-F238E27FC236}">
                <a16:creationId xmlns:a16="http://schemas.microsoft.com/office/drawing/2014/main" xmlns="" id="{536846D8-5B9D-44AB-9BB9-7B5FC2AF2F63}"/>
              </a:ext>
            </a:extLst>
          </p:cNvPr>
          <p:cNvSpPr>
            <a:spLocks noGrp="1"/>
          </p:cNvSpPr>
          <p:nvPr>
            <p:ph sz="half" idx="2"/>
          </p:nvPr>
        </p:nvSpPr>
        <p:spPr>
          <a:xfrm>
            <a:off x="7190746" y="719091"/>
            <a:ext cx="4794107" cy="5948039"/>
          </a:xfrm>
        </p:spPr>
        <p:txBody>
          <a:bodyPr/>
          <a:lstStyle/>
          <a:p>
            <a:pPr marL="0" indent="0">
              <a:buNone/>
            </a:pPr>
            <a:r>
              <a:rPr lang="en-US" sz="2000" b="1" dirty="0">
                <a:solidFill>
                  <a:schemeClr val="tx1"/>
                </a:solidFill>
              </a:rPr>
              <a:t>Positive impacts or the advantages of conflict:</a:t>
            </a:r>
          </a:p>
          <a:p>
            <a:r>
              <a:rPr lang="en-US" sz="1900" dirty="0">
                <a:solidFill>
                  <a:schemeClr val="tx1"/>
                </a:solidFill>
              </a:rPr>
              <a:t>Generate new ideas and take decisions for troubleshooting</a:t>
            </a:r>
          </a:p>
          <a:p>
            <a:r>
              <a:rPr lang="en-US" sz="1900" dirty="0">
                <a:solidFill>
                  <a:schemeClr val="tx1"/>
                </a:solidFill>
              </a:rPr>
              <a:t>Changes in polices and procedures and developing leadership skills</a:t>
            </a:r>
          </a:p>
          <a:p>
            <a:r>
              <a:rPr lang="en-US" sz="1900" dirty="0">
                <a:solidFill>
                  <a:schemeClr val="tx1"/>
                </a:solidFill>
              </a:rPr>
              <a:t>Contributes to group cohesiveness</a:t>
            </a:r>
          </a:p>
          <a:p>
            <a:r>
              <a:rPr lang="en-US" sz="1900" dirty="0">
                <a:solidFill>
                  <a:schemeClr val="tx1"/>
                </a:solidFill>
              </a:rPr>
              <a:t>Enables an individual to analyze his capabilities and also increase their tolerance</a:t>
            </a:r>
          </a:p>
          <a:p>
            <a:r>
              <a:rPr lang="en-US" sz="1900" dirty="0">
                <a:solidFill>
                  <a:schemeClr val="tx1"/>
                </a:solidFill>
              </a:rPr>
              <a:t>Opportunity to the individuals to express themselves</a:t>
            </a:r>
          </a:p>
          <a:p>
            <a:r>
              <a:rPr lang="en-US" sz="1900" dirty="0">
                <a:solidFill>
                  <a:schemeClr val="tx1"/>
                </a:solidFill>
              </a:rPr>
              <a:t>Long-standing unresolved issues may come to the forefront to address the causes of conflicts</a:t>
            </a:r>
          </a:p>
          <a:p>
            <a:endParaRPr lang="en-IN" dirty="0">
              <a:solidFill>
                <a:schemeClr val="tx1"/>
              </a:solidFill>
            </a:endParaRPr>
          </a:p>
        </p:txBody>
      </p:sp>
    </p:spTree>
    <p:extLst>
      <p:ext uri="{BB962C8B-B14F-4D97-AF65-F5344CB8AC3E}">
        <p14:creationId xmlns:p14="http://schemas.microsoft.com/office/powerpoint/2010/main" xmlns="" val="458041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0561737A-0AD7-45CA-A744-D6711866A579}"/>
              </a:ext>
            </a:extLst>
          </p:cNvPr>
          <p:cNvSpPr>
            <a:spLocks noGrp="1"/>
          </p:cNvSpPr>
          <p:nvPr>
            <p:ph type="title"/>
          </p:nvPr>
        </p:nvSpPr>
        <p:spPr>
          <a:xfrm>
            <a:off x="2592925" y="204185"/>
            <a:ext cx="8911687" cy="834501"/>
          </a:xfrm>
        </p:spPr>
        <p:txBody>
          <a:bodyPr>
            <a:normAutofit/>
          </a:bodyPr>
          <a:lstStyle/>
          <a:p>
            <a:r>
              <a:rPr lang="en-US" sz="2800" b="1" dirty="0">
                <a:solidFill>
                  <a:schemeClr val="tx1"/>
                </a:solidFill>
              </a:rPr>
              <a:t>Role of Communication in Conflict Resolution:</a:t>
            </a:r>
            <a:endParaRPr lang="en-IN" sz="2800" b="1" dirty="0">
              <a:solidFill>
                <a:schemeClr val="tx1"/>
              </a:solidFill>
            </a:endParaRPr>
          </a:p>
        </p:txBody>
      </p:sp>
      <p:sp>
        <p:nvSpPr>
          <p:cNvPr id="6" name="Content Placeholder 5">
            <a:extLst>
              <a:ext uri="{FF2B5EF4-FFF2-40B4-BE49-F238E27FC236}">
                <a16:creationId xmlns:a16="http://schemas.microsoft.com/office/drawing/2014/main" xmlns="" id="{18C2028E-168D-4095-B279-E02F76457C75}"/>
              </a:ext>
            </a:extLst>
          </p:cNvPr>
          <p:cNvSpPr>
            <a:spLocks noGrp="1"/>
          </p:cNvSpPr>
          <p:nvPr>
            <p:ph idx="1"/>
          </p:nvPr>
        </p:nvSpPr>
        <p:spPr>
          <a:xfrm>
            <a:off x="2589212" y="1225118"/>
            <a:ext cx="8915400" cy="4686104"/>
          </a:xfrm>
        </p:spPr>
        <p:txBody>
          <a:bodyPr/>
          <a:lstStyle/>
          <a:p>
            <a:r>
              <a:rPr lang="en-US" sz="2000" dirty="0">
                <a:solidFill>
                  <a:schemeClr val="tx1"/>
                </a:solidFill>
              </a:rPr>
              <a:t>Removal of misunderstanding</a:t>
            </a:r>
          </a:p>
          <a:p>
            <a:r>
              <a:rPr lang="en-US" sz="2000" dirty="0">
                <a:solidFill>
                  <a:schemeClr val="tx1"/>
                </a:solidFill>
              </a:rPr>
              <a:t>Judge a situation from another individuals view point</a:t>
            </a:r>
          </a:p>
          <a:p>
            <a:r>
              <a:rPr lang="en-US" sz="2000" dirty="0">
                <a:solidFill>
                  <a:schemeClr val="tx1"/>
                </a:solidFill>
              </a:rPr>
              <a:t>Remove the barriers of communication</a:t>
            </a:r>
          </a:p>
          <a:p>
            <a:r>
              <a:rPr lang="en-US" sz="2000" dirty="0">
                <a:solidFill>
                  <a:schemeClr val="tx1"/>
                </a:solidFill>
              </a:rPr>
              <a:t>Greater usage of non-verbal communication</a:t>
            </a:r>
          </a:p>
          <a:p>
            <a:r>
              <a:rPr lang="en-US" sz="2000" dirty="0">
                <a:solidFill>
                  <a:schemeClr val="tx1"/>
                </a:solidFill>
              </a:rPr>
              <a:t>The tone of communication be neutral as expression of anger or frustration</a:t>
            </a:r>
          </a:p>
          <a:p>
            <a:r>
              <a:rPr lang="en-US" sz="2000" dirty="0">
                <a:solidFill>
                  <a:schemeClr val="tx1"/>
                </a:solidFill>
              </a:rPr>
              <a:t>Effective communication helps withdrawal of conflicts by protecting interest of every employee of an organization</a:t>
            </a:r>
          </a:p>
          <a:p>
            <a:r>
              <a:rPr lang="en-US" sz="2000" dirty="0">
                <a:solidFill>
                  <a:schemeClr val="tx1"/>
                </a:solidFill>
              </a:rPr>
              <a:t>Necessary and sufficient exchange of information</a:t>
            </a:r>
          </a:p>
          <a:p>
            <a:pPr marL="0" indent="0">
              <a:buNone/>
            </a:pPr>
            <a:endParaRPr lang="en-IN" dirty="0">
              <a:solidFill>
                <a:schemeClr val="tx1"/>
              </a:solidFill>
            </a:endParaRPr>
          </a:p>
        </p:txBody>
      </p:sp>
    </p:spTree>
    <p:extLst>
      <p:ext uri="{BB962C8B-B14F-4D97-AF65-F5344CB8AC3E}">
        <p14:creationId xmlns:p14="http://schemas.microsoft.com/office/powerpoint/2010/main" xmlns="" val="3605789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C8284D-233C-4AAA-B53B-8790B296B6D5}"/>
              </a:ext>
            </a:extLst>
          </p:cNvPr>
          <p:cNvSpPr>
            <a:spLocks noGrp="1"/>
          </p:cNvSpPr>
          <p:nvPr>
            <p:ph type="title"/>
          </p:nvPr>
        </p:nvSpPr>
        <p:spPr>
          <a:xfrm>
            <a:off x="2592925" y="159798"/>
            <a:ext cx="8911687" cy="594804"/>
          </a:xfrm>
        </p:spPr>
        <p:txBody>
          <a:bodyPr>
            <a:normAutofit/>
          </a:bodyPr>
          <a:lstStyle/>
          <a:p>
            <a:r>
              <a:rPr lang="en-US" sz="2800" b="1" dirty="0">
                <a:solidFill>
                  <a:schemeClr val="tx1"/>
                </a:solidFill>
              </a:rPr>
              <a:t>Process of Communication</a:t>
            </a:r>
            <a:endParaRPr lang="en-IN" sz="2800" b="1" dirty="0">
              <a:solidFill>
                <a:schemeClr val="tx1"/>
              </a:solidFill>
            </a:endParaRPr>
          </a:p>
        </p:txBody>
      </p:sp>
      <p:sp>
        <p:nvSpPr>
          <p:cNvPr id="3" name="Content Placeholder 2">
            <a:extLst>
              <a:ext uri="{FF2B5EF4-FFF2-40B4-BE49-F238E27FC236}">
                <a16:creationId xmlns:a16="http://schemas.microsoft.com/office/drawing/2014/main" xmlns="" id="{D7E22856-720F-4F52-B975-51B4BED38515}"/>
              </a:ext>
            </a:extLst>
          </p:cNvPr>
          <p:cNvSpPr>
            <a:spLocks noGrp="1"/>
          </p:cNvSpPr>
          <p:nvPr>
            <p:ph idx="1"/>
          </p:nvPr>
        </p:nvSpPr>
        <p:spPr>
          <a:xfrm>
            <a:off x="2589212" y="754600"/>
            <a:ext cx="8915400" cy="5943601"/>
          </a:xfrm>
        </p:spPr>
        <p:txBody>
          <a:bodyPr/>
          <a:lstStyle/>
          <a:p>
            <a:r>
              <a:rPr lang="en-US" dirty="0">
                <a:solidFill>
                  <a:schemeClr val="tx1"/>
                </a:solidFill>
                <a:latin typeface="Arial Rounded MT Bold" panose="020F0704030504030204" pitchFamily="34" charset="0"/>
              </a:rPr>
              <a:t>Initiation of the thought process by the sender</a:t>
            </a:r>
          </a:p>
          <a:p>
            <a:r>
              <a:rPr lang="en-US" dirty="0">
                <a:solidFill>
                  <a:schemeClr val="tx1"/>
                </a:solidFill>
                <a:latin typeface="Arial Rounded MT Bold" panose="020F0704030504030204" pitchFamily="34" charset="0"/>
              </a:rPr>
              <a:t>Preparation of the content of the message or encoding</a:t>
            </a:r>
          </a:p>
          <a:p>
            <a:r>
              <a:rPr lang="en-US" dirty="0">
                <a:solidFill>
                  <a:schemeClr val="tx1"/>
                </a:solidFill>
                <a:latin typeface="Arial Rounded MT Bold" panose="020F0704030504030204" pitchFamily="34" charset="0"/>
              </a:rPr>
              <a:t>Selection of the channel or medium</a:t>
            </a:r>
          </a:p>
          <a:p>
            <a:r>
              <a:rPr lang="en-US" dirty="0">
                <a:solidFill>
                  <a:schemeClr val="tx1"/>
                </a:solidFill>
                <a:latin typeface="Arial Rounded MT Bold" panose="020F0704030504030204" pitchFamily="34" charset="0"/>
              </a:rPr>
              <a:t>Sending of message</a:t>
            </a:r>
          </a:p>
          <a:p>
            <a:r>
              <a:rPr lang="en-US" dirty="0">
                <a:solidFill>
                  <a:schemeClr val="tx1"/>
                </a:solidFill>
                <a:latin typeface="Arial Rounded MT Bold" panose="020F0704030504030204" pitchFamily="34" charset="0"/>
              </a:rPr>
              <a:t>Receiving the message</a:t>
            </a:r>
          </a:p>
          <a:p>
            <a:r>
              <a:rPr lang="en-US" dirty="0">
                <a:solidFill>
                  <a:schemeClr val="tx1"/>
                </a:solidFill>
                <a:latin typeface="Arial Rounded MT Bold" panose="020F0704030504030204" pitchFamily="34" charset="0"/>
              </a:rPr>
              <a:t>Decoding the content of the message</a:t>
            </a:r>
          </a:p>
          <a:p>
            <a:r>
              <a:rPr lang="en-US" dirty="0">
                <a:solidFill>
                  <a:schemeClr val="tx1"/>
                </a:solidFill>
                <a:latin typeface="Arial Rounded MT Bold" panose="020F0704030504030204" pitchFamily="34" charset="0"/>
              </a:rPr>
              <a:t>Giving the response or feedback</a:t>
            </a:r>
          </a:p>
          <a:p>
            <a:pPr marL="0" indent="0">
              <a:buNone/>
            </a:pPr>
            <a:endParaRPr lang="en-US" b="1" dirty="0">
              <a:solidFill>
                <a:schemeClr val="tx1"/>
              </a:solidFill>
            </a:endParaRPr>
          </a:p>
          <a:p>
            <a:pPr marL="0" indent="0">
              <a:buNone/>
            </a:pPr>
            <a:r>
              <a:rPr lang="en-US" sz="2400" b="1" dirty="0">
                <a:solidFill>
                  <a:schemeClr val="tx1"/>
                </a:solidFill>
                <a:latin typeface="+mj-lt"/>
              </a:rPr>
              <a:t>Models of Communication:</a:t>
            </a:r>
          </a:p>
          <a:p>
            <a:r>
              <a:rPr lang="en-IN" dirty="0">
                <a:solidFill>
                  <a:schemeClr val="tx1"/>
                </a:solidFill>
                <a:latin typeface="Arial Rounded MT Bold" panose="020F0704030504030204" pitchFamily="34" charset="0"/>
              </a:rPr>
              <a:t>Rhetorical model</a:t>
            </a:r>
          </a:p>
          <a:p>
            <a:r>
              <a:rPr lang="en-IN" dirty="0">
                <a:solidFill>
                  <a:schemeClr val="tx1"/>
                </a:solidFill>
                <a:latin typeface="Arial Rounded MT Bold" panose="020F0704030504030204" pitchFamily="34" charset="0"/>
              </a:rPr>
              <a:t>Propagandistic model</a:t>
            </a:r>
          </a:p>
          <a:p>
            <a:r>
              <a:rPr lang="en-IN" dirty="0">
                <a:solidFill>
                  <a:schemeClr val="tx1"/>
                </a:solidFill>
                <a:latin typeface="Arial Rounded MT Bold" panose="020F0704030504030204" pitchFamily="34" charset="0"/>
              </a:rPr>
              <a:t>Negotiable model</a:t>
            </a:r>
          </a:p>
          <a:p>
            <a:r>
              <a:rPr lang="en-US" dirty="0">
                <a:solidFill>
                  <a:schemeClr val="tx1"/>
                </a:solidFill>
                <a:latin typeface="Arial Rounded MT Bold" panose="020F0704030504030204" pitchFamily="34" charset="0"/>
              </a:rPr>
              <a:t>Communication model</a:t>
            </a:r>
          </a:p>
          <a:p>
            <a:r>
              <a:rPr lang="en-US" dirty="0">
                <a:solidFill>
                  <a:schemeClr val="tx1"/>
                </a:solidFill>
                <a:latin typeface="Arial Rounded MT Bold" panose="020F0704030504030204" pitchFamily="34" charset="0"/>
              </a:rPr>
              <a:t>Attention-Interest-Desire-Action (AIDA) model</a:t>
            </a:r>
            <a:endParaRPr lang="en-IN"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xmlns="" val="99274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521EE-9E2A-4F94-B2A0-87111DFD379F}"/>
              </a:ext>
            </a:extLst>
          </p:cNvPr>
          <p:cNvSpPr>
            <a:spLocks noGrp="1"/>
          </p:cNvSpPr>
          <p:nvPr>
            <p:ph type="title"/>
          </p:nvPr>
        </p:nvSpPr>
        <p:spPr>
          <a:xfrm>
            <a:off x="2592925" y="159798"/>
            <a:ext cx="8911687" cy="443884"/>
          </a:xfrm>
        </p:spPr>
        <p:txBody>
          <a:bodyPr>
            <a:noAutofit/>
          </a:bodyPr>
          <a:lstStyle/>
          <a:p>
            <a:r>
              <a:rPr lang="en-US" sz="2800" b="1" dirty="0"/>
              <a:t>Forms of </a:t>
            </a:r>
            <a:r>
              <a:rPr lang="en-US" sz="2800" b="1" dirty="0">
                <a:solidFill>
                  <a:schemeClr val="tx1"/>
                </a:solidFill>
              </a:rPr>
              <a:t>Communication:</a:t>
            </a:r>
            <a:endParaRPr lang="en-IN" sz="2800" b="1" dirty="0"/>
          </a:p>
        </p:txBody>
      </p:sp>
      <p:sp>
        <p:nvSpPr>
          <p:cNvPr id="3" name="Content Placeholder 2">
            <a:extLst>
              <a:ext uri="{FF2B5EF4-FFF2-40B4-BE49-F238E27FC236}">
                <a16:creationId xmlns:a16="http://schemas.microsoft.com/office/drawing/2014/main" xmlns="" id="{15EAC3AD-3E18-43EA-8C53-0C69266C5E69}"/>
              </a:ext>
            </a:extLst>
          </p:cNvPr>
          <p:cNvSpPr>
            <a:spLocks noGrp="1"/>
          </p:cNvSpPr>
          <p:nvPr>
            <p:ph idx="1"/>
          </p:nvPr>
        </p:nvSpPr>
        <p:spPr>
          <a:xfrm>
            <a:off x="2467992" y="692458"/>
            <a:ext cx="9036620" cy="5814874"/>
          </a:xfrm>
        </p:spPr>
        <p:txBody>
          <a:bodyPr/>
          <a:lstStyle/>
          <a:p>
            <a:pPr>
              <a:buAutoNum type="arabicPeriod"/>
            </a:pPr>
            <a:r>
              <a:rPr lang="en-US" sz="1900" b="1" dirty="0">
                <a:solidFill>
                  <a:schemeClr val="tx1"/>
                </a:solidFill>
              </a:rPr>
              <a:t>On the basis of organizational structure:</a:t>
            </a:r>
          </a:p>
          <a:p>
            <a:r>
              <a:rPr lang="en-US" dirty="0"/>
              <a:t>Formal </a:t>
            </a:r>
            <a:r>
              <a:rPr lang="en-US" dirty="0">
                <a:solidFill>
                  <a:schemeClr val="tx1"/>
                </a:solidFill>
              </a:rPr>
              <a:t>Communication</a:t>
            </a:r>
          </a:p>
          <a:p>
            <a:r>
              <a:rPr lang="en-US" dirty="0">
                <a:solidFill>
                  <a:schemeClr val="tx1"/>
                </a:solidFill>
              </a:rPr>
              <a:t>Informal Communication</a:t>
            </a:r>
          </a:p>
          <a:p>
            <a:pPr>
              <a:buAutoNum type="arabicPeriod" startAt="2"/>
            </a:pPr>
            <a:r>
              <a:rPr lang="en-US" sz="1900" b="1" dirty="0">
                <a:solidFill>
                  <a:schemeClr val="tx1"/>
                </a:solidFill>
              </a:rPr>
              <a:t>On the basis of direction of flow of information:</a:t>
            </a:r>
          </a:p>
          <a:p>
            <a:r>
              <a:rPr lang="en-US" dirty="0">
                <a:solidFill>
                  <a:schemeClr val="tx1"/>
                </a:solidFill>
              </a:rPr>
              <a:t>Vertical Communication</a:t>
            </a:r>
          </a:p>
          <a:p>
            <a:r>
              <a:rPr lang="en-US" dirty="0">
                <a:solidFill>
                  <a:schemeClr val="tx1"/>
                </a:solidFill>
              </a:rPr>
              <a:t>Horizontal or lateral Communication</a:t>
            </a:r>
          </a:p>
          <a:p>
            <a:r>
              <a:rPr lang="en-US" dirty="0">
                <a:solidFill>
                  <a:schemeClr val="tx1"/>
                </a:solidFill>
              </a:rPr>
              <a:t>Diagonal or crosswise Communication</a:t>
            </a:r>
          </a:p>
          <a:p>
            <a:pPr>
              <a:buAutoNum type="arabicPeriod" startAt="3"/>
            </a:pPr>
            <a:r>
              <a:rPr lang="en-US" sz="1900" b="1" dirty="0">
                <a:solidFill>
                  <a:schemeClr val="tx1"/>
                </a:solidFill>
              </a:rPr>
              <a:t>On the basis of manner of expression:</a:t>
            </a:r>
          </a:p>
          <a:p>
            <a:r>
              <a:rPr lang="en-US" dirty="0">
                <a:solidFill>
                  <a:schemeClr val="tx1"/>
                </a:solidFill>
              </a:rPr>
              <a:t>Oral Communication</a:t>
            </a:r>
          </a:p>
          <a:p>
            <a:r>
              <a:rPr lang="en-US" dirty="0">
                <a:solidFill>
                  <a:schemeClr val="tx1"/>
                </a:solidFill>
              </a:rPr>
              <a:t>Written Communication</a:t>
            </a:r>
          </a:p>
          <a:p>
            <a:r>
              <a:rPr lang="en-US" dirty="0">
                <a:solidFill>
                  <a:schemeClr val="tx1"/>
                </a:solidFill>
              </a:rPr>
              <a:t>Gestural Communication</a:t>
            </a:r>
          </a:p>
          <a:p>
            <a:pPr>
              <a:buAutoNum type="arabicPeriod" startAt="4"/>
            </a:pPr>
            <a:r>
              <a:rPr lang="en-US" sz="1900" b="1" dirty="0">
                <a:solidFill>
                  <a:schemeClr val="tx1"/>
                </a:solidFill>
              </a:rPr>
              <a:t>In context to the organization as a whole:</a:t>
            </a:r>
          </a:p>
          <a:p>
            <a:r>
              <a:rPr lang="en-US" dirty="0">
                <a:solidFill>
                  <a:schemeClr val="tx1"/>
                </a:solidFill>
              </a:rPr>
              <a:t>Internal Communication</a:t>
            </a:r>
          </a:p>
          <a:p>
            <a:r>
              <a:rPr lang="en-US" dirty="0">
                <a:solidFill>
                  <a:schemeClr val="tx1"/>
                </a:solidFill>
              </a:rPr>
              <a:t>External Communication</a:t>
            </a:r>
            <a:endParaRPr lang="en-IN" dirty="0"/>
          </a:p>
        </p:txBody>
      </p:sp>
    </p:spTree>
    <p:extLst>
      <p:ext uri="{BB962C8B-B14F-4D97-AF65-F5344CB8AC3E}">
        <p14:creationId xmlns:p14="http://schemas.microsoft.com/office/powerpoint/2010/main" xmlns="" val="354291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FACB7E-8A00-462F-B926-2A365F887671}"/>
              </a:ext>
            </a:extLst>
          </p:cNvPr>
          <p:cNvSpPr>
            <a:spLocks noGrp="1"/>
          </p:cNvSpPr>
          <p:nvPr>
            <p:ph type="title"/>
          </p:nvPr>
        </p:nvSpPr>
        <p:spPr>
          <a:xfrm>
            <a:off x="2592925" y="150920"/>
            <a:ext cx="8911687" cy="523783"/>
          </a:xfrm>
        </p:spPr>
        <p:txBody>
          <a:bodyPr>
            <a:normAutofit/>
          </a:bodyPr>
          <a:lstStyle/>
          <a:p>
            <a:r>
              <a:rPr lang="en-US" sz="2800" b="1" dirty="0"/>
              <a:t>Principles of Effective </a:t>
            </a:r>
            <a:r>
              <a:rPr lang="en-US" sz="2800" b="1" dirty="0">
                <a:solidFill>
                  <a:schemeClr val="tx1"/>
                </a:solidFill>
              </a:rPr>
              <a:t>Communication</a:t>
            </a:r>
            <a:endParaRPr lang="en-IN" sz="2800" b="1" dirty="0"/>
          </a:p>
        </p:txBody>
      </p:sp>
      <p:sp>
        <p:nvSpPr>
          <p:cNvPr id="3" name="Content Placeholder 2">
            <a:extLst>
              <a:ext uri="{FF2B5EF4-FFF2-40B4-BE49-F238E27FC236}">
                <a16:creationId xmlns:a16="http://schemas.microsoft.com/office/drawing/2014/main" xmlns="" id="{AC357A0F-5073-466A-A072-2ECFCA0030BE}"/>
              </a:ext>
            </a:extLst>
          </p:cNvPr>
          <p:cNvSpPr>
            <a:spLocks noGrp="1"/>
          </p:cNvSpPr>
          <p:nvPr>
            <p:ph idx="1"/>
          </p:nvPr>
        </p:nvSpPr>
        <p:spPr>
          <a:xfrm>
            <a:off x="2589212" y="781235"/>
            <a:ext cx="8915400" cy="5805996"/>
          </a:xfrm>
        </p:spPr>
        <p:txBody>
          <a:bodyPr/>
          <a:lstStyle/>
          <a:p>
            <a:r>
              <a:rPr lang="en-US" dirty="0">
                <a:solidFill>
                  <a:schemeClr val="tx1"/>
                </a:solidFill>
              </a:rPr>
              <a:t>Principle of Clarity</a:t>
            </a:r>
          </a:p>
          <a:p>
            <a:r>
              <a:rPr lang="en-US" dirty="0">
                <a:solidFill>
                  <a:schemeClr val="tx1"/>
                </a:solidFill>
              </a:rPr>
              <a:t>Principle of Brevity</a:t>
            </a:r>
          </a:p>
          <a:p>
            <a:r>
              <a:rPr lang="en-US" dirty="0">
                <a:solidFill>
                  <a:schemeClr val="tx1"/>
                </a:solidFill>
              </a:rPr>
              <a:t>Principle of Adequacy</a:t>
            </a:r>
          </a:p>
          <a:p>
            <a:r>
              <a:rPr lang="en-US" dirty="0">
                <a:solidFill>
                  <a:schemeClr val="tx1"/>
                </a:solidFill>
              </a:rPr>
              <a:t>Principle of Objectivity</a:t>
            </a:r>
          </a:p>
          <a:p>
            <a:r>
              <a:rPr lang="en-US" dirty="0">
                <a:solidFill>
                  <a:schemeClr val="tx1"/>
                </a:solidFill>
              </a:rPr>
              <a:t>Principle of Simplicity</a:t>
            </a:r>
          </a:p>
          <a:p>
            <a:r>
              <a:rPr lang="en-US" dirty="0">
                <a:solidFill>
                  <a:schemeClr val="tx1"/>
                </a:solidFill>
              </a:rPr>
              <a:t>Principle of Consistency</a:t>
            </a:r>
          </a:p>
          <a:p>
            <a:r>
              <a:rPr lang="en-US" dirty="0">
                <a:solidFill>
                  <a:schemeClr val="tx1"/>
                </a:solidFill>
              </a:rPr>
              <a:t>Principle of Completeness</a:t>
            </a:r>
          </a:p>
          <a:p>
            <a:r>
              <a:rPr lang="en-US" dirty="0">
                <a:solidFill>
                  <a:schemeClr val="tx1"/>
                </a:solidFill>
              </a:rPr>
              <a:t>Principle of Timeliness</a:t>
            </a:r>
          </a:p>
          <a:p>
            <a:r>
              <a:rPr lang="en-US" dirty="0">
                <a:solidFill>
                  <a:schemeClr val="tx1"/>
                </a:solidFill>
              </a:rPr>
              <a:t>Principle of Feedback</a:t>
            </a:r>
          </a:p>
          <a:p>
            <a:r>
              <a:rPr lang="en-US" dirty="0">
                <a:solidFill>
                  <a:schemeClr val="tx1"/>
                </a:solidFill>
              </a:rPr>
              <a:t>Principle of Language control</a:t>
            </a:r>
          </a:p>
          <a:p>
            <a:r>
              <a:rPr lang="en-US" dirty="0">
                <a:solidFill>
                  <a:schemeClr val="tx1"/>
                </a:solidFill>
              </a:rPr>
              <a:t>Principle of Attentiveness</a:t>
            </a:r>
          </a:p>
          <a:p>
            <a:r>
              <a:rPr lang="en-US" dirty="0">
                <a:solidFill>
                  <a:schemeClr val="tx1"/>
                </a:solidFill>
              </a:rPr>
              <a:t>Principle of Two-way communication</a:t>
            </a:r>
          </a:p>
          <a:p>
            <a:r>
              <a:rPr lang="en-US" dirty="0">
                <a:solidFill>
                  <a:schemeClr val="tx1"/>
                </a:solidFill>
              </a:rPr>
              <a:t>Principle of restraint over emotions</a:t>
            </a:r>
          </a:p>
          <a:p>
            <a:r>
              <a:rPr lang="en-US" dirty="0">
                <a:solidFill>
                  <a:schemeClr val="tx1"/>
                </a:solidFill>
              </a:rPr>
              <a:t>Principle of choosing the right channel</a:t>
            </a:r>
            <a:endParaRPr lang="en-IN" dirty="0">
              <a:solidFill>
                <a:schemeClr val="tx1"/>
              </a:solidFill>
            </a:endParaRPr>
          </a:p>
        </p:txBody>
      </p:sp>
    </p:spTree>
    <p:extLst>
      <p:ext uri="{BB962C8B-B14F-4D97-AF65-F5344CB8AC3E}">
        <p14:creationId xmlns:p14="http://schemas.microsoft.com/office/powerpoint/2010/main" xmlns="" val="814888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D3AF77-269A-46A0-A4E8-700AB32F2D57}"/>
              </a:ext>
            </a:extLst>
          </p:cNvPr>
          <p:cNvSpPr>
            <a:spLocks noGrp="1"/>
          </p:cNvSpPr>
          <p:nvPr>
            <p:ph type="title"/>
          </p:nvPr>
        </p:nvSpPr>
        <p:spPr>
          <a:xfrm>
            <a:off x="2592925" y="168676"/>
            <a:ext cx="8911687" cy="639192"/>
          </a:xfrm>
        </p:spPr>
        <p:txBody>
          <a:bodyPr>
            <a:normAutofit/>
          </a:bodyPr>
          <a:lstStyle/>
          <a:p>
            <a:r>
              <a:rPr lang="en-US" sz="2800" b="1" dirty="0">
                <a:solidFill>
                  <a:schemeClr val="tx1"/>
                </a:solidFill>
              </a:rPr>
              <a:t>Barriers to Communication</a:t>
            </a:r>
            <a:endParaRPr lang="en-IN" sz="2800" b="1" dirty="0">
              <a:solidFill>
                <a:schemeClr val="tx1"/>
              </a:solidFill>
            </a:endParaRPr>
          </a:p>
        </p:txBody>
      </p:sp>
      <p:sp>
        <p:nvSpPr>
          <p:cNvPr id="3" name="Content Placeholder 2">
            <a:extLst>
              <a:ext uri="{FF2B5EF4-FFF2-40B4-BE49-F238E27FC236}">
                <a16:creationId xmlns:a16="http://schemas.microsoft.com/office/drawing/2014/main" xmlns="" id="{A2A0AEDE-CD06-4C8A-B46C-ECC5BBE9A803}"/>
              </a:ext>
            </a:extLst>
          </p:cNvPr>
          <p:cNvSpPr>
            <a:spLocks noGrp="1"/>
          </p:cNvSpPr>
          <p:nvPr>
            <p:ph idx="1"/>
          </p:nvPr>
        </p:nvSpPr>
        <p:spPr>
          <a:xfrm>
            <a:off x="2423604" y="745724"/>
            <a:ext cx="9081008" cy="5943600"/>
          </a:xfrm>
        </p:spPr>
        <p:txBody>
          <a:bodyPr>
            <a:normAutofit/>
          </a:bodyPr>
          <a:lstStyle/>
          <a:p>
            <a:r>
              <a:rPr lang="en-US" sz="1900" dirty="0">
                <a:solidFill>
                  <a:schemeClr val="tx1"/>
                </a:solidFill>
              </a:rPr>
              <a:t>Language Barrier or Semantic Barrier</a:t>
            </a:r>
          </a:p>
          <a:p>
            <a:r>
              <a:rPr lang="en-US" sz="1900" dirty="0">
                <a:solidFill>
                  <a:schemeClr val="tx1"/>
                </a:solidFill>
              </a:rPr>
              <a:t>Cultural Barriers</a:t>
            </a:r>
          </a:p>
          <a:p>
            <a:r>
              <a:rPr lang="en-US" sz="1900" dirty="0">
                <a:solidFill>
                  <a:schemeClr val="tx1"/>
                </a:solidFill>
              </a:rPr>
              <a:t>Emotional and Psychological Barrier</a:t>
            </a:r>
            <a:r>
              <a:rPr lang="en-IN" sz="1900" dirty="0">
                <a:solidFill>
                  <a:schemeClr val="tx1"/>
                </a:solidFill>
              </a:rPr>
              <a:t>s</a:t>
            </a:r>
          </a:p>
          <a:p>
            <a:r>
              <a:rPr lang="en-IN" sz="1900" dirty="0">
                <a:solidFill>
                  <a:schemeClr val="tx1"/>
                </a:solidFill>
              </a:rPr>
              <a:t>Perception </a:t>
            </a:r>
            <a:r>
              <a:rPr lang="en-US" sz="1900" dirty="0">
                <a:solidFill>
                  <a:schemeClr val="tx1"/>
                </a:solidFill>
              </a:rPr>
              <a:t>Barrier</a:t>
            </a:r>
          </a:p>
          <a:p>
            <a:r>
              <a:rPr lang="en-US" sz="1900" dirty="0">
                <a:solidFill>
                  <a:schemeClr val="tx1"/>
                </a:solidFill>
              </a:rPr>
              <a:t>Preconceived Barriers</a:t>
            </a:r>
          </a:p>
          <a:p>
            <a:r>
              <a:rPr lang="en-US" sz="1900" dirty="0">
                <a:solidFill>
                  <a:schemeClr val="tx1"/>
                </a:solidFill>
              </a:rPr>
              <a:t>Physical Barrier</a:t>
            </a:r>
          </a:p>
          <a:p>
            <a:r>
              <a:rPr lang="en-US" sz="1900" dirty="0">
                <a:solidFill>
                  <a:schemeClr val="tx1"/>
                </a:solidFill>
              </a:rPr>
              <a:t>Organizational Barriers</a:t>
            </a:r>
          </a:p>
          <a:p>
            <a:r>
              <a:rPr lang="en-US" sz="1900" dirty="0">
                <a:solidFill>
                  <a:schemeClr val="tx1"/>
                </a:solidFill>
              </a:rPr>
              <a:t>Transmission Barriers</a:t>
            </a:r>
          </a:p>
          <a:p>
            <a:r>
              <a:rPr lang="en-US" sz="1900" dirty="0">
                <a:solidFill>
                  <a:schemeClr val="tx1"/>
                </a:solidFill>
              </a:rPr>
              <a:t>Retention Barrier</a:t>
            </a:r>
          </a:p>
          <a:p>
            <a:r>
              <a:rPr lang="en-US" sz="1900" dirty="0">
                <a:solidFill>
                  <a:schemeClr val="tx1"/>
                </a:solidFill>
              </a:rPr>
              <a:t>Listening Barriers</a:t>
            </a:r>
          </a:p>
          <a:p>
            <a:r>
              <a:rPr lang="en-US" sz="1900" dirty="0">
                <a:solidFill>
                  <a:schemeClr val="tx1"/>
                </a:solidFill>
              </a:rPr>
              <a:t>Filtering Barriers</a:t>
            </a:r>
          </a:p>
          <a:p>
            <a:r>
              <a:rPr lang="en-US" sz="1900" dirty="0">
                <a:solidFill>
                  <a:schemeClr val="tx1"/>
                </a:solidFill>
              </a:rPr>
              <a:t>Superiors’ Attitudinal Barriers</a:t>
            </a:r>
          </a:p>
          <a:p>
            <a:r>
              <a:rPr lang="en-US" sz="1900" dirty="0">
                <a:solidFill>
                  <a:schemeClr val="tx1"/>
                </a:solidFill>
              </a:rPr>
              <a:t>Subordinates’ attitudinal behavior</a:t>
            </a:r>
          </a:p>
          <a:p>
            <a:r>
              <a:rPr lang="en-US" sz="1900" dirty="0">
                <a:solidFill>
                  <a:schemeClr val="tx1"/>
                </a:solidFill>
              </a:rPr>
              <a:t>Channel Barriers</a:t>
            </a:r>
          </a:p>
        </p:txBody>
      </p:sp>
    </p:spTree>
    <p:extLst>
      <p:ext uri="{BB962C8B-B14F-4D97-AF65-F5344CB8AC3E}">
        <p14:creationId xmlns:p14="http://schemas.microsoft.com/office/powerpoint/2010/main" xmlns="" val="1482771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C6AD91-9822-4FE4-B027-699378F3EC8D}"/>
              </a:ext>
            </a:extLst>
          </p:cNvPr>
          <p:cNvSpPr>
            <a:spLocks noGrp="1"/>
          </p:cNvSpPr>
          <p:nvPr>
            <p:ph type="title"/>
          </p:nvPr>
        </p:nvSpPr>
        <p:spPr>
          <a:xfrm>
            <a:off x="2592925" y="106532"/>
            <a:ext cx="8911687" cy="914400"/>
          </a:xfrm>
        </p:spPr>
        <p:txBody>
          <a:bodyPr>
            <a:normAutofit fontScale="90000"/>
          </a:bodyPr>
          <a:lstStyle/>
          <a:p>
            <a:r>
              <a:rPr lang="en-US" sz="2800" b="1" dirty="0">
                <a:solidFill>
                  <a:schemeClr val="tx1"/>
                </a:solidFill>
              </a:rPr>
              <a:t>Remedial Measures To Overcome Barriers To Effective Communication</a:t>
            </a:r>
            <a:endParaRPr lang="en-IN" sz="2800" b="1" dirty="0">
              <a:solidFill>
                <a:schemeClr val="tx1"/>
              </a:solidFill>
            </a:endParaRPr>
          </a:p>
        </p:txBody>
      </p:sp>
      <p:sp>
        <p:nvSpPr>
          <p:cNvPr id="3" name="Content Placeholder 2">
            <a:extLst>
              <a:ext uri="{FF2B5EF4-FFF2-40B4-BE49-F238E27FC236}">
                <a16:creationId xmlns:a16="http://schemas.microsoft.com/office/drawing/2014/main" xmlns="" id="{CC803BAD-71CB-4023-996F-8E2C250D1549}"/>
              </a:ext>
            </a:extLst>
          </p:cNvPr>
          <p:cNvSpPr>
            <a:spLocks noGrp="1"/>
          </p:cNvSpPr>
          <p:nvPr>
            <p:ph idx="1"/>
          </p:nvPr>
        </p:nvSpPr>
        <p:spPr>
          <a:xfrm>
            <a:off x="2589212" y="1020932"/>
            <a:ext cx="8915400" cy="5655076"/>
          </a:xfrm>
        </p:spPr>
        <p:txBody>
          <a:bodyPr/>
          <a:lstStyle/>
          <a:p>
            <a:r>
              <a:rPr lang="en-US" dirty="0">
                <a:solidFill>
                  <a:schemeClr val="tx1"/>
                </a:solidFill>
              </a:rPr>
              <a:t>Clarity of ideas</a:t>
            </a:r>
          </a:p>
          <a:p>
            <a:r>
              <a:rPr lang="en-US" dirty="0">
                <a:solidFill>
                  <a:schemeClr val="tx1"/>
                </a:solidFill>
              </a:rPr>
              <a:t>Empathy</a:t>
            </a:r>
          </a:p>
          <a:p>
            <a:r>
              <a:rPr lang="en-US" dirty="0">
                <a:solidFill>
                  <a:schemeClr val="tx1"/>
                </a:solidFill>
              </a:rPr>
              <a:t>Ensuring proper feedback</a:t>
            </a:r>
          </a:p>
          <a:p>
            <a:r>
              <a:rPr lang="en-US" dirty="0">
                <a:solidFill>
                  <a:schemeClr val="tx1"/>
                </a:solidFill>
              </a:rPr>
              <a:t>Appropriate language, tone and content</a:t>
            </a:r>
          </a:p>
          <a:p>
            <a:r>
              <a:rPr lang="en-US" dirty="0">
                <a:solidFill>
                  <a:schemeClr val="tx1"/>
                </a:solidFill>
              </a:rPr>
              <a:t>Time consideration</a:t>
            </a:r>
          </a:p>
          <a:p>
            <a:r>
              <a:rPr lang="en-US" dirty="0">
                <a:solidFill>
                  <a:schemeClr val="tx1"/>
                </a:solidFill>
              </a:rPr>
              <a:t>Consistency of message</a:t>
            </a:r>
          </a:p>
          <a:p>
            <a:r>
              <a:rPr lang="en-US" dirty="0">
                <a:solidFill>
                  <a:schemeClr val="tx1"/>
                </a:solidFill>
              </a:rPr>
              <a:t>Listening carefully</a:t>
            </a:r>
          </a:p>
          <a:p>
            <a:r>
              <a:rPr lang="en-US" dirty="0">
                <a:solidFill>
                  <a:schemeClr val="tx1"/>
                </a:solidFill>
              </a:rPr>
              <a:t>Selection of channel of communication</a:t>
            </a:r>
          </a:p>
          <a:p>
            <a:r>
              <a:rPr lang="en-US" dirty="0">
                <a:solidFill>
                  <a:schemeClr val="tx1"/>
                </a:solidFill>
              </a:rPr>
              <a:t>Follow-up communication</a:t>
            </a:r>
          </a:p>
          <a:p>
            <a:r>
              <a:rPr lang="en-US" dirty="0">
                <a:solidFill>
                  <a:schemeClr val="tx1"/>
                </a:solidFill>
              </a:rPr>
              <a:t>Simple organizational structure</a:t>
            </a:r>
          </a:p>
          <a:p>
            <a:r>
              <a:rPr lang="en-US" dirty="0">
                <a:solidFill>
                  <a:schemeClr val="tx1"/>
                </a:solidFill>
              </a:rPr>
              <a:t>Reducing perpetual differences</a:t>
            </a:r>
          </a:p>
          <a:p>
            <a:r>
              <a:rPr lang="en-US" dirty="0">
                <a:solidFill>
                  <a:schemeClr val="tx1"/>
                </a:solidFill>
              </a:rPr>
              <a:t>Being in a balanced emotional state</a:t>
            </a:r>
          </a:p>
          <a:p>
            <a:r>
              <a:rPr lang="en-US" dirty="0">
                <a:solidFill>
                  <a:schemeClr val="tx1"/>
                </a:solidFill>
              </a:rPr>
              <a:t>Development of interpersonal relationship</a:t>
            </a:r>
          </a:p>
          <a:p>
            <a:r>
              <a:rPr lang="en-US" dirty="0">
                <a:solidFill>
                  <a:schemeClr val="tx1"/>
                </a:solidFill>
              </a:rPr>
              <a:t>Complete message</a:t>
            </a:r>
          </a:p>
          <a:p>
            <a:endParaRPr lang="en-IN" dirty="0">
              <a:solidFill>
                <a:schemeClr val="tx1"/>
              </a:solidFill>
            </a:endParaRPr>
          </a:p>
        </p:txBody>
      </p:sp>
    </p:spTree>
    <p:extLst>
      <p:ext uri="{BB962C8B-B14F-4D97-AF65-F5344CB8AC3E}">
        <p14:creationId xmlns:p14="http://schemas.microsoft.com/office/powerpoint/2010/main" xmlns="" val="4403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8A8AAA-0D57-41E6-B2C7-6E4125F087A9}"/>
              </a:ext>
            </a:extLst>
          </p:cNvPr>
          <p:cNvSpPr>
            <a:spLocks noGrp="1"/>
          </p:cNvSpPr>
          <p:nvPr>
            <p:ph type="title"/>
          </p:nvPr>
        </p:nvSpPr>
        <p:spPr>
          <a:xfrm>
            <a:off x="2592925" y="133166"/>
            <a:ext cx="8911687" cy="497150"/>
          </a:xfrm>
        </p:spPr>
        <p:txBody>
          <a:bodyPr>
            <a:noAutofit/>
          </a:bodyPr>
          <a:lstStyle/>
          <a:p>
            <a:r>
              <a:rPr lang="en-IN" sz="2800" b="1" dirty="0"/>
              <a:t>7 C’s of Effective Communication</a:t>
            </a:r>
          </a:p>
        </p:txBody>
      </p:sp>
      <p:sp>
        <p:nvSpPr>
          <p:cNvPr id="3" name="Content Placeholder 2">
            <a:extLst>
              <a:ext uri="{FF2B5EF4-FFF2-40B4-BE49-F238E27FC236}">
                <a16:creationId xmlns:a16="http://schemas.microsoft.com/office/drawing/2014/main" xmlns="" id="{9282F69E-684B-4347-AA48-231D335D8694}"/>
              </a:ext>
            </a:extLst>
          </p:cNvPr>
          <p:cNvSpPr>
            <a:spLocks noGrp="1"/>
          </p:cNvSpPr>
          <p:nvPr>
            <p:ph idx="1"/>
          </p:nvPr>
        </p:nvSpPr>
        <p:spPr>
          <a:xfrm>
            <a:off x="2589212" y="736847"/>
            <a:ext cx="8915400" cy="5912528"/>
          </a:xfrm>
        </p:spPr>
        <p:txBody>
          <a:bodyPr>
            <a:normAutofit/>
          </a:bodyPr>
          <a:lstStyle/>
          <a:p>
            <a:r>
              <a:rPr lang="en-IN" sz="2000" dirty="0">
                <a:solidFill>
                  <a:schemeClr val="tx1"/>
                </a:solidFill>
              </a:rPr>
              <a:t>Completeness</a:t>
            </a:r>
          </a:p>
          <a:p>
            <a:r>
              <a:rPr lang="en-IN" sz="2000" dirty="0">
                <a:solidFill>
                  <a:schemeClr val="tx1"/>
                </a:solidFill>
              </a:rPr>
              <a:t>Concreteness</a:t>
            </a:r>
          </a:p>
          <a:p>
            <a:r>
              <a:rPr lang="en-IN" sz="2000" dirty="0">
                <a:solidFill>
                  <a:schemeClr val="tx1"/>
                </a:solidFill>
              </a:rPr>
              <a:t>Courtesy</a:t>
            </a:r>
          </a:p>
          <a:p>
            <a:r>
              <a:rPr lang="en-IN" sz="2000" dirty="0">
                <a:solidFill>
                  <a:schemeClr val="tx1"/>
                </a:solidFill>
              </a:rPr>
              <a:t>Correctness</a:t>
            </a:r>
          </a:p>
          <a:p>
            <a:r>
              <a:rPr lang="en-IN" sz="2000" dirty="0">
                <a:solidFill>
                  <a:schemeClr val="tx1"/>
                </a:solidFill>
              </a:rPr>
              <a:t>Clarity</a:t>
            </a:r>
          </a:p>
          <a:p>
            <a:r>
              <a:rPr lang="en-IN" sz="2000" dirty="0">
                <a:solidFill>
                  <a:schemeClr val="tx1"/>
                </a:solidFill>
              </a:rPr>
              <a:t>Consideration</a:t>
            </a:r>
          </a:p>
          <a:p>
            <a:r>
              <a:rPr lang="en-IN" sz="2000" dirty="0">
                <a:solidFill>
                  <a:schemeClr val="tx1"/>
                </a:solidFill>
              </a:rPr>
              <a:t>Conciseness</a:t>
            </a:r>
          </a:p>
          <a:p>
            <a:pPr marL="0" indent="0">
              <a:buNone/>
            </a:pPr>
            <a:endParaRPr lang="en-IN" sz="2000" dirty="0">
              <a:solidFill>
                <a:schemeClr val="tx1"/>
              </a:solidFill>
            </a:endParaRPr>
          </a:p>
          <a:p>
            <a:pPr marL="0" indent="0">
              <a:buNone/>
            </a:pPr>
            <a:r>
              <a:rPr lang="en-IN" sz="2000" b="1" dirty="0">
                <a:solidFill>
                  <a:schemeClr val="tx1"/>
                </a:solidFill>
              </a:rPr>
              <a:t>Levels of Analysis of Business Communication</a:t>
            </a:r>
          </a:p>
          <a:p>
            <a:r>
              <a:rPr lang="en-IN" sz="2000" dirty="0">
                <a:solidFill>
                  <a:schemeClr val="tx1"/>
                </a:solidFill>
              </a:rPr>
              <a:t>Lower-level communication</a:t>
            </a:r>
          </a:p>
          <a:p>
            <a:r>
              <a:rPr lang="en-IN" sz="2000" dirty="0">
                <a:solidFill>
                  <a:schemeClr val="tx1"/>
                </a:solidFill>
              </a:rPr>
              <a:t>upper-level communication</a:t>
            </a:r>
          </a:p>
          <a:p>
            <a:r>
              <a:rPr lang="en-IN" sz="2000" dirty="0">
                <a:solidFill>
                  <a:schemeClr val="tx1"/>
                </a:solidFill>
              </a:rPr>
              <a:t>Horizontal or lateral-level communication</a:t>
            </a:r>
          </a:p>
          <a:p>
            <a:pPr marL="0" indent="0">
              <a:buNone/>
            </a:pPr>
            <a:endParaRPr lang="en-IN" sz="2000" dirty="0">
              <a:solidFill>
                <a:schemeClr val="tx1"/>
              </a:solidFill>
            </a:endParaRPr>
          </a:p>
        </p:txBody>
      </p:sp>
    </p:spTree>
    <p:extLst>
      <p:ext uri="{BB962C8B-B14F-4D97-AF65-F5344CB8AC3E}">
        <p14:creationId xmlns:p14="http://schemas.microsoft.com/office/powerpoint/2010/main" xmlns="" val="44756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5940F2-823E-4819-A722-27C8322E9CB5}"/>
              </a:ext>
            </a:extLst>
          </p:cNvPr>
          <p:cNvSpPr>
            <a:spLocks noGrp="1"/>
          </p:cNvSpPr>
          <p:nvPr>
            <p:ph type="title"/>
          </p:nvPr>
        </p:nvSpPr>
        <p:spPr>
          <a:xfrm>
            <a:off x="2592925" y="150920"/>
            <a:ext cx="8911687" cy="514905"/>
          </a:xfrm>
        </p:spPr>
        <p:txBody>
          <a:bodyPr>
            <a:normAutofit fontScale="90000"/>
          </a:bodyPr>
          <a:lstStyle/>
          <a:p>
            <a:r>
              <a:rPr lang="en-IN" sz="2800" b="1" dirty="0">
                <a:solidFill>
                  <a:schemeClr val="tx1"/>
                </a:solidFill>
              </a:rPr>
              <a:t>Role Of Communication In Conflict Resolution:</a:t>
            </a:r>
          </a:p>
        </p:txBody>
      </p:sp>
      <p:sp>
        <p:nvSpPr>
          <p:cNvPr id="3" name="Content Placeholder 2">
            <a:extLst>
              <a:ext uri="{FF2B5EF4-FFF2-40B4-BE49-F238E27FC236}">
                <a16:creationId xmlns:a16="http://schemas.microsoft.com/office/drawing/2014/main" xmlns="" id="{B5CB050F-B7B1-4B49-BD08-5DA953C54E22}"/>
              </a:ext>
            </a:extLst>
          </p:cNvPr>
          <p:cNvSpPr>
            <a:spLocks noGrp="1"/>
          </p:cNvSpPr>
          <p:nvPr>
            <p:ph idx="1"/>
          </p:nvPr>
        </p:nvSpPr>
        <p:spPr>
          <a:xfrm>
            <a:off x="2589212" y="665826"/>
            <a:ext cx="8915400" cy="5379868"/>
          </a:xfrm>
        </p:spPr>
        <p:txBody>
          <a:bodyPr/>
          <a:lstStyle/>
          <a:p>
            <a:pPr marL="0" indent="0">
              <a:buNone/>
            </a:pPr>
            <a:r>
              <a:rPr lang="en-IN" b="1" dirty="0">
                <a:solidFill>
                  <a:schemeClr val="tx1"/>
                </a:solidFill>
              </a:rPr>
              <a:t>Conflict: concept</a:t>
            </a:r>
          </a:p>
          <a:p>
            <a:pPr marL="0" indent="0">
              <a:buNone/>
            </a:pPr>
            <a:r>
              <a:rPr lang="en-IN" dirty="0">
                <a:solidFill>
                  <a:schemeClr val="tx1"/>
                </a:solidFill>
              </a:rPr>
              <a:t>Conflicts arises when an intentional effort is made by one individual to counteract and frustrate the efforts of another individual. It arises due to disagreement or misunderstanding that results from difference of opinion among individuals. Conflicts are unavoidable in organisations.</a:t>
            </a:r>
          </a:p>
          <a:p>
            <a:pPr marL="0" indent="0">
              <a:buNone/>
            </a:pPr>
            <a:r>
              <a:rPr lang="en-IN" dirty="0">
                <a:solidFill>
                  <a:schemeClr val="tx1"/>
                </a:solidFill>
              </a:rPr>
              <a:t>According to </a:t>
            </a:r>
            <a:r>
              <a:rPr lang="en-IN" b="1" dirty="0">
                <a:solidFill>
                  <a:schemeClr val="tx1"/>
                </a:solidFill>
              </a:rPr>
              <a:t>S.P. Robbins</a:t>
            </a:r>
            <a:r>
              <a:rPr lang="en-IN" dirty="0">
                <a:solidFill>
                  <a:schemeClr val="tx1"/>
                </a:solidFill>
              </a:rPr>
              <a:t>, “Conflict is a process in which an effort is purposefully made by one person or unit to block another that results in frustrating the attainment of other’s goals or furthering of his interests.”</a:t>
            </a:r>
          </a:p>
          <a:p>
            <a:pPr marL="0" indent="0">
              <a:buNone/>
            </a:pPr>
            <a:endParaRPr lang="en-IN" dirty="0">
              <a:solidFill>
                <a:schemeClr val="tx1"/>
              </a:solidFill>
            </a:endParaRPr>
          </a:p>
          <a:p>
            <a:pPr marL="0" indent="0">
              <a:buNone/>
            </a:pPr>
            <a:r>
              <a:rPr lang="en-IN" sz="2000" b="1" dirty="0">
                <a:solidFill>
                  <a:schemeClr val="tx1"/>
                </a:solidFill>
              </a:rPr>
              <a:t>Reasons for conflict in organisations:</a:t>
            </a:r>
          </a:p>
          <a:p>
            <a:r>
              <a:rPr lang="en-IN" sz="1900" dirty="0">
                <a:solidFill>
                  <a:schemeClr val="tx1"/>
                </a:solidFill>
              </a:rPr>
              <a:t>Ambiguous definition of task and responsibility</a:t>
            </a:r>
          </a:p>
          <a:p>
            <a:r>
              <a:rPr lang="en-IN" sz="1900" dirty="0">
                <a:solidFill>
                  <a:schemeClr val="tx1"/>
                </a:solidFill>
              </a:rPr>
              <a:t>Conflict of interest</a:t>
            </a:r>
          </a:p>
          <a:p>
            <a:r>
              <a:rPr lang="en-IN" sz="1900" dirty="0">
                <a:solidFill>
                  <a:schemeClr val="tx1"/>
                </a:solidFill>
              </a:rPr>
              <a:t>Lack of resources</a:t>
            </a:r>
          </a:p>
          <a:p>
            <a:r>
              <a:rPr lang="en-IN" sz="1900" dirty="0">
                <a:solidFill>
                  <a:schemeClr val="tx1"/>
                </a:solidFill>
              </a:rPr>
              <a:t>Interpersonal conflicts</a:t>
            </a:r>
          </a:p>
          <a:p>
            <a:pPr marL="0" indent="0">
              <a:buNone/>
            </a:pPr>
            <a:endParaRPr lang="en-IN" dirty="0">
              <a:solidFill>
                <a:schemeClr val="tx1"/>
              </a:solidFill>
            </a:endParaRPr>
          </a:p>
          <a:p>
            <a:pPr marL="0" indent="0">
              <a:buNone/>
            </a:pPr>
            <a:endParaRPr lang="en-IN" dirty="0">
              <a:solidFill>
                <a:schemeClr val="tx1"/>
              </a:solidFill>
            </a:endParaRPr>
          </a:p>
        </p:txBody>
      </p:sp>
    </p:spTree>
    <p:extLst>
      <p:ext uri="{BB962C8B-B14F-4D97-AF65-F5344CB8AC3E}">
        <p14:creationId xmlns:p14="http://schemas.microsoft.com/office/powerpoint/2010/main" xmlns="" val="1131732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3D680D-D4C3-46B8-B4B1-8CC1B24D92FE}"/>
              </a:ext>
            </a:extLst>
          </p:cNvPr>
          <p:cNvSpPr>
            <a:spLocks noGrp="1"/>
          </p:cNvSpPr>
          <p:nvPr>
            <p:ph type="title"/>
          </p:nvPr>
        </p:nvSpPr>
        <p:spPr>
          <a:xfrm>
            <a:off x="2592925" y="248576"/>
            <a:ext cx="8911687" cy="568170"/>
          </a:xfrm>
        </p:spPr>
        <p:txBody>
          <a:bodyPr>
            <a:normAutofit/>
          </a:bodyPr>
          <a:lstStyle/>
          <a:p>
            <a:r>
              <a:rPr lang="en-IN" sz="2800" b="1" dirty="0">
                <a:solidFill>
                  <a:schemeClr val="tx1"/>
                </a:solidFill>
              </a:rPr>
              <a:t>Types of Conflict:</a:t>
            </a:r>
          </a:p>
        </p:txBody>
      </p:sp>
      <p:sp>
        <p:nvSpPr>
          <p:cNvPr id="3" name="Content Placeholder 2">
            <a:extLst>
              <a:ext uri="{FF2B5EF4-FFF2-40B4-BE49-F238E27FC236}">
                <a16:creationId xmlns:a16="http://schemas.microsoft.com/office/drawing/2014/main" xmlns="" id="{79756A13-3737-4161-B553-DBE4C20969E5}"/>
              </a:ext>
            </a:extLst>
          </p:cNvPr>
          <p:cNvSpPr>
            <a:spLocks noGrp="1"/>
          </p:cNvSpPr>
          <p:nvPr>
            <p:ph idx="1"/>
          </p:nvPr>
        </p:nvSpPr>
        <p:spPr>
          <a:xfrm>
            <a:off x="2589212" y="976543"/>
            <a:ext cx="8915400" cy="5211193"/>
          </a:xfrm>
        </p:spPr>
        <p:txBody>
          <a:bodyPr>
            <a:normAutofit/>
          </a:bodyPr>
          <a:lstStyle/>
          <a:p>
            <a:r>
              <a:rPr lang="en-IN" sz="2000" dirty="0">
                <a:solidFill>
                  <a:schemeClr val="tx1"/>
                </a:solidFill>
              </a:rPr>
              <a:t>Interpersonal conflicts</a:t>
            </a:r>
          </a:p>
          <a:p>
            <a:r>
              <a:rPr lang="en-IN" sz="2000" dirty="0">
                <a:solidFill>
                  <a:schemeClr val="tx1"/>
                </a:solidFill>
              </a:rPr>
              <a:t>Intrapersonal conflicts</a:t>
            </a:r>
          </a:p>
          <a:p>
            <a:r>
              <a:rPr lang="en-IN" sz="2000" dirty="0">
                <a:solidFill>
                  <a:schemeClr val="tx1"/>
                </a:solidFill>
              </a:rPr>
              <a:t>Intergroup conflict</a:t>
            </a:r>
          </a:p>
          <a:p>
            <a:r>
              <a:rPr lang="en-IN" sz="2000" dirty="0">
                <a:solidFill>
                  <a:schemeClr val="tx1"/>
                </a:solidFill>
              </a:rPr>
              <a:t>Intra-group conflicts</a:t>
            </a:r>
          </a:p>
          <a:p>
            <a:r>
              <a:rPr lang="en-IN" sz="2000" dirty="0">
                <a:solidFill>
                  <a:schemeClr val="tx1"/>
                </a:solidFill>
              </a:rPr>
              <a:t>Inter-organisational conflict</a:t>
            </a:r>
          </a:p>
          <a:p>
            <a:r>
              <a:rPr lang="en-IN" sz="2000" dirty="0">
                <a:solidFill>
                  <a:schemeClr val="tx1"/>
                </a:solidFill>
              </a:rPr>
              <a:t>Perceived conflict</a:t>
            </a:r>
          </a:p>
          <a:p>
            <a:r>
              <a:rPr lang="en-IN" sz="2000" dirty="0">
                <a:solidFill>
                  <a:schemeClr val="tx1"/>
                </a:solidFill>
              </a:rPr>
              <a:t>Felt conflict</a:t>
            </a:r>
          </a:p>
          <a:p>
            <a:r>
              <a:rPr lang="en-IN" sz="2000" dirty="0">
                <a:solidFill>
                  <a:schemeClr val="tx1"/>
                </a:solidFill>
              </a:rPr>
              <a:t>Structural conflict </a:t>
            </a:r>
          </a:p>
          <a:p>
            <a:r>
              <a:rPr lang="en-IN" sz="2000" dirty="0">
                <a:solidFill>
                  <a:schemeClr val="tx1"/>
                </a:solidFill>
              </a:rPr>
              <a:t>Task conflict</a:t>
            </a:r>
          </a:p>
          <a:p>
            <a:r>
              <a:rPr lang="en-IN" sz="2000" dirty="0">
                <a:solidFill>
                  <a:schemeClr val="tx1"/>
                </a:solidFill>
              </a:rPr>
              <a:t>Functional conflict</a:t>
            </a:r>
          </a:p>
          <a:p>
            <a:r>
              <a:rPr lang="en-IN" sz="2000" dirty="0">
                <a:solidFill>
                  <a:schemeClr val="tx1"/>
                </a:solidFill>
              </a:rPr>
              <a:t>Dysfunctional conflict</a:t>
            </a:r>
          </a:p>
        </p:txBody>
      </p:sp>
    </p:spTree>
    <p:extLst>
      <p:ext uri="{BB962C8B-B14F-4D97-AF65-F5344CB8AC3E}">
        <p14:creationId xmlns:p14="http://schemas.microsoft.com/office/powerpoint/2010/main" xmlns="" val="246696240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303</TotalTime>
  <Words>614</Words>
  <Application>Microsoft Office PowerPoint</Application>
  <PresentationFormat>Custom</PresentationFormat>
  <Paragraphs>137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Wisp</vt:lpstr>
      <vt:lpstr>Business Communication</vt:lpstr>
      <vt:lpstr>Process of Communication</vt:lpstr>
      <vt:lpstr>Forms of Communication:</vt:lpstr>
      <vt:lpstr>Principles of Effective Communication</vt:lpstr>
      <vt:lpstr>Barriers to Communication</vt:lpstr>
      <vt:lpstr>Remedial Measures To Overcome Barriers To Effective Communication</vt:lpstr>
      <vt:lpstr>7 C’s of Effective Communication</vt:lpstr>
      <vt:lpstr>Role Of Communication In Conflict Resolution:</vt:lpstr>
      <vt:lpstr>Types of Conflict:</vt:lpstr>
      <vt:lpstr>Effects of Conflict:</vt:lpstr>
      <vt:lpstr>Role of Communication in Conflict Resolution: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CHAITALI GHOSH</dc:creator>
  <cp:lastModifiedBy>HP</cp:lastModifiedBy>
  <cp:revision>26</cp:revision>
  <dcterms:created xsi:type="dcterms:W3CDTF">2020-04-02T11:36:01Z</dcterms:created>
  <dcterms:modified xsi:type="dcterms:W3CDTF">2020-04-04T15:17:57Z</dcterms:modified>
</cp:coreProperties>
</file>