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3"/>
  </p:notesMasterIdLst>
  <p:sldIdLst>
    <p:sldId id="256" r:id="rId2"/>
    <p:sldId id="257" r:id="rId3"/>
    <p:sldId id="265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074" autoAdjust="0"/>
    <p:restoredTop sz="94662" autoAdjust="0"/>
  </p:normalViewPr>
  <p:slideViewPr>
    <p:cSldViewPr>
      <p:cViewPr varScale="1">
        <p:scale>
          <a:sx n="69" d="100"/>
          <a:sy n="69" d="100"/>
        </p:scale>
        <p:origin x="-142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47F104-E8DE-47A6-9979-91507BF7C4B7}" type="datetimeFigureOut">
              <a:rPr lang="en-IN" smtClean="0"/>
              <a:pPr/>
              <a:t>30-03-2020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DE980-F041-4558-8771-13919427399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696093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4DE980-F041-4558-8771-139194273994}" type="slidenum">
              <a:rPr lang="en-IN" smtClean="0"/>
              <a:pPr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2333704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EACFB-0C4E-4E3F-828E-10BA84EAE14D}" type="datetime1">
              <a:rPr lang="en-IN" smtClean="0"/>
              <a:pPr/>
              <a:t>30-03-2020</a:t>
            </a:fld>
            <a:endParaRPr lang="en-IN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A57ED-19FC-4E9B-A67E-AFA7B208B784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F71E3-6979-41C4-BAFE-8CD2F893B1B1}" type="datetime1">
              <a:rPr lang="en-IN" smtClean="0"/>
              <a:pPr/>
              <a:t>30-03-2020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A57ED-19FC-4E9B-A67E-AFA7B208B78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68A60-7D2D-4915-ACEF-5EB1B70046D9}" type="datetime1">
              <a:rPr lang="en-IN" smtClean="0"/>
              <a:pPr/>
              <a:t>30-03-2020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A57ED-19FC-4E9B-A67E-AFA7B208B78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E4DF2-84C0-4E2D-B9A9-70B5538496DC}" type="datetime1">
              <a:rPr lang="en-IN" smtClean="0"/>
              <a:pPr/>
              <a:t>30-03-2020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A57ED-19FC-4E9B-A67E-AFA7B208B78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0999C-7073-484B-B3D0-8D4D33B02438}" type="datetime1">
              <a:rPr lang="en-IN" smtClean="0"/>
              <a:pPr/>
              <a:t>30-03-2020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0E4A57ED-19FC-4E9B-A67E-AFA7B208B78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66F07-435E-470B-9BAE-9318120077FB}" type="datetime1">
              <a:rPr lang="en-IN" smtClean="0"/>
              <a:pPr/>
              <a:t>30-03-2020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A57ED-19FC-4E9B-A67E-AFA7B208B78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1D2EF-D6B0-4DF9-8068-9369149A99E1}" type="datetime1">
              <a:rPr lang="en-IN" smtClean="0"/>
              <a:pPr/>
              <a:t>30-03-2020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A57ED-19FC-4E9B-A67E-AFA7B208B78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6BE55-731E-4967-9880-68C4B01B660D}" type="datetime1">
              <a:rPr lang="en-IN" smtClean="0"/>
              <a:pPr/>
              <a:t>30-03-2020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A57ED-19FC-4E9B-A67E-AFA7B208B78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EF655-F508-4370-8572-68480CA7A9AF}" type="datetime1">
              <a:rPr lang="en-IN" smtClean="0"/>
              <a:pPr/>
              <a:t>30-03-2020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A57ED-19FC-4E9B-A67E-AFA7B208B78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47F39-BA5E-4278-A5C5-610D746CE6E7}" type="datetime1">
              <a:rPr lang="en-IN" smtClean="0"/>
              <a:pPr/>
              <a:t>30-03-2020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A57ED-19FC-4E9B-A67E-AFA7B208B78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BF5B9-D6B2-4992-95A9-F830511791A1}" type="datetime1">
              <a:rPr lang="en-IN" smtClean="0"/>
              <a:pPr/>
              <a:t>30-03-2020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A57ED-19FC-4E9B-A67E-AFA7B208B78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8332F83-7D44-4ACA-9210-9CA60F91C7CE}" type="datetime1">
              <a:rPr lang="en-IN" smtClean="0"/>
              <a:pPr/>
              <a:t>30-03-2020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E4A57ED-19FC-4E9B-A67E-AFA7B208B784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412776"/>
            <a:ext cx="8064896" cy="3312368"/>
          </a:xfrm>
        </p:spPr>
        <p:txBody>
          <a:bodyPr>
            <a:normAutofit fontScale="90000"/>
          </a:bodyPr>
          <a:lstStyle/>
          <a:p>
            <a:r>
              <a:rPr lang="en-IN" sz="49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COST AND MANAGEMENT ACCOUNTING – 1</a:t>
            </a:r>
            <a:br>
              <a:rPr lang="en-IN" sz="49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</a:br>
            <a:r>
              <a:rPr lang="en-IN" sz="4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/>
            </a:r>
            <a:br>
              <a:rPr lang="en-IN" sz="4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</a:br>
            <a:r>
              <a:rPr lang="en-IN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/>
            </a:r>
            <a:br>
              <a:rPr lang="en-IN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</a:br>
            <a:r>
              <a:rPr lang="en-IN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/>
            </a:r>
            <a:br>
              <a:rPr lang="en-IN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</a:br>
            <a:r>
              <a:rPr lang="en-IN" sz="40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SEMESTER – 2 A</a:t>
            </a:r>
            <a:endParaRPr lang="en-IN" sz="4000" b="1" u="sng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A57ED-19FC-4E9B-A67E-AFA7B208B784}" type="slidenum">
              <a:rPr lang="en-IN" smtClean="0"/>
              <a:pPr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04301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u="sng" dirty="0" smtClean="0"/>
              <a:t>MANAGEMENT ACCOUNTING</a:t>
            </a:r>
            <a:endParaRPr lang="en-IN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IN" sz="3500" dirty="0" smtClean="0"/>
              <a:t>It is a branch of accounting related to the presentation of accounting information  to the management in a manner to assist them in discharging their managerial function like planning , decision making and control. Management supply information about its past and present operations for deciding future trends and course of action. It contains techniques to solve problems , take right decisions, plan effectively and to exercise control</a:t>
            </a:r>
            <a:r>
              <a:rPr lang="en-IN" dirty="0" smtClean="0"/>
              <a:t>.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A57ED-19FC-4E9B-A67E-AFA7B208B784}" type="slidenum">
              <a:rPr lang="en-IN" smtClean="0"/>
              <a:pPr/>
              <a:t>10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109584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IN" dirty="0" smtClean="0"/>
              <a:t>The ICWAI opines that “ Management accounting is a system of collection and presentation of relevant economic information relating to an enterprise for planning , controlling and decision making.</a:t>
            </a:r>
          </a:p>
          <a:p>
            <a:pPr marL="0" indent="0" algn="just">
              <a:buNone/>
            </a:pPr>
            <a:r>
              <a:rPr lang="en-IN" dirty="0" smtClean="0"/>
              <a:t>Budgetary control ,standard costing ,marginal costing , breakeven analysis, cost volume and profit analysis </a:t>
            </a:r>
            <a:r>
              <a:rPr lang="en-IN" dirty="0" err="1" smtClean="0"/>
              <a:t>etc</a:t>
            </a:r>
            <a:r>
              <a:rPr lang="en-IN" dirty="0" smtClean="0"/>
              <a:t> are some techniques used by cost accountant under management accounting.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A57ED-19FC-4E9B-A67E-AFA7B208B784}" type="slidenum">
              <a:rPr lang="en-IN" smtClean="0"/>
              <a:pPr/>
              <a:t>11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0014467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23928" y="3861048"/>
            <a:ext cx="4176464" cy="2664296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>                             </a:t>
            </a:r>
            <a:br>
              <a:rPr lang="en-IN" dirty="0" smtClean="0"/>
            </a:br>
            <a:r>
              <a:rPr lang="en-IN" dirty="0" smtClean="0"/>
              <a:t>                                </a:t>
            </a:r>
            <a:r>
              <a:rPr lang="en-IN" sz="49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JUHI JAISWAL</a:t>
            </a:r>
            <a:r>
              <a:rPr lang="en-IN" sz="89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IN" sz="89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endParaRPr lang="en-IN" sz="4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611560" y="1196752"/>
            <a:ext cx="7772400" cy="3933056"/>
          </a:xfrm>
        </p:spPr>
        <p:txBody>
          <a:bodyPr>
            <a:noAutofit/>
          </a:bodyPr>
          <a:lstStyle/>
          <a:p>
            <a:r>
              <a:rPr lang="en-IN" sz="11500" b="1" dirty="0" smtClean="0">
                <a:latin typeface="Arial" pitchFamily="34" charset="0"/>
                <a:cs typeface="Arial" pitchFamily="34" charset="0"/>
              </a:rPr>
              <a:t>CLASS -1</a:t>
            </a:r>
            <a:endParaRPr lang="en-IN" sz="1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A57ED-19FC-4E9B-A67E-AFA7B208B784}" type="slidenum">
              <a:rPr lang="en-IN" smtClean="0"/>
              <a:pPr/>
              <a:t>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060792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u="sng" dirty="0" smtClean="0"/>
              <a:t>UNIT- 1</a:t>
            </a:r>
            <a:r>
              <a:rPr lang="en-IN" dirty="0" smtClean="0"/>
              <a:t>  </a:t>
            </a:r>
            <a:r>
              <a:rPr lang="en-IN" u="sng" dirty="0" smtClean="0"/>
              <a:t>INTRODUCTION</a:t>
            </a:r>
            <a:endParaRPr lang="en-IN" u="sng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IN" sz="3600" u="sng" dirty="0" smtClean="0"/>
              <a:t>COSTING</a:t>
            </a:r>
            <a:endParaRPr lang="en-IN" sz="3600" dirty="0"/>
          </a:p>
          <a:p>
            <a:pPr marL="0" indent="0" algn="just">
              <a:buNone/>
            </a:pPr>
            <a:r>
              <a:rPr lang="en-IN" dirty="0" smtClean="0"/>
              <a:t>In the Terminology of the ICMA London costing has been expressed as “The techniques and processes of ascertaining cost”. As a technique it implies a body of principles and rules applied for ascertaining cost. As a process it involves the procedure for ascertainment of cost. It is concerned with computation of cost and ascertainment of profits.</a:t>
            </a:r>
            <a:endParaRPr lang="en-IN" sz="36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A57ED-19FC-4E9B-A67E-AFA7B208B784}" type="slidenum">
              <a:rPr lang="en-IN" smtClean="0"/>
              <a:pPr/>
              <a:t>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708028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A57ED-19FC-4E9B-A67E-AFA7B208B784}" type="slidenum">
              <a:rPr lang="en-IN" smtClean="0"/>
              <a:pPr/>
              <a:t>4</a:t>
            </a:fld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11188" y="765175"/>
            <a:ext cx="8532812" cy="504031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IN" sz="3600" u="sng" dirty="0" smtClean="0"/>
              <a:t>Costing Covers:</a:t>
            </a:r>
          </a:p>
          <a:p>
            <a:pPr algn="just">
              <a:buFont typeface="Wingdings" pitchFamily="2" charset="2"/>
              <a:buChar char="Ø"/>
            </a:pPr>
            <a:r>
              <a:rPr lang="en-IN" dirty="0" smtClean="0"/>
              <a:t>Ascertainment of costs.</a:t>
            </a:r>
          </a:p>
          <a:p>
            <a:pPr algn="just">
              <a:buFont typeface="Wingdings" pitchFamily="2" charset="2"/>
              <a:buChar char="Ø"/>
            </a:pPr>
            <a:r>
              <a:rPr lang="en-IN" dirty="0" smtClean="0"/>
              <a:t>Analysis of costs.</a:t>
            </a:r>
          </a:p>
          <a:p>
            <a:pPr algn="just">
              <a:buFont typeface="Wingdings" pitchFamily="2" charset="2"/>
              <a:buChar char="Ø"/>
            </a:pPr>
            <a:r>
              <a:rPr lang="en-IN" dirty="0" smtClean="0"/>
              <a:t>Allocation of costs.</a:t>
            </a:r>
          </a:p>
          <a:p>
            <a:pPr algn="just">
              <a:buFont typeface="Wingdings" pitchFamily="2" charset="2"/>
              <a:buChar char="Ø"/>
            </a:pPr>
            <a:r>
              <a:rPr lang="en-IN" dirty="0" smtClean="0"/>
              <a:t>Apportionment of costs.</a:t>
            </a:r>
          </a:p>
          <a:p>
            <a:pPr algn="just">
              <a:buFont typeface="Wingdings" pitchFamily="2" charset="2"/>
              <a:buChar char="Ø"/>
            </a:pPr>
            <a:r>
              <a:rPr lang="en-IN" dirty="0" smtClean="0"/>
              <a:t>Absorption of cost.</a:t>
            </a:r>
          </a:p>
          <a:p>
            <a:pPr>
              <a:buFont typeface="Wingdings" pitchFamily="2" charset="2"/>
              <a:buChar char="Ø"/>
            </a:pPr>
            <a:endParaRPr lang="en-IN" sz="3600" dirty="0"/>
          </a:p>
        </p:txBody>
      </p:sp>
    </p:spTree>
    <p:extLst>
      <p:ext uri="{BB962C8B-B14F-4D97-AF65-F5344CB8AC3E}">
        <p14:creationId xmlns:p14="http://schemas.microsoft.com/office/powerpoint/2010/main" xmlns="" val="1472125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600" u="sng" dirty="0" smtClean="0"/>
              <a:t>COST ACCOUNTING</a:t>
            </a:r>
            <a:endParaRPr lang="en-IN" sz="3600" u="sng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470916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IN" dirty="0" smtClean="0"/>
              <a:t>It is a specialised branch of accounting that remains involved with the classification , accumulation , assignment and control of cost. </a:t>
            </a:r>
          </a:p>
          <a:p>
            <a:pPr marL="0" indent="0" algn="just">
              <a:buNone/>
            </a:pPr>
            <a:r>
              <a:rPr lang="en-IN" dirty="0" smtClean="0"/>
              <a:t>CIMA London  has defined it as “The establishment of budgets , standard costs and actual costs of operations , processes , activities or products and the analysis of variances , profitability or the social use of funds” .</a:t>
            </a:r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A57ED-19FC-4E9B-A67E-AFA7B208B784}" type="slidenum">
              <a:rPr lang="en-IN" smtClean="0"/>
              <a:pPr/>
              <a:t>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495242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sz="4000" u="sng" dirty="0" smtClean="0"/>
              <a:t>OBJECTIVE  OF COST ACCOUNTING</a:t>
            </a:r>
            <a:endParaRPr lang="en-IN" sz="40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99715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IN" dirty="0" smtClean="0"/>
              <a:t>Cost accounting provide a systematic  set of procedures for recording and reporting measurements of cost of manufacturing goods and performing services.</a:t>
            </a:r>
          </a:p>
          <a:p>
            <a:pPr marL="0" indent="0" algn="just">
              <a:buNone/>
            </a:pPr>
            <a:endParaRPr lang="en-IN" dirty="0" smtClean="0"/>
          </a:p>
          <a:p>
            <a:pPr marL="0" indent="0" algn="just">
              <a:buNone/>
            </a:pPr>
            <a:r>
              <a:rPr lang="en-IN" dirty="0" smtClean="0"/>
              <a:t>1. Ascertainment of cost – Cost ascertainment involves  collection of cost data , their classification and condensation according their needs or functions and their appropriate allocation and absorption. </a:t>
            </a:r>
            <a:endParaRPr lang="en-IN" sz="2800" dirty="0" smtClean="0"/>
          </a:p>
          <a:p>
            <a:pPr marL="0" indent="0" algn="just">
              <a:buNone/>
            </a:pP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A57ED-19FC-4E9B-A67E-AFA7B208B784}" type="slidenum">
              <a:rPr lang="en-IN" smtClean="0"/>
              <a:pPr/>
              <a:t>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096422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340768"/>
            <a:ext cx="8280920" cy="504056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IN" dirty="0" smtClean="0"/>
              <a:t>2. Estimation of cost – It means pre determination of cost of units to be produced , jobs or orders to be executed  and services to be rendered in future. It helps to establishment standard cost to give the scope of analysing variances and profitability.</a:t>
            </a:r>
          </a:p>
          <a:p>
            <a:pPr marL="0" indent="0" algn="just">
              <a:buNone/>
            </a:pPr>
            <a:endParaRPr lang="en-IN" dirty="0" smtClean="0"/>
          </a:p>
          <a:p>
            <a:pPr marL="0" indent="0" algn="just">
              <a:buNone/>
            </a:pPr>
            <a:r>
              <a:rPr lang="en-IN" dirty="0" smtClean="0"/>
              <a:t>3. Fixation of selling price – The selling price is fixed by adding desired profit with actual cost or estimated cost  . The quotation or tender price , value of different orders can be fixed with help.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A57ED-19FC-4E9B-A67E-AFA7B208B784}" type="slidenum">
              <a:rPr lang="en-IN" smtClean="0"/>
              <a:pPr/>
              <a:t>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300014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268760"/>
            <a:ext cx="8147248" cy="485740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IN" dirty="0" smtClean="0"/>
              <a:t>4. Cost control – Cost accounting techniques are applied to fix standards or budgeted cost. Comparison can be made with actual cost. Variances, wastages, losses or inefficiencies can be detected.</a:t>
            </a:r>
          </a:p>
          <a:p>
            <a:pPr marL="0" indent="0" algn="just">
              <a:buNone/>
            </a:pPr>
            <a:endParaRPr lang="en-IN" dirty="0" smtClean="0"/>
          </a:p>
          <a:p>
            <a:pPr marL="0" indent="0" algn="just">
              <a:buNone/>
            </a:pPr>
            <a:r>
              <a:rPr lang="en-IN" dirty="0" smtClean="0"/>
              <a:t>5. Cost reduction – It provide techniques to reduce cost but to maintain or improve quality. It aims to reduce cost of goods and services , actual budgeting control and  marginal costing.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A57ED-19FC-4E9B-A67E-AFA7B208B784}" type="slidenum">
              <a:rPr lang="en-IN" smtClean="0"/>
              <a:pPr/>
              <a:t>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501272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39552" y="1556792"/>
            <a:ext cx="8208912" cy="496855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IN" dirty="0" smtClean="0"/>
              <a:t>6. Cost reporting – It provides different pieces of information regarding goods produced and services rendered. The management requires such information to prepare cost statements and other statements as and when required.</a:t>
            </a:r>
          </a:p>
          <a:p>
            <a:pPr marL="0" indent="0" algn="just">
              <a:buNone/>
            </a:pPr>
            <a:endParaRPr lang="en-IN" dirty="0" smtClean="0"/>
          </a:p>
          <a:p>
            <a:pPr marL="0" indent="0" algn="just">
              <a:buNone/>
            </a:pPr>
            <a:r>
              <a:rPr lang="en-IN" dirty="0" smtClean="0"/>
              <a:t>7. Rendering assistance in decision making -  cost accounting helps to determine cost volume profit  relationship, operations to be shut down or making any replacement, etc. correct decision depend much upon  cost accounting.</a:t>
            </a:r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A57ED-19FC-4E9B-A67E-AFA7B208B784}" type="slidenum">
              <a:rPr lang="en-IN" smtClean="0"/>
              <a:pPr/>
              <a:t>9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697564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275</TotalTime>
  <Words>593</Words>
  <Application>Microsoft Office PowerPoint</Application>
  <PresentationFormat>On-screen Show (4:3)</PresentationFormat>
  <Paragraphs>44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Apex</vt:lpstr>
      <vt:lpstr>COST AND MANAGEMENT ACCOUNTING – 1    SEMESTER – 2 A</vt:lpstr>
      <vt:lpstr>                                                              JUHI JAISWAL </vt:lpstr>
      <vt:lpstr>UNIT- 1  INTRODUCTION</vt:lpstr>
      <vt:lpstr>Slide 4</vt:lpstr>
      <vt:lpstr>COST ACCOUNTING</vt:lpstr>
      <vt:lpstr>OBJECTIVE  OF COST ACCOUNTING</vt:lpstr>
      <vt:lpstr>Slide 7</vt:lpstr>
      <vt:lpstr>Slide 8</vt:lpstr>
      <vt:lpstr>Slide 9</vt:lpstr>
      <vt:lpstr>MANAGEMENT ACCOUNTING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HP</cp:lastModifiedBy>
  <cp:revision>24</cp:revision>
  <dcterms:created xsi:type="dcterms:W3CDTF">2020-03-28T07:30:38Z</dcterms:created>
  <dcterms:modified xsi:type="dcterms:W3CDTF">2020-03-30T14:36:47Z</dcterms:modified>
</cp:coreProperties>
</file>