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7" r:id="rId9"/>
    <p:sldId id="263" r:id="rId10"/>
    <p:sldId id="264" r:id="rId11"/>
    <p:sldId id="265" r:id="rId12"/>
    <p:sldId id="266" r:id="rId13"/>
    <p:sldId id="268" r:id="rId14"/>
    <p:sldId id="269" r:id="rId15"/>
    <p:sldId id="274" r:id="rId16"/>
    <p:sldId id="270" r:id="rId17"/>
    <p:sldId id="271" r:id="rId18"/>
    <p:sldId id="272" r:id="rId19"/>
    <p:sldId id="273"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988874"/>
            <a:ext cx="6324600"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CORPORATE MEETING</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TextBox 2"/>
          <p:cNvSpPr txBox="1"/>
          <p:nvPr/>
        </p:nvSpPr>
        <p:spPr>
          <a:xfrm>
            <a:off x="1752600" y="3505200"/>
            <a:ext cx="5867400" cy="1077218"/>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SECTION : 2B</a:t>
            </a:r>
          </a:p>
          <a:p>
            <a:pPr algn="ctr"/>
            <a:r>
              <a:rPr lang="en-US" sz="3200" b="1" dirty="0" smtClean="0">
                <a:latin typeface="Times New Roman" pitchFamily="18" charset="0"/>
                <a:cs typeface="Times New Roman" pitchFamily="18" charset="0"/>
              </a:rPr>
              <a:t>SEMESTER 2 (H&amp;G)</a:t>
            </a:r>
            <a:endParaRPr lang="en-US" sz="3200" b="1" dirty="0">
              <a:latin typeface="Times New Roman" pitchFamily="18" charset="0"/>
              <a:cs typeface="Times New Roman" pitchFamily="18" charset="0"/>
            </a:endParaRPr>
          </a:p>
        </p:txBody>
      </p:sp>
      <p:sp>
        <p:nvSpPr>
          <p:cNvPr id="4" name="TextBox 3"/>
          <p:cNvSpPr txBox="1"/>
          <p:nvPr/>
        </p:nvSpPr>
        <p:spPr>
          <a:xfrm>
            <a:off x="2133600" y="4724400"/>
            <a:ext cx="5181600" cy="892552"/>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Prof. </a:t>
            </a:r>
            <a:r>
              <a:rPr lang="en-US" sz="3200" b="1" dirty="0" err="1" smtClean="0">
                <a:latin typeface="Times New Roman" pitchFamily="18" charset="0"/>
                <a:cs typeface="Times New Roman" pitchFamily="18" charset="0"/>
              </a:rPr>
              <a:t>Sunita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Saha</a:t>
            </a:r>
            <a:endParaRPr lang="en-US" sz="3200" b="1"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Faculty, Department of Commerce; Morning</a:t>
            </a:r>
            <a:endParaRPr lang="en-US" sz="2000" b="1" dirty="0">
              <a:latin typeface="Times New Roman" pitchFamily="18" charset="0"/>
              <a:cs typeface="Times New Roman" pitchFamily="18" charset="0"/>
            </a:endParaRPr>
          </a:p>
        </p:txBody>
      </p:sp>
      <p:sp>
        <p:nvSpPr>
          <p:cNvPr id="5" name="TextBox 4"/>
          <p:cNvSpPr txBox="1"/>
          <p:nvPr/>
        </p:nvSpPr>
        <p:spPr>
          <a:xfrm>
            <a:off x="2209800" y="2895600"/>
            <a:ext cx="46482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Times New Roman" pitchFamily="18" charset="0"/>
                <a:cs typeface="Times New Roman" pitchFamily="18" charset="0"/>
              </a:rPr>
              <a:t>UNIT : 5 COMPANY LAW : 16 MARKS</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228600"/>
            <a:ext cx="5638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Times New Roman" pitchFamily="18" charset="0"/>
                <a:cs typeface="Times New Roman" pitchFamily="18" charset="0"/>
              </a:rPr>
              <a:t>Minutes of the proceedings of the  General Meeting</a:t>
            </a:r>
            <a:endParaRPr lang="en-US" sz="2000" dirty="0">
              <a:latin typeface="Times New Roman" pitchFamily="18" charset="0"/>
              <a:cs typeface="Times New Roman" pitchFamily="18" charset="0"/>
            </a:endParaRPr>
          </a:p>
        </p:txBody>
      </p:sp>
      <p:sp>
        <p:nvSpPr>
          <p:cNvPr id="3" name="TextBox 2"/>
          <p:cNvSpPr txBox="1"/>
          <p:nvPr/>
        </p:nvSpPr>
        <p:spPr>
          <a:xfrm>
            <a:off x="457200" y="1143000"/>
            <a:ext cx="8382000" cy="535531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lgn="just">
              <a:buAutoNum type="arabicPeriod"/>
            </a:pPr>
            <a:r>
              <a:rPr lang="en-US" dirty="0" smtClean="0">
                <a:latin typeface="Times New Roman" pitchFamily="18" charset="0"/>
                <a:cs typeface="Times New Roman" pitchFamily="18" charset="0"/>
              </a:rPr>
              <a:t>Minute is the proceedings of the meeting either it is general meeting or Board Meeting</a:t>
            </a:r>
          </a:p>
          <a:p>
            <a:pPr marL="342900" indent="-342900" algn="just">
              <a:buAutoNum type="arabicPeriod"/>
            </a:pPr>
            <a:r>
              <a:rPr lang="en-US" dirty="0" smtClean="0">
                <a:latin typeface="Times New Roman" pitchFamily="18" charset="0"/>
                <a:cs typeface="Times New Roman" pitchFamily="18" charset="0"/>
              </a:rPr>
              <a:t>Within 30 days from the date of the closure of the meeting the proceedings must be recorded.</a:t>
            </a:r>
          </a:p>
          <a:p>
            <a:pPr marL="342900" indent="-342900" algn="just">
              <a:buAutoNum type="arabicPeriod"/>
            </a:pPr>
            <a:r>
              <a:rPr lang="en-US" dirty="0" smtClean="0">
                <a:latin typeface="Times New Roman" pitchFamily="18" charset="0"/>
                <a:cs typeface="Times New Roman" pitchFamily="18" charset="0"/>
              </a:rPr>
              <a:t>The minute shall contain a fair and correct summary of the proceedings of the meeting</a:t>
            </a:r>
          </a:p>
          <a:p>
            <a:pPr marL="342900" indent="-342900" algn="just">
              <a:buAutoNum type="arabicPeriod"/>
            </a:pPr>
            <a:r>
              <a:rPr lang="en-US" dirty="0" smtClean="0">
                <a:latin typeface="Times New Roman" pitchFamily="18" charset="0"/>
                <a:cs typeface="Times New Roman" pitchFamily="18" charset="0"/>
              </a:rPr>
              <a:t>In case of Board Meeting the meeting shall contain the names of the directors present at the meeting resolutions passed in the meeting</a:t>
            </a:r>
          </a:p>
          <a:p>
            <a:pPr marL="342900" indent="-342900" algn="just">
              <a:buAutoNum type="arabicPeriod"/>
            </a:pPr>
            <a:r>
              <a:rPr lang="en-US" dirty="0" smtClean="0">
                <a:latin typeface="Times New Roman" pitchFamily="18" charset="0"/>
                <a:cs typeface="Times New Roman" pitchFamily="18" charset="0"/>
              </a:rPr>
              <a:t>The chairman shall exercise absolute discretion in regard to the inclusion or non inclusion of any matter in the minutes</a:t>
            </a:r>
          </a:p>
          <a:p>
            <a:pPr marL="342900" indent="-342900" algn="just">
              <a:buAutoNum type="arabicPeriod"/>
            </a:pPr>
            <a:r>
              <a:rPr lang="en-US" dirty="0" smtClean="0">
                <a:latin typeface="Times New Roman" pitchFamily="18" charset="0"/>
                <a:cs typeface="Times New Roman" pitchFamily="18" charset="0"/>
              </a:rPr>
              <a:t>Apart from the resolution of the meeting the minute shall mention the brief background of all the proposals.</a:t>
            </a:r>
          </a:p>
          <a:p>
            <a:pPr marL="342900" indent="-342900" algn="just">
              <a:buAutoNum type="arabicPeriod"/>
            </a:pPr>
            <a:r>
              <a:rPr lang="en-US" dirty="0" smtClean="0">
                <a:latin typeface="Times New Roman" pitchFamily="18" charset="0"/>
                <a:cs typeface="Times New Roman" pitchFamily="18" charset="0"/>
              </a:rPr>
              <a:t>The chairman will record the mode of presence of the director or any member in the meeting.</a:t>
            </a:r>
          </a:p>
          <a:p>
            <a:pPr marL="342900" indent="-342900" algn="just">
              <a:buAutoNum type="arabicPeriod"/>
            </a:pPr>
            <a:r>
              <a:rPr lang="en-US" dirty="0" smtClean="0">
                <a:latin typeface="Times New Roman" pitchFamily="18" charset="0"/>
                <a:cs typeface="Times New Roman" pitchFamily="18" charset="0"/>
              </a:rPr>
              <a:t>If any default is made in complying with the provisions of this section the company shall be liable with a penalty of 25,000 and every officer of the company who is in default shall be liable to s penalty of 5,000</a:t>
            </a:r>
          </a:p>
          <a:p>
            <a:pPr marL="342900" indent="-342900" algn="just">
              <a:buAutoNum type="arabicPeriod"/>
            </a:pPr>
            <a:r>
              <a:rPr lang="en-US" dirty="0" smtClean="0">
                <a:latin typeface="Times New Roman" pitchFamily="18" charset="0"/>
                <a:cs typeface="Times New Roman" pitchFamily="18" charset="0"/>
              </a:rPr>
              <a:t>The book in which the record of the proceedings of a meeting is kept is known as minute book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47800" y="228600"/>
            <a:ext cx="6172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MEETING OF THE BOARD OF THE DIRECTORS  173</a:t>
            </a:r>
            <a:endParaRPr lang="en-US" b="1" dirty="0">
              <a:latin typeface="Times New Roman" pitchFamily="18" charset="0"/>
              <a:cs typeface="Times New Roman" pitchFamily="18" charset="0"/>
            </a:endParaRPr>
          </a:p>
        </p:txBody>
      </p:sp>
      <p:sp>
        <p:nvSpPr>
          <p:cNvPr id="4" name="TextBox 3"/>
          <p:cNvSpPr txBox="1"/>
          <p:nvPr/>
        </p:nvSpPr>
        <p:spPr>
          <a:xfrm>
            <a:off x="304800" y="1134844"/>
            <a:ext cx="8610600" cy="5570756"/>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marL="342900" indent="-342900" algn="just">
              <a:buAutoNum type="arabicPeriod"/>
            </a:pPr>
            <a:r>
              <a:rPr lang="en-US" sz="2000" dirty="0" smtClean="0">
                <a:latin typeface="Times New Roman" pitchFamily="18" charset="0"/>
                <a:cs typeface="Times New Roman" pitchFamily="18" charset="0"/>
              </a:rPr>
              <a:t>The Purpose of the BM (Board Meeting) is to make sure management is acting in the best interest of the shareholders</a:t>
            </a:r>
          </a:p>
          <a:p>
            <a:pPr marL="342900" indent="-342900" algn="just">
              <a:buAutoNum type="arabicPeriod"/>
            </a:pPr>
            <a:r>
              <a:rPr lang="en-US" sz="2000" dirty="0" smtClean="0">
                <a:latin typeface="Times New Roman" pitchFamily="18" charset="0"/>
                <a:cs typeface="Times New Roman" pitchFamily="18" charset="0"/>
              </a:rPr>
              <a:t>Every company shall hold the first meeting of the BOD within 30 days from the days of the incorporation of the meeting</a:t>
            </a:r>
          </a:p>
          <a:p>
            <a:pPr marL="342900" indent="-342900" algn="just">
              <a:buAutoNum type="arabicPeriod"/>
            </a:pPr>
            <a:r>
              <a:rPr lang="en-US" sz="2000" dirty="0" smtClean="0">
                <a:latin typeface="Times New Roman" pitchFamily="18" charset="0"/>
                <a:cs typeface="Times New Roman" pitchFamily="18" charset="0"/>
              </a:rPr>
              <a:t>For OPC , Small Company and Dormant company at least one meeting in each calendar year and minimum 90 days gap</a:t>
            </a:r>
          </a:p>
          <a:p>
            <a:pPr marL="342900" indent="-342900" algn="just">
              <a:buAutoNum type="arabicPeriod"/>
            </a:pPr>
            <a:r>
              <a:rPr lang="en-US" sz="2000" dirty="0" smtClean="0">
                <a:latin typeface="Times New Roman" pitchFamily="18" charset="0"/>
                <a:cs typeface="Times New Roman" pitchFamily="18" charset="0"/>
              </a:rPr>
              <a:t>For any other company minimum 4 meetings of the BOD in a calendar year and maximum gap between two meeting should not be more than 120 days.</a:t>
            </a:r>
          </a:p>
          <a:p>
            <a:pPr marL="342900" indent="-342900" algn="just">
              <a:buAutoNum type="arabicPeriod"/>
            </a:pPr>
            <a:r>
              <a:rPr lang="en-US" sz="2000" dirty="0" smtClean="0">
                <a:latin typeface="Times New Roman" pitchFamily="18" charset="0"/>
                <a:cs typeface="Times New Roman" pitchFamily="18" charset="0"/>
              </a:rPr>
              <a:t>A meeting of the Board shall be called by giving not less than 7 days notice in writing to every director.</a:t>
            </a:r>
          </a:p>
          <a:p>
            <a:pPr marL="342900" indent="-342900" algn="just">
              <a:buAutoNum type="arabicPeriod"/>
            </a:pPr>
            <a:r>
              <a:rPr lang="en-US" sz="2000" dirty="0" smtClean="0">
                <a:latin typeface="Times New Roman" pitchFamily="18" charset="0"/>
                <a:cs typeface="Times New Roman" pitchFamily="18" charset="0"/>
              </a:rPr>
              <a:t>A meeting of the BOD can be called by shorter notice.</a:t>
            </a:r>
          </a:p>
          <a:p>
            <a:pPr marL="342900" indent="-342900" algn="just">
              <a:buAutoNum type="arabicPeriod"/>
            </a:pPr>
            <a:r>
              <a:rPr lang="en-US" sz="2000" dirty="0" smtClean="0">
                <a:latin typeface="Times New Roman" pitchFamily="18" charset="0"/>
                <a:cs typeface="Times New Roman" pitchFamily="18" charset="0"/>
              </a:rPr>
              <a:t>1/3</a:t>
            </a:r>
            <a:r>
              <a:rPr lang="en-US" sz="2000" baseline="30000" dirty="0" smtClean="0">
                <a:latin typeface="Times New Roman" pitchFamily="18" charset="0"/>
                <a:cs typeface="Times New Roman" pitchFamily="18" charset="0"/>
              </a:rPr>
              <a:t>rd</a:t>
            </a:r>
            <a:r>
              <a:rPr lang="en-US" sz="2000" dirty="0" smtClean="0">
                <a:latin typeface="Times New Roman" pitchFamily="18" charset="0"/>
                <a:cs typeface="Times New Roman" pitchFamily="18" charset="0"/>
              </a:rPr>
              <a:t> of the total strength or two directors whichever is higher shall constitute board meeting</a:t>
            </a:r>
          </a:p>
          <a:p>
            <a:pPr marL="342900" indent="-342900" algn="just">
              <a:buAutoNum type="arabicPeriod"/>
            </a:pPr>
            <a:r>
              <a:rPr lang="en-US" sz="2000" dirty="0" smtClean="0">
                <a:latin typeface="Times New Roman" pitchFamily="18" charset="0"/>
                <a:cs typeface="Times New Roman" pitchFamily="18" charset="0"/>
              </a:rPr>
              <a:t>If  the meeting of the Board could not held for want of quorum, then meeting shall be held to be adjourned.</a:t>
            </a:r>
          </a:p>
          <a:p>
            <a:pPr marL="342900" indent="-342900" algn="just">
              <a:buAutoNum type="arabicPeriod"/>
            </a:pPr>
            <a:endParaRPr lang="en-US" sz="2000" dirty="0" smtClean="0">
              <a:latin typeface="Times New Roman" pitchFamily="18" charset="0"/>
              <a:cs typeface="Times New Roman" pitchFamily="18" charset="0"/>
            </a:endParaRPr>
          </a:p>
          <a:p>
            <a:pPr marL="342900" indent="-342900" algn="just">
              <a:buAutoNum type="arabicPeriod"/>
            </a:pPr>
            <a:endParaRPr lang="en-US" dirty="0" smtClean="0">
              <a:latin typeface="Times New Roman" pitchFamily="18" charset="0"/>
              <a:cs typeface="Times New Roman" pitchFamily="18" charset="0"/>
            </a:endParaRPr>
          </a:p>
          <a:p>
            <a:pPr marL="342900" indent="-342900">
              <a:buAutoNum type="arabicPeriod"/>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38400" y="228600"/>
            <a:ext cx="4343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POSTAL BALLOT 110</a:t>
            </a:r>
            <a:endParaRPr lang="en-US" sz="2400" dirty="0">
              <a:latin typeface="Times New Roman" pitchFamily="18" charset="0"/>
              <a:cs typeface="Times New Roman" pitchFamily="18" charset="0"/>
            </a:endParaRPr>
          </a:p>
        </p:txBody>
      </p:sp>
      <p:sp>
        <p:nvSpPr>
          <p:cNvPr id="4" name="TextBox 3"/>
          <p:cNvSpPr txBox="1"/>
          <p:nvPr/>
        </p:nvSpPr>
        <p:spPr>
          <a:xfrm>
            <a:off x="914400" y="1524000"/>
            <a:ext cx="6400800"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AutoNum type="arabicPeriod"/>
            </a:pPr>
            <a:r>
              <a:rPr lang="en-US" sz="2400" dirty="0" smtClean="0">
                <a:latin typeface="Times New Roman" pitchFamily="18" charset="0"/>
                <a:cs typeface="Times New Roman" pitchFamily="18" charset="0"/>
              </a:rPr>
              <a:t>Alteration of the object clause of the  MOA </a:t>
            </a:r>
          </a:p>
          <a:p>
            <a:pPr marL="342900" indent="-342900">
              <a:buAutoNum type="arabicPeriod"/>
            </a:pPr>
            <a:r>
              <a:rPr lang="en-US" sz="2400" dirty="0" smtClean="0">
                <a:latin typeface="Times New Roman" pitchFamily="18" charset="0"/>
                <a:cs typeface="Times New Roman" pitchFamily="18" charset="0"/>
              </a:rPr>
              <a:t>Change in place of registered office </a:t>
            </a:r>
          </a:p>
          <a:p>
            <a:pPr marL="342900" indent="-342900">
              <a:buAutoNum type="arabicPeriod"/>
            </a:pPr>
            <a:r>
              <a:rPr lang="en-US" sz="2400" dirty="0" smtClean="0">
                <a:latin typeface="Times New Roman" pitchFamily="18" charset="0"/>
                <a:cs typeface="Times New Roman" pitchFamily="18" charset="0"/>
              </a:rPr>
              <a:t>Change in the object of the company</a:t>
            </a:r>
            <a:endParaRPr lang="en-US" sz="2400" dirty="0">
              <a:latin typeface="Times New Roman" pitchFamily="18" charset="0"/>
              <a:cs typeface="Times New Roman" pitchFamily="18" charset="0"/>
            </a:endParaRPr>
          </a:p>
        </p:txBody>
      </p:sp>
      <p:sp>
        <p:nvSpPr>
          <p:cNvPr id="5" name="TextBox 4"/>
          <p:cNvSpPr txBox="1"/>
          <p:nvPr/>
        </p:nvSpPr>
        <p:spPr>
          <a:xfrm>
            <a:off x="609600" y="2819400"/>
            <a:ext cx="7696200" cy="30469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lgn="just">
              <a:buAutoNum type="arabicPeriod"/>
            </a:pPr>
            <a:r>
              <a:rPr lang="en-US" sz="2400" dirty="0" smtClean="0">
                <a:latin typeface="Times New Roman" pitchFamily="18" charset="0"/>
                <a:cs typeface="Times New Roman" pitchFamily="18" charset="0"/>
              </a:rPr>
              <a:t>The company shall send notice to all the shareholders along with draft resolution explaining the reason therefore and requesting them to send their assent or dissent in writing in writing on a postal ballot because postal ballot means voting by post or through electronic means within 30 days from the from the date of dispatch of the notice.</a:t>
            </a:r>
          </a:p>
          <a:p>
            <a:pPr marL="342900" indent="-342900" algn="just">
              <a:buAutoNum type="arabicPeriod"/>
            </a:pPr>
            <a:r>
              <a:rPr lang="en-US" sz="2400" dirty="0" smtClean="0">
                <a:latin typeface="Times New Roman" pitchFamily="18" charset="0"/>
                <a:cs typeface="Times New Roman" pitchFamily="18" charset="0"/>
              </a:rPr>
              <a:t>An advertisement shall be published at least once in a vernacular newspaper and in one English newspaper.</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228600"/>
            <a:ext cx="44958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ORDINARY AND SPECIAL RESOLUTION</a:t>
            </a:r>
            <a:endParaRPr lang="en-US" dirty="0">
              <a:latin typeface="Times New Roman" pitchFamily="18" charset="0"/>
              <a:cs typeface="Times New Roman" pitchFamily="18" charset="0"/>
            </a:endParaRPr>
          </a:p>
        </p:txBody>
      </p:sp>
      <p:sp>
        <p:nvSpPr>
          <p:cNvPr id="3" name="Rectangle 2"/>
          <p:cNvSpPr/>
          <p:nvPr/>
        </p:nvSpPr>
        <p:spPr>
          <a:xfrm>
            <a:off x="3581400" y="762000"/>
            <a:ext cx="1828800" cy="6096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latin typeface="Times New Roman" pitchFamily="18" charset="0"/>
                <a:cs typeface="Times New Roman" pitchFamily="18" charset="0"/>
              </a:rPr>
              <a:t>RESOLUTION </a:t>
            </a:r>
            <a:endParaRPr lang="en-US" dirty="0">
              <a:latin typeface="Times New Roman" pitchFamily="18" charset="0"/>
              <a:cs typeface="Times New Roman" pitchFamily="18" charset="0"/>
            </a:endParaRPr>
          </a:p>
        </p:txBody>
      </p:sp>
      <p:cxnSp>
        <p:nvCxnSpPr>
          <p:cNvPr id="5" name="Straight Arrow Connector 4"/>
          <p:cNvCxnSpPr>
            <a:stCxn id="3" idx="2"/>
          </p:cNvCxnSpPr>
          <p:nvPr/>
        </p:nvCxnSpPr>
        <p:spPr>
          <a:xfrm rot="5400000">
            <a:off x="4305300" y="15621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495800" y="1676400"/>
            <a:ext cx="3429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381000" y="1676400"/>
            <a:ext cx="411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190500" y="18669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7734300" y="18669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28600" y="2133600"/>
            <a:ext cx="2819400" cy="1295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latin typeface="Times New Roman" pitchFamily="18" charset="0"/>
                <a:cs typeface="Times New Roman" pitchFamily="18" charset="0"/>
              </a:rPr>
              <a:t>Ordinary Resolution</a:t>
            </a:r>
          </a:p>
          <a:p>
            <a:pPr algn="ctr"/>
            <a:r>
              <a:rPr lang="en-US" dirty="0" smtClean="0">
                <a:latin typeface="Times New Roman" pitchFamily="18" charset="0"/>
                <a:cs typeface="Times New Roman" pitchFamily="18" charset="0"/>
              </a:rPr>
              <a:t>Passed by simple majority </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 more than 50%</a:t>
            </a:r>
            <a:endParaRPr lang="en-US" dirty="0">
              <a:latin typeface="Times New Roman" pitchFamily="18" charset="0"/>
              <a:cs typeface="Times New Roman" pitchFamily="18" charset="0"/>
            </a:endParaRPr>
          </a:p>
        </p:txBody>
      </p:sp>
      <p:sp>
        <p:nvSpPr>
          <p:cNvPr id="15" name="Rectangle 14"/>
          <p:cNvSpPr/>
          <p:nvPr/>
        </p:nvSpPr>
        <p:spPr>
          <a:xfrm>
            <a:off x="5562600" y="2209800"/>
            <a:ext cx="3200400" cy="10668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latin typeface="Times New Roman" pitchFamily="18" charset="0"/>
                <a:cs typeface="Times New Roman" pitchFamily="18" charset="0"/>
              </a:rPr>
              <a:t>Special Resolution passed by three times majority </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 more than 75%</a:t>
            </a:r>
            <a:endParaRPr lang="en-US" dirty="0">
              <a:latin typeface="Times New Roman" pitchFamily="18" charset="0"/>
              <a:cs typeface="Times New Roman" pitchFamily="18" charset="0"/>
            </a:endParaRPr>
          </a:p>
        </p:txBody>
      </p:sp>
      <p:sp>
        <p:nvSpPr>
          <p:cNvPr id="16" name="Rectangle 15"/>
          <p:cNvSpPr/>
          <p:nvPr/>
        </p:nvSpPr>
        <p:spPr>
          <a:xfrm>
            <a:off x="3733800" y="3505200"/>
            <a:ext cx="5105400" cy="25908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lgn="just">
              <a:buAutoNum type="arabicPeriod"/>
            </a:pPr>
            <a:r>
              <a:rPr lang="en-US" dirty="0" smtClean="0">
                <a:latin typeface="Times New Roman" pitchFamily="18" charset="0"/>
                <a:cs typeface="Times New Roman" pitchFamily="18" charset="0"/>
              </a:rPr>
              <a:t>Specified Majority 75%</a:t>
            </a:r>
          </a:p>
          <a:p>
            <a:pPr marL="342900" indent="-342900" algn="just">
              <a:buAutoNum type="arabicPeriod"/>
            </a:pPr>
            <a:r>
              <a:rPr lang="en-US" dirty="0" smtClean="0">
                <a:latin typeface="Times New Roman" pitchFamily="18" charset="0"/>
                <a:cs typeface="Times New Roman" pitchFamily="18" charset="0"/>
              </a:rPr>
              <a:t>Resolution shall be set out in the notice</a:t>
            </a:r>
          </a:p>
          <a:p>
            <a:pPr marL="342900" indent="-342900" algn="just">
              <a:buAutoNum type="arabicPeriod"/>
            </a:pPr>
            <a:r>
              <a:rPr lang="en-US" dirty="0" smtClean="0">
                <a:latin typeface="Times New Roman" pitchFamily="18" charset="0"/>
                <a:cs typeface="Times New Roman" pitchFamily="18" charset="0"/>
              </a:rPr>
              <a:t>Proper notice of 21 days is given for holding the meeting</a:t>
            </a:r>
          </a:p>
          <a:p>
            <a:pPr marL="342900" indent="-342900" algn="just">
              <a:buAutoNum type="arabicPeriod"/>
            </a:pPr>
            <a:r>
              <a:rPr lang="en-US" dirty="0" smtClean="0">
                <a:latin typeface="Times New Roman" pitchFamily="18" charset="0"/>
                <a:cs typeface="Times New Roman" pitchFamily="18" charset="0"/>
              </a:rPr>
              <a:t>Explanatory statement for conducting special business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228600"/>
            <a:ext cx="45720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latin typeface="Times New Roman" pitchFamily="18" charset="0"/>
                <a:cs typeface="Times New Roman" pitchFamily="18" charset="0"/>
              </a:rPr>
              <a:t>ORDINARY RESOLUTION </a:t>
            </a:r>
            <a:endParaRPr lang="en-US" sz="2400" b="1" dirty="0">
              <a:latin typeface="Times New Roman" pitchFamily="18" charset="0"/>
              <a:cs typeface="Times New Roman" pitchFamily="18" charset="0"/>
            </a:endParaRPr>
          </a:p>
        </p:txBody>
      </p:sp>
      <p:sp>
        <p:nvSpPr>
          <p:cNvPr id="3" name="TextBox 2"/>
          <p:cNvSpPr txBox="1"/>
          <p:nvPr/>
        </p:nvSpPr>
        <p:spPr>
          <a:xfrm>
            <a:off x="228600" y="1143000"/>
            <a:ext cx="8305800" cy="39703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AutoNum type="arabicPeriod"/>
            </a:pPr>
            <a:r>
              <a:rPr lang="en-US" sz="2800" dirty="0" smtClean="0">
                <a:latin typeface="Times New Roman" pitchFamily="18" charset="0"/>
                <a:cs typeface="Times New Roman" pitchFamily="18" charset="0"/>
              </a:rPr>
              <a:t>Change the name of the company</a:t>
            </a:r>
          </a:p>
          <a:p>
            <a:pPr marL="342900" indent="-342900">
              <a:buAutoNum type="arabicPeriod"/>
            </a:pPr>
            <a:r>
              <a:rPr lang="en-US" sz="2800" dirty="0" smtClean="0">
                <a:latin typeface="Times New Roman" pitchFamily="18" charset="0"/>
                <a:cs typeface="Times New Roman" pitchFamily="18" charset="0"/>
              </a:rPr>
              <a:t>Alteration of share capital</a:t>
            </a:r>
          </a:p>
          <a:p>
            <a:pPr marL="342900" indent="-342900">
              <a:buAutoNum type="arabicPeriod"/>
            </a:pPr>
            <a:r>
              <a:rPr lang="en-US" sz="2800" dirty="0" smtClean="0">
                <a:latin typeface="Times New Roman" pitchFamily="18" charset="0"/>
                <a:cs typeface="Times New Roman" pitchFamily="18" charset="0"/>
              </a:rPr>
              <a:t>Remuneration of the auditor of the company is fixed.</a:t>
            </a:r>
          </a:p>
          <a:p>
            <a:pPr marL="342900" indent="-342900">
              <a:buAutoNum type="arabicPeriod"/>
            </a:pPr>
            <a:r>
              <a:rPr lang="en-US" sz="2800" dirty="0" smtClean="0">
                <a:latin typeface="Times New Roman" pitchFamily="18" charset="0"/>
                <a:cs typeface="Times New Roman" pitchFamily="18" charset="0"/>
              </a:rPr>
              <a:t>Appointment of auditor and fixation of remuneration</a:t>
            </a:r>
          </a:p>
          <a:p>
            <a:pPr marL="342900" indent="-342900">
              <a:buAutoNum type="arabicPeriod"/>
            </a:pPr>
            <a:r>
              <a:rPr lang="en-US" sz="2800" dirty="0" smtClean="0">
                <a:latin typeface="Times New Roman" pitchFamily="18" charset="0"/>
                <a:cs typeface="Times New Roman" pitchFamily="18" charset="0"/>
              </a:rPr>
              <a:t>Appointment of first director who is liable to retire by rotation</a:t>
            </a:r>
          </a:p>
          <a:p>
            <a:pPr marL="342900" indent="-342900">
              <a:buAutoNum type="arabicPeriod"/>
            </a:pPr>
            <a:r>
              <a:rPr lang="en-US" sz="2800" dirty="0" smtClean="0">
                <a:latin typeface="Times New Roman" pitchFamily="18" charset="0"/>
                <a:cs typeface="Times New Roman" pitchFamily="18" charset="0"/>
              </a:rPr>
              <a:t>  appointment of MD/WTD</a:t>
            </a:r>
          </a:p>
          <a:p>
            <a:pPr marL="342900" indent="-342900">
              <a:buAutoNum type="arabicPeriod"/>
            </a:pPr>
            <a:r>
              <a:rPr lang="en-US" sz="2800" dirty="0" smtClean="0">
                <a:latin typeface="Times New Roman" pitchFamily="18" charset="0"/>
                <a:cs typeface="Times New Roman" pitchFamily="18" charset="0"/>
              </a:rPr>
              <a:t>Approval for appointment of sole selling agent</a:t>
            </a:r>
          </a:p>
          <a:p>
            <a:pPr marL="342900" indent="-342900">
              <a:buAutoNum type="arabicPeriod"/>
            </a:pPr>
            <a:r>
              <a:rPr lang="en-US" sz="2800" dirty="0" smtClean="0">
                <a:latin typeface="Times New Roman" pitchFamily="18" charset="0"/>
                <a:cs typeface="Times New Roman" pitchFamily="18" charset="0"/>
              </a:rPr>
              <a:t>Winding up of the company voluntarily.</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752600"/>
            <a:ext cx="7848600" cy="372409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lgn="just">
              <a:buAutoNum type="arabicPeriod"/>
            </a:pPr>
            <a:r>
              <a:rPr lang="en-US" sz="2400" dirty="0" smtClean="0">
                <a:latin typeface="Times New Roman" pitchFamily="18" charset="0"/>
                <a:cs typeface="Times New Roman" pitchFamily="18" charset="0"/>
              </a:rPr>
              <a:t>To shift the registered office outside the local limits of any city, town or village</a:t>
            </a:r>
          </a:p>
          <a:p>
            <a:pPr marL="342900" indent="-342900" algn="just">
              <a:buAutoNum type="arabicPeriod"/>
            </a:pPr>
            <a:r>
              <a:rPr lang="en-US" sz="2400" dirty="0" smtClean="0">
                <a:latin typeface="Times New Roman" pitchFamily="18" charset="0"/>
                <a:cs typeface="Times New Roman" pitchFamily="18" charset="0"/>
              </a:rPr>
              <a:t>To vary the terms of contract referred to in the prospectus or objects for which the prospectus was issued.</a:t>
            </a:r>
          </a:p>
          <a:p>
            <a:pPr marL="342900" indent="-342900" algn="just">
              <a:buAutoNum type="arabicPeriod"/>
            </a:pPr>
            <a:r>
              <a:rPr lang="en-US" sz="2400" dirty="0" smtClean="0">
                <a:latin typeface="Times New Roman" pitchFamily="18" charset="0"/>
                <a:cs typeface="Times New Roman" pitchFamily="18" charset="0"/>
              </a:rPr>
              <a:t>To alter the articles of association</a:t>
            </a:r>
          </a:p>
          <a:p>
            <a:pPr marL="342900" indent="-342900" algn="just">
              <a:buAutoNum type="arabicPeriod"/>
            </a:pPr>
            <a:r>
              <a:rPr lang="en-US" sz="2400" dirty="0" smtClean="0">
                <a:latin typeface="Times New Roman" pitchFamily="18" charset="0"/>
                <a:cs typeface="Times New Roman" pitchFamily="18" charset="0"/>
              </a:rPr>
              <a:t>Reduction of share capital</a:t>
            </a:r>
          </a:p>
          <a:p>
            <a:pPr marL="342900" indent="-342900" algn="just">
              <a:buAutoNum type="arabicPeriod"/>
            </a:pPr>
            <a:r>
              <a:rPr lang="en-US" sz="2400" dirty="0" smtClean="0">
                <a:latin typeface="Times New Roman" pitchFamily="18" charset="0"/>
                <a:cs typeface="Times New Roman" pitchFamily="18" charset="0"/>
              </a:rPr>
              <a:t>Variation of shareholder’s right</a:t>
            </a:r>
          </a:p>
          <a:p>
            <a:pPr marL="342900" indent="-342900" algn="just">
              <a:buAutoNum type="arabicPeriod"/>
            </a:pPr>
            <a:r>
              <a:rPr lang="en-US" sz="2400" dirty="0" smtClean="0">
                <a:latin typeface="Times New Roman" pitchFamily="18" charset="0"/>
                <a:cs typeface="Times New Roman" pitchFamily="18" charset="0"/>
              </a:rPr>
              <a:t>Applying to the Tribunal for winding up of the company</a:t>
            </a:r>
          </a:p>
          <a:p>
            <a:pPr marL="342900" indent="-342900" algn="just">
              <a:buAutoNum type="arabicPeriod"/>
            </a:pPr>
            <a:r>
              <a:rPr lang="en-US" sz="2400" dirty="0" smtClean="0">
                <a:latin typeface="Times New Roman" pitchFamily="18" charset="0"/>
                <a:cs typeface="Times New Roman" pitchFamily="18" charset="0"/>
              </a:rPr>
              <a:t>Payment of interest out of capital.</a:t>
            </a:r>
          </a:p>
          <a:p>
            <a:pPr marL="342900" indent="-342900">
              <a:buAutoNum type="arabicPeriod"/>
            </a:pPr>
            <a:endParaRPr lang="en-US" sz="2000" dirty="0"/>
          </a:p>
        </p:txBody>
      </p:sp>
      <p:sp>
        <p:nvSpPr>
          <p:cNvPr id="3" name="TextBox 2"/>
          <p:cNvSpPr txBox="1"/>
          <p:nvPr/>
        </p:nvSpPr>
        <p:spPr>
          <a:xfrm>
            <a:off x="1905000" y="457200"/>
            <a:ext cx="41910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dirty="0" smtClean="0">
                <a:latin typeface="Times New Roman" pitchFamily="18" charset="0"/>
                <a:cs typeface="Times New Roman" pitchFamily="18" charset="0"/>
              </a:rPr>
              <a:t>SPECIAL RESOLUTION</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0" y="304800"/>
            <a:ext cx="3886200"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E-VOTING 108</a:t>
            </a:r>
            <a:endParaRPr lang="en-US" sz="2400" b="1" dirty="0">
              <a:latin typeface="Times New Roman" pitchFamily="18" charset="0"/>
              <a:cs typeface="Times New Roman" pitchFamily="18" charset="0"/>
            </a:endParaRPr>
          </a:p>
        </p:txBody>
      </p:sp>
      <p:sp>
        <p:nvSpPr>
          <p:cNvPr id="3" name="TextBox 2"/>
          <p:cNvSpPr txBox="1"/>
          <p:nvPr/>
        </p:nvSpPr>
        <p:spPr>
          <a:xfrm>
            <a:off x="152400" y="762000"/>
            <a:ext cx="8686800" cy="59708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lgn="just">
              <a:buFont typeface="+mj-lt"/>
              <a:buAutoNum type="arabicPeriod"/>
            </a:pPr>
            <a:r>
              <a:rPr lang="en-US" dirty="0" smtClean="0">
                <a:latin typeface="Times New Roman" pitchFamily="18" charset="0"/>
                <a:cs typeface="Times New Roman" pitchFamily="18" charset="0"/>
              </a:rPr>
              <a:t>Every listed company and every company having not less than 1000 members shall provide its members the facility to exercise right to vote on the resolution proposed to be considered at a general meeting by electronic means.</a:t>
            </a:r>
          </a:p>
          <a:p>
            <a:pPr marL="342900" indent="-342900" algn="just">
              <a:buFont typeface="+mj-lt"/>
              <a:buAutoNum type="arabicPeriod"/>
            </a:pPr>
            <a:r>
              <a:rPr lang="en-US" dirty="0" smtClean="0">
                <a:latin typeface="Times New Roman" pitchFamily="18" charset="0"/>
                <a:cs typeface="Times New Roman" pitchFamily="18" charset="0"/>
              </a:rPr>
              <a:t>The notice of the meeting shall be sent to all the members, directors, auditors of the company either through electronic means or through speed post or through courier services.</a:t>
            </a:r>
          </a:p>
          <a:p>
            <a:pPr marL="342900" indent="-342900" algn="just">
              <a:buFont typeface="+mj-lt"/>
              <a:buAutoNum type="arabicPeriod"/>
            </a:pPr>
            <a:r>
              <a:rPr lang="en-US" dirty="0" smtClean="0">
                <a:latin typeface="Times New Roman" pitchFamily="18" charset="0"/>
                <a:cs typeface="Times New Roman" pitchFamily="18" charset="0"/>
              </a:rPr>
              <a:t>For providing e voting facilities the services of NSDL (national securities depository limited) needs to utilized</a:t>
            </a:r>
          </a:p>
          <a:p>
            <a:pPr marL="342900" indent="-342900" algn="just">
              <a:buFont typeface="+mj-lt"/>
              <a:buAutoNum type="arabicPeriod"/>
            </a:pPr>
            <a:r>
              <a:rPr lang="en-US" dirty="0" smtClean="0">
                <a:latin typeface="Times New Roman" pitchFamily="18" charset="0"/>
                <a:cs typeface="Times New Roman" pitchFamily="18" charset="0"/>
              </a:rPr>
              <a:t>The members whose  names are registered in the register of members are eligible to vote through electronic means.</a:t>
            </a:r>
          </a:p>
          <a:p>
            <a:pPr marL="342900" indent="-342900" algn="just">
              <a:buFont typeface="+mj-lt"/>
              <a:buAutoNum type="arabicPeriod"/>
            </a:pPr>
            <a:r>
              <a:rPr lang="en-US" dirty="0" smtClean="0">
                <a:latin typeface="Times New Roman" pitchFamily="18" charset="0"/>
                <a:cs typeface="Times New Roman" pitchFamily="18" charset="0"/>
              </a:rPr>
              <a:t>Notice of e voting must be given in the company’s website.</a:t>
            </a:r>
          </a:p>
          <a:p>
            <a:pPr marL="342900" indent="-342900" algn="just">
              <a:buFont typeface="+mj-lt"/>
              <a:buAutoNum type="arabicPeriod"/>
            </a:pPr>
            <a:r>
              <a:rPr lang="en-US" dirty="0" smtClean="0">
                <a:latin typeface="Times New Roman" pitchFamily="18" charset="0"/>
                <a:cs typeface="Times New Roman" pitchFamily="18" charset="0"/>
              </a:rPr>
              <a:t>The facility for e voting shall remain open for not less than 3 days and shall close at 5.00 pm on the date preceding the date of the general meeting.</a:t>
            </a:r>
          </a:p>
          <a:p>
            <a:pPr marL="342900" indent="-342900" algn="just">
              <a:buFont typeface="+mj-lt"/>
              <a:buAutoNum type="arabicPeriod"/>
            </a:pPr>
            <a:r>
              <a:rPr lang="en-US" dirty="0" smtClean="0">
                <a:latin typeface="Times New Roman" pitchFamily="18" charset="0"/>
                <a:cs typeface="Times New Roman" pitchFamily="18" charset="0"/>
              </a:rPr>
              <a:t>The person opting for e voting who are not personally present must not be counted for quorum</a:t>
            </a:r>
          </a:p>
          <a:p>
            <a:pPr marL="342900" indent="-342900" algn="just">
              <a:buFont typeface="+mj-lt"/>
              <a:buAutoNum type="arabicPeriod"/>
            </a:pPr>
            <a:r>
              <a:rPr lang="en-US" dirty="0" smtClean="0">
                <a:latin typeface="Times New Roman" pitchFamily="18" charset="0"/>
                <a:cs typeface="Times New Roman" pitchFamily="18" charset="0"/>
              </a:rPr>
              <a:t>The BOD may appoint scrutinizers who may be practicing cost accountant, chartered accountant or company secretaries.</a:t>
            </a:r>
          </a:p>
          <a:p>
            <a:pPr marL="342900" indent="-342900" algn="just">
              <a:buFont typeface="+mj-lt"/>
              <a:buAutoNum type="arabicPeriod"/>
            </a:pPr>
            <a:r>
              <a:rPr lang="en-US" dirty="0" smtClean="0">
                <a:latin typeface="Times New Roman" pitchFamily="18" charset="0"/>
                <a:cs typeface="Times New Roman" pitchFamily="18" charset="0"/>
              </a:rPr>
              <a:t>The scrutinizers shall prepare a report and disclose it while the result is declared</a:t>
            </a:r>
          </a:p>
          <a:p>
            <a:pPr marL="342900" indent="-342900" algn="just">
              <a:buFont typeface="+mj-lt"/>
              <a:buAutoNum type="arabicPeriod"/>
            </a:pPr>
            <a:r>
              <a:rPr lang="en-US" dirty="0" smtClean="0">
                <a:latin typeface="Times New Roman" pitchFamily="18" charset="0"/>
                <a:cs typeface="Times New Roman" pitchFamily="18" charset="0"/>
              </a:rPr>
              <a:t>The chairman of the meeting shall allow the voting by poll only after e voting closes. </a:t>
            </a:r>
          </a:p>
          <a:p>
            <a:pPr marL="342900" indent="-342900" algn="just">
              <a:buFont typeface="+mj-lt"/>
              <a:buAutoNum type="arabicPeriod"/>
            </a:pPr>
            <a:endParaRPr lang="en-US" sz="2000" dirty="0" smtClean="0">
              <a:latin typeface="Times New Roman" pitchFamily="18" charset="0"/>
              <a:cs typeface="Times New Roman" pitchFamily="18" charset="0"/>
            </a:endParaRPr>
          </a:p>
          <a:p>
            <a:pPr marL="457200" indent="-457200" algn="just">
              <a:buFont typeface="+mj-lt"/>
              <a:buAutoNum type="arabicPeriod"/>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304800"/>
            <a:ext cx="3886200" cy="6096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latin typeface="Times New Roman" pitchFamily="18" charset="0"/>
                <a:cs typeface="Times New Roman" pitchFamily="18" charset="0"/>
              </a:rPr>
              <a:t>PROXIES 105</a:t>
            </a:r>
            <a:endParaRPr lang="en-US" b="1" dirty="0">
              <a:latin typeface="Times New Roman" pitchFamily="18" charset="0"/>
              <a:cs typeface="Times New Roman" pitchFamily="18" charset="0"/>
            </a:endParaRPr>
          </a:p>
        </p:txBody>
      </p:sp>
      <p:sp>
        <p:nvSpPr>
          <p:cNvPr id="3" name="Rectangle 2"/>
          <p:cNvSpPr/>
          <p:nvPr/>
        </p:nvSpPr>
        <p:spPr>
          <a:xfrm>
            <a:off x="533400" y="1371600"/>
            <a:ext cx="7924800" cy="2743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indent="-342900">
              <a:buAutoNum type="arabicPeriod"/>
            </a:pPr>
            <a:r>
              <a:rPr lang="en-US" dirty="0" smtClean="0">
                <a:latin typeface="Times New Roman" pitchFamily="18" charset="0"/>
                <a:cs typeface="Times New Roman" pitchFamily="18" charset="0"/>
              </a:rPr>
              <a:t>Any member entitled to attend and vote at the meeting shall be entitled to appoint a proxy </a:t>
            </a:r>
          </a:p>
          <a:p>
            <a:pPr marL="342900" indent="-342900">
              <a:buAutoNum type="arabicPeriod"/>
            </a:pPr>
            <a:r>
              <a:rPr lang="en-US" dirty="0" smtClean="0">
                <a:latin typeface="Times New Roman" pitchFamily="18" charset="0"/>
                <a:cs typeface="Times New Roman" pitchFamily="18" charset="0"/>
              </a:rPr>
              <a:t>The appointment of proxy shall be in form no MGT.11</a:t>
            </a:r>
          </a:p>
          <a:p>
            <a:pPr marL="342900" indent="-342900">
              <a:buAutoNum type="arabicPeriod"/>
            </a:pPr>
            <a:r>
              <a:rPr lang="en-US" dirty="0" smtClean="0">
                <a:latin typeface="Times New Roman" pitchFamily="18" charset="0"/>
                <a:cs typeface="Times New Roman" pitchFamily="18" charset="0"/>
              </a:rPr>
              <a:t>A proxy shall not have any right to speak or any right to vote except on poll.</a:t>
            </a:r>
          </a:p>
          <a:p>
            <a:pPr marL="342900" indent="-342900">
              <a:buAutoNum type="arabicPeriod"/>
            </a:pPr>
            <a:r>
              <a:rPr lang="en-US" dirty="0" smtClean="0">
                <a:latin typeface="Times New Roman" pitchFamily="18" charset="0"/>
                <a:cs typeface="Times New Roman" pitchFamily="18" charset="0"/>
              </a:rPr>
              <a:t>This provision is not applicable for companies which are not having share capital.</a:t>
            </a:r>
          </a:p>
          <a:p>
            <a:pPr marL="342900" indent="-342900">
              <a:buAutoNum type="arabicPeriod"/>
            </a:pPr>
            <a:r>
              <a:rPr lang="en-US" dirty="0" smtClean="0">
                <a:latin typeface="Times New Roman" pitchFamily="18" charset="0"/>
                <a:cs typeface="Times New Roman" pitchFamily="18" charset="0"/>
              </a:rPr>
              <a:t>Proxy shall be deposited before 48 hours from the date of the meeting</a:t>
            </a:r>
          </a:p>
          <a:p>
            <a:pPr marL="342900" indent="-342900">
              <a:buAutoNum type="arabicPeriod"/>
            </a:pPr>
            <a:r>
              <a:rPr lang="en-US" dirty="0" smtClean="0">
                <a:latin typeface="Times New Roman" pitchFamily="18" charset="0"/>
                <a:cs typeface="Times New Roman" pitchFamily="18" charset="0"/>
              </a:rPr>
              <a:t>Any invitation to appoint a proxy must not be made at the expense of the company and if any company does that then the officer shall be punishable by Rs 1,00,000</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00" y="304800"/>
            <a:ext cx="51816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smtClean="0">
                <a:latin typeface="Times New Roman" pitchFamily="18" charset="0"/>
                <a:cs typeface="Times New Roman" pitchFamily="18" charset="0"/>
              </a:rPr>
              <a:t>QUORUM FOR GENERAL MEETING 103</a:t>
            </a:r>
            <a:endParaRPr lang="en-US" b="1" dirty="0">
              <a:latin typeface="Times New Roman" pitchFamily="18" charset="0"/>
              <a:cs typeface="Times New Roman" pitchFamily="18" charset="0"/>
            </a:endParaRPr>
          </a:p>
        </p:txBody>
      </p:sp>
      <p:sp>
        <p:nvSpPr>
          <p:cNvPr id="3" name="TextBox 2"/>
          <p:cNvSpPr txBox="1"/>
          <p:nvPr/>
        </p:nvSpPr>
        <p:spPr>
          <a:xfrm>
            <a:off x="304800" y="1219200"/>
            <a:ext cx="7924800" cy="34778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lgn="just">
              <a:buAutoNum type="arabicPeriod"/>
            </a:pPr>
            <a:r>
              <a:rPr lang="en-US" sz="2000" dirty="0" smtClean="0">
                <a:latin typeface="Times New Roman" pitchFamily="18" charset="0"/>
                <a:cs typeface="Times New Roman" pitchFamily="18" charset="0"/>
              </a:rPr>
              <a:t>In case of a public company 5 members personally present if the members as on the date of meeting is not more than 1000</a:t>
            </a:r>
          </a:p>
          <a:p>
            <a:pPr marL="342900" indent="-342900" algn="just">
              <a:buAutoNum type="arabicPeriod"/>
            </a:pPr>
            <a:r>
              <a:rPr lang="en-US" sz="2000" dirty="0" smtClean="0">
                <a:latin typeface="Times New Roman" pitchFamily="18" charset="0"/>
                <a:cs typeface="Times New Roman" pitchFamily="18" charset="0"/>
              </a:rPr>
              <a:t>15 members personally present if the number of members as on the date of meeting is more than 1000 but </a:t>
            </a:r>
            <a:r>
              <a:rPr lang="en-US" sz="2000" dirty="0" err="1" smtClean="0">
                <a:latin typeface="Times New Roman" pitchFamily="18" charset="0"/>
                <a:cs typeface="Times New Roman" pitchFamily="18" charset="0"/>
              </a:rPr>
              <a:t>upto</a:t>
            </a:r>
            <a:r>
              <a:rPr lang="en-US" sz="2000" dirty="0" smtClean="0">
                <a:latin typeface="Times New Roman" pitchFamily="18" charset="0"/>
                <a:cs typeface="Times New Roman" pitchFamily="18" charset="0"/>
              </a:rPr>
              <a:t> 5000</a:t>
            </a:r>
          </a:p>
          <a:p>
            <a:pPr marL="342900" indent="-342900" algn="just">
              <a:buAutoNum type="arabicPeriod"/>
            </a:pPr>
            <a:r>
              <a:rPr lang="en-US" sz="2000" dirty="0" smtClean="0">
                <a:latin typeface="Times New Roman" pitchFamily="18" charset="0"/>
                <a:cs typeface="Times New Roman" pitchFamily="18" charset="0"/>
              </a:rPr>
              <a:t>30 members personally present if the numbers as on the date of the meeting exceeds 5000</a:t>
            </a:r>
          </a:p>
          <a:p>
            <a:pPr marL="342900" indent="-342900" algn="just">
              <a:buAutoNum type="arabicPeriod"/>
            </a:pPr>
            <a:r>
              <a:rPr lang="en-US" sz="2000" dirty="0" smtClean="0">
                <a:latin typeface="Times New Roman" pitchFamily="18" charset="0"/>
                <a:cs typeface="Times New Roman" pitchFamily="18" charset="0"/>
              </a:rPr>
              <a:t>2 in </a:t>
            </a:r>
            <a:r>
              <a:rPr lang="en-US" sz="2000" dirty="0" err="1" smtClean="0">
                <a:latin typeface="Times New Roman" pitchFamily="18" charset="0"/>
                <a:cs typeface="Times New Roman" pitchFamily="18" charset="0"/>
              </a:rPr>
              <a:t>caseof</a:t>
            </a:r>
            <a:r>
              <a:rPr lang="en-US" sz="2000" dirty="0" smtClean="0">
                <a:latin typeface="Times New Roman" pitchFamily="18" charset="0"/>
                <a:cs typeface="Times New Roman" pitchFamily="18" charset="0"/>
              </a:rPr>
              <a:t> private company shall be the quorum of meeting</a:t>
            </a:r>
          </a:p>
          <a:p>
            <a:pPr marL="342900" indent="-342900" algn="just">
              <a:buAutoNum type="arabicPeriod"/>
            </a:pPr>
            <a:r>
              <a:rPr lang="en-US" sz="2000" dirty="0" smtClean="0">
                <a:latin typeface="Times New Roman" pitchFamily="18" charset="0"/>
                <a:cs typeface="Times New Roman" pitchFamily="18" charset="0"/>
              </a:rPr>
              <a:t>If the quorum is not present for half an hour the meeting shall stand to be adjourned to the same day in the next week at the same time and place or to such other date and such other time and place as the Board may determine</a:t>
            </a:r>
            <a:r>
              <a:rPr lang="en-US" dirty="0" smtClean="0"/>
              <a: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4600" y="304800"/>
            <a:ext cx="41910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smtClean="0">
                <a:solidFill>
                  <a:schemeClr val="tx1"/>
                </a:solidFill>
                <a:latin typeface="Times New Roman" pitchFamily="18" charset="0"/>
                <a:cs typeface="Times New Roman" pitchFamily="18" charset="0"/>
              </a:rPr>
              <a:t>CHAIRMAN OF THE MEETING 104</a:t>
            </a:r>
            <a:endParaRPr lang="en-US" b="1" dirty="0">
              <a:solidFill>
                <a:schemeClr val="tx1"/>
              </a:solidFill>
              <a:latin typeface="Times New Roman" pitchFamily="18" charset="0"/>
              <a:cs typeface="Times New Roman" pitchFamily="18" charset="0"/>
            </a:endParaRPr>
          </a:p>
        </p:txBody>
      </p:sp>
      <p:sp>
        <p:nvSpPr>
          <p:cNvPr id="3" name="TextBox 2"/>
          <p:cNvSpPr txBox="1"/>
          <p:nvPr/>
        </p:nvSpPr>
        <p:spPr>
          <a:xfrm>
            <a:off x="533400" y="1219200"/>
            <a:ext cx="8382000" cy="40934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000" dirty="0" smtClean="0">
                <a:latin typeface="Times New Roman" pitchFamily="18" charset="0"/>
                <a:cs typeface="Times New Roman" pitchFamily="18" charset="0"/>
              </a:rPr>
              <a:t>For the proper conduct of the meeting a chairman is necessary. He is the presiding officer of the company. If there is nothing in the articles, the members personally present at the meeting shall elect one of themselves to be the chairman of the meeting on show of hands.</a:t>
            </a:r>
          </a:p>
          <a:p>
            <a:pPr algn="just"/>
            <a:r>
              <a:rPr lang="en-US" sz="2000" dirty="0" smtClean="0">
                <a:latin typeface="Times New Roman" pitchFamily="18" charset="0"/>
                <a:cs typeface="Times New Roman" pitchFamily="18" charset="0"/>
              </a:rPr>
              <a:t>Duties of the Chairman</a:t>
            </a:r>
          </a:p>
          <a:p>
            <a:pPr marL="342900" indent="-342900" algn="just">
              <a:buAutoNum type="arabicPeriod"/>
            </a:pPr>
            <a:r>
              <a:rPr lang="en-US" sz="2000" dirty="0" smtClean="0">
                <a:latin typeface="Times New Roman" pitchFamily="18" charset="0"/>
                <a:cs typeface="Times New Roman" pitchFamily="18" charset="0"/>
              </a:rPr>
              <a:t>He must act all the times </a:t>
            </a:r>
            <a:r>
              <a:rPr lang="en-US" sz="2000" dirty="0" err="1" smtClean="0">
                <a:latin typeface="Times New Roman" pitchFamily="18" charset="0"/>
                <a:cs typeface="Times New Roman" pitchFamily="18" charset="0"/>
              </a:rPr>
              <a:t>bonafide</a:t>
            </a:r>
            <a:r>
              <a:rPr lang="en-US" sz="2000" dirty="0" smtClean="0">
                <a:latin typeface="Times New Roman" pitchFamily="18" charset="0"/>
                <a:cs typeface="Times New Roman" pitchFamily="18" charset="0"/>
              </a:rPr>
              <a:t> and in the interest of the company.</a:t>
            </a:r>
          </a:p>
          <a:p>
            <a:pPr marL="342900" indent="-342900" algn="just">
              <a:buAutoNum type="arabicPeriod"/>
            </a:pPr>
            <a:r>
              <a:rPr lang="en-US" sz="2000" dirty="0" smtClean="0">
                <a:latin typeface="Times New Roman" pitchFamily="18" charset="0"/>
                <a:cs typeface="Times New Roman" pitchFamily="18" charset="0"/>
              </a:rPr>
              <a:t>He must ensure that the meeting is properly convened </a:t>
            </a:r>
          </a:p>
          <a:p>
            <a:pPr marL="342900" indent="-342900" algn="just">
              <a:buAutoNum type="arabicPeriod"/>
            </a:pPr>
            <a:r>
              <a:rPr lang="en-US" sz="2000" dirty="0" smtClean="0">
                <a:latin typeface="Times New Roman" pitchFamily="18" charset="0"/>
                <a:cs typeface="Times New Roman" pitchFamily="18" charset="0"/>
              </a:rPr>
              <a:t>He must ensure that the provisions of Acts and Articles are observed.</a:t>
            </a:r>
          </a:p>
          <a:p>
            <a:pPr marL="342900" indent="-342900" algn="just">
              <a:buAutoNum type="arabicPeriod"/>
            </a:pPr>
            <a:r>
              <a:rPr lang="en-US" sz="2000" dirty="0" smtClean="0">
                <a:latin typeface="Times New Roman" pitchFamily="18" charset="0"/>
                <a:cs typeface="Times New Roman" pitchFamily="18" charset="0"/>
              </a:rPr>
              <a:t>He must see that all the businesses transacted at the meeting is within the scope of the meeting</a:t>
            </a:r>
          </a:p>
          <a:p>
            <a:pPr marL="342900" indent="-342900" algn="just">
              <a:buAutoNum type="arabicPeriod"/>
            </a:pPr>
            <a:r>
              <a:rPr lang="en-US" sz="2000" dirty="0" smtClean="0">
                <a:latin typeface="Times New Roman" pitchFamily="18" charset="0"/>
                <a:cs typeface="Times New Roman" pitchFamily="18" charset="0"/>
              </a:rPr>
              <a:t>He must exercise his casting vote in the best interest of the company.</a:t>
            </a:r>
          </a:p>
          <a:p>
            <a:pPr marL="342900" indent="-342900" algn="just">
              <a:buAutoNum type="arabicPeriod"/>
            </a:pPr>
            <a:r>
              <a:rPr lang="en-US" sz="2000" dirty="0" smtClean="0">
                <a:latin typeface="Times New Roman" pitchFamily="18" charset="0"/>
                <a:cs typeface="Times New Roman" pitchFamily="18" charset="0"/>
              </a:rPr>
              <a:t>He must give the members present at the meeting sufficient opportunity to express their opinion.</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8400" y="304800"/>
            <a:ext cx="4191000" cy="523220"/>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Contents</a:t>
            </a:r>
            <a:endParaRPr lang="en-US" sz="2800" b="1" dirty="0">
              <a:latin typeface="Times New Roman" pitchFamily="18" charset="0"/>
              <a:cs typeface="Times New Roman" pitchFamily="18" charset="0"/>
            </a:endParaRPr>
          </a:p>
        </p:txBody>
      </p:sp>
      <p:sp>
        <p:nvSpPr>
          <p:cNvPr id="3" name="TextBox 2"/>
          <p:cNvSpPr txBox="1"/>
          <p:nvPr/>
        </p:nvSpPr>
        <p:spPr>
          <a:xfrm>
            <a:off x="1066800" y="1371600"/>
            <a:ext cx="6629400" cy="443198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lgn="just">
              <a:buAutoNum type="arabicPeriod"/>
            </a:pPr>
            <a:r>
              <a:rPr lang="en-US" sz="2400" dirty="0" smtClean="0">
                <a:latin typeface="Times New Roman" pitchFamily="18" charset="0"/>
                <a:cs typeface="Times New Roman" pitchFamily="18" charset="0"/>
              </a:rPr>
              <a:t>Corporate Meetings- Shareholders and Board</a:t>
            </a:r>
          </a:p>
          <a:p>
            <a:pPr marL="342900" indent="-342900" algn="just">
              <a:buAutoNum type="arabicPeriod"/>
            </a:pPr>
            <a:r>
              <a:rPr lang="en-US" sz="2400" dirty="0" smtClean="0">
                <a:latin typeface="Times New Roman" pitchFamily="18" charset="0"/>
                <a:cs typeface="Times New Roman" pitchFamily="18" charset="0"/>
              </a:rPr>
              <a:t>Types of Meetings- Annual General Meetings, Extra ordinary General meetings</a:t>
            </a:r>
          </a:p>
          <a:p>
            <a:pPr marL="342900" indent="-342900" algn="just">
              <a:buAutoNum type="arabicPeriod"/>
            </a:pPr>
            <a:r>
              <a:rPr lang="en-US" sz="2400" dirty="0" smtClean="0">
                <a:latin typeface="Times New Roman" pitchFamily="18" charset="0"/>
                <a:cs typeface="Times New Roman" pitchFamily="18" charset="0"/>
              </a:rPr>
              <a:t>Minutes of the proceedings of the  general meetings</a:t>
            </a:r>
          </a:p>
          <a:p>
            <a:pPr marL="342900" indent="-342900" algn="just">
              <a:buAutoNum type="arabicPeriod"/>
            </a:pPr>
            <a:r>
              <a:rPr lang="en-US" sz="2400" dirty="0" smtClean="0">
                <a:latin typeface="Times New Roman" pitchFamily="18" charset="0"/>
                <a:cs typeface="Times New Roman" pitchFamily="18" charset="0"/>
              </a:rPr>
              <a:t>Meeting of the BOD and other meetings</a:t>
            </a:r>
          </a:p>
          <a:p>
            <a:pPr marL="342900" indent="-342900" algn="just">
              <a:buAutoNum type="arabicPeriod"/>
            </a:pPr>
            <a:r>
              <a:rPr lang="en-US" sz="2400" dirty="0" smtClean="0">
                <a:latin typeface="Times New Roman" pitchFamily="18" charset="0"/>
                <a:cs typeface="Times New Roman" pitchFamily="18" charset="0"/>
              </a:rPr>
              <a:t>Requisite of valid meeting</a:t>
            </a:r>
          </a:p>
          <a:p>
            <a:pPr marL="342900" indent="-342900" algn="just">
              <a:buAutoNum type="arabicPeriod"/>
            </a:pPr>
            <a:r>
              <a:rPr lang="en-US" sz="2400" dirty="0" smtClean="0">
                <a:latin typeface="Times New Roman" pitchFamily="18" charset="0"/>
                <a:cs typeface="Times New Roman" pitchFamily="18" charset="0"/>
              </a:rPr>
              <a:t>Notice, agenda, chairman, quorum, proxy</a:t>
            </a:r>
            <a:r>
              <a:rPr lang="en-US" sz="2400" smtClean="0">
                <a:latin typeface="Times New Roman" pitchFamily="18" charset="0"/>
                <a:cs typeface="Times New Roman" pitchFamily="18" charset="0"/>
              </a:rPr>
              <a:t>, minutes</a:t>
            </a:r>
            <a:r>
              <a:rPr lang="en-US" sz="2400" dirty="0" smtClean="0">
                <a:latin typeface="Times New Roman" pitchFamily="18" charset="0"/>
                <a:cs typeface="Times New Roman" pitchFamily="18" charset="0"/>
              </a:rPr>
              <a:t>, postal ballot, e-voting, video conferencing, board meetings, resolutions,</a:t>
            </a:r>
          </a:p>
          <a:p>
            <a:pPr marL="342900" indent="-342900" algn="just">
              <a:buAutoNum type="arabicPeriod"/>
            </a:pPr>
            <a:endParaRPr lang="en-US" sz="2400" dirty="0" smtClean="0">
              <a:latin typeface="Times New Roman" pitchFamily="18" charset="0"/>
              <a:cs typeface="Times New Roman" pitchFamily="18" charset="0"/>
            </a:endParaRPr>
          </a:p>
          <a:p>
            <a:pPr marL="342900" indent="-342900">
              <a:buAutoNum type="arabicPeriod"/>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685800"/>
            <a:ext cx="4800600" cy="369332"/>
          </a:xfrm>
          <a:prstGeom prst="rect">
            <a:avLst/>
          </a:prstGeom>
          <a:noFill/>
        </p:spPr>
        <p:txBody>
          <a:bodyPr wrap="square" rtlCol="0">
            <a:spAutoFit/>
          </a:bodyPr>
          <a:lstStyle/>
          <a:p>
            <a:endParaRPr lang="en-US" dirty="0"/>
          </a:p>
        </p:txBody>
      </p:sp>
      <p:sp>
        <p:nvSpPr>
          <p:cNvPr id="4" name="TextBox 3"/>
          <p:cNvSpPr txBox="1"/>
          <p:nvPr/>
        </p:nvSpPr>
        <p:spPr>
          <a:xfrm>
            <a:off x="304800" y="1219200"/>
            <a:ext cx="8382000" cy="4801314"/>
          </a:xfrm>
          <a:prstGeom prst="rect">
            <a:avLst/>
          </a:prstGeom>
          <a:noFill/>
        </p:spPr>
        <p:txBody>
          <a:bodyPr wrap="square" rtlCol="0">
            <a:spAutoFit/>
          </a:bodyPr>
          <a:lstStyle/>
          <a:p>
            <a:pPr algn="just"/>
            <a:r>
              <a:rPr lang="en-US" dirty="0" smtClean="0">
                <a:latin typeface="Times New Roman" pitchFamily="18" charset="0"/>
                <a:cs typeface="Times New Roman" pitchFamily="18" charset="0"/>
              </a:rPr>
              <a:t>As stated in Section 173(2) of Companies Act, 2013 read with Rule 3 of the Companies (Meeting of Board and its Powers) Rules, 2014, The participation of directors in a meeting of the Board may be either in person or through video conferencing or other audio visual means as may be prescribed, which are capable of recording and recognizing the participation of the directors and of recording and storing the proceedings of such meetings along with date and time.</a:t>
            </a:r>
          </a:p>
          <a:p>
            <a:pPr algn="just"/>
            <a:r>
              <a:rPr lang="en-US" dirty="0" smtClean="0">
                <a:latin typeface="Times New Roman" pitchFamily="18" charset="0"/>
                <a:cs typeface="Times New Roman" pitchFamily="18" charset="0"/>
              </a:rPr>
              <a:t>The approval of the </a:t>
            </a:r>
            <a:r>
              <a:rPr lang="en-US" b="1" dirty="0" smtClean="0">
                <a:latin typeface="Times New Roman" pitchFamily="18" charset="0"/>
                <a:cs typeface="Times New Roman" pitchFamily="18" charset="0"/>
              </a:rPr>
              <a:t>annual financial statements</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ii. The approval of the Board’s report;</a:t>
            </a:r>
          </a:p>
          <a:p>
            <a:pPr algn="just"/>
            <a:r>
              <a:rPr lang="en-US" dirty="0" smtClean="0">
                <a:latin typeface="Times New Roman" pitchFamily="18" charset="0"/>
                <a:cs typeface="Times New Roman" pitchFamily="18" charset="0"/>
              </a:rPr>
              <a:t>iii. The approval of the prospectus;</a:t>
            </a:r>
          </a:p>
          <a:p>
            <a:pPr algn="just"/>
            <a:r>
              <a:rPr lang="en-US" dirty="0" smtClean="0">
                <a:latin typeface="Times New Roman" pitchFamily="18" charset="0"/>
                <a:cs typeface="Times New Roman" pitchFamily="18" charset="0"/>
              </a:rPr>
              <a:t>iv. The approval of the matter relating to amalgamation, merger, demerger, acquisition and takeover</a:t>
            </a:r>
          </a:p>
          <a:p>
            <a:pPr algn="just"/>
            <a:r>
              <a:rPr lang="en-US" dirty="0" smtClean="0">
                <a:latin typeface="Times New Roman" pitchFamily="18" charset="0"/>
                <a:cs typeface="Times New Roman" pitchFamily="18" charset="0"/>
              </a:rPr>
              <a:t>Meaning of “</a:t>
            </a:r>
            <a:r>
              <a:rPr lang="en-US" i="1" u="sng" dirty="0" smtClean="0">
                <a:latin typeface="Times New Roman" pitchFamily="18" charset="0"/>
                <a:cs typeface="Times New Roman" pitchFamily="18" charset="0"/>
              </a:rPr>
              <a:t>video conferencing or other audio visual </a:t>
            </a:r>
            <a:r>
              <a:rPr lang="en-US" i="1" u="sng" dirty="0" err="1" smtClean="0">
                <a:latin typeface="Times New Roman" pitchFamily="18" charset="0"/>
                <a:cs typeface="Times New Roman" pitchFamily="18" charset="0"/>
              </a:rPr>
              <a:t>means</a:t>
            </a:r>
            <a:r>
              <a:rPr lang="en-US" dirty="0" err="1" smtClean="0">
                <a:latin typeface="Times New Roman" pitchFamily="18" charset="0"/>
                <a:cs typeface="Times New Roman" pitchFamily="18" charset="0"/>
              </a:rPr>
              <a:t>”audio</a:t>
            </a:r>
            <a:r>
              <a:rPr lang="en-US" dirty="0" smtClean="0">
                <a:latin typeface="Times New Roman" pitchFamily="18" charset="0"/>
                <a:cs typeface="Times New Roman" pitchFamily="18" charset="0"/>
              </a:rPr>
              <a:t>- visual electronic communication facility employed which enables all the persons participating in a meeting to communicate concurrently with each other without an intermediary and to participate effectively in the meeting.</a:t>
            </a:r>
          </a:p>
          <a:p>
            <a:endParaRPr lang="en-US" dirty="0" smtClean="0"/>
          </a:p>
          <a:p>
            <a:endParaRPr lang="en-US" dirty="0"/>
          </a:p>
        </p:txBody>
      </p:sp>
      <p:sp>
        <p:nvSpPr>
          <p:cNvPr id="5" name="TextBox 4"/>
          <p:cNvSpPr txBox="1"/>
          <p:nvPr/>
        </p:nvSpPr>
        <p:spPr>
          <a:xfrm>
            <a:off x="1447800" y="304800"/>
            <a:ext cx="6858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VEDIO CONFERENCING FOR THE BOARD MEETING</a:t>
            </a:r>
            <a:endParaRPr lang="en-US"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11282"/>
            <a:ext cx="8153400" cy="4247317"/>
          </a:xfrm>
          <a:prstGeom prst="rect">
            <a:avLst/>
          </a:prstGeom>
          <a:noFill/>
        </p:spPr>
        <p:txBody>
          <a:bodyPr wrap="square" rtlCol="0">
            <a:spAutoFit/>
          </a:bodyPr>
          <a:lstStyle/>
          <a:p>
            <a:pPr algn="just"/>
            <a:r>
              <a:rPr lang="en-US" b="1" dirty="0" smtClean="0">
                <a:latin typeface="Times New Roman" pitchFamily="18" charset="0"/>
                <a:cs typeface="Times New Roman" pitchFamily="18" charset="0"/>
              </a:rPr>
              <a:t>Features or characteristics of agenda</a:t>
            </a:r>
          </a:p>
          <a:p>
            <a:pPr algn="just"/>
            <a:r>
              <a:rPr lang="en-US" dirty="0" smtClean="0">
                <a:latin typeface="Times New Roman" pitchFamily="18" charset="0"/>
                <a:cs typeface="Times New Roman" pitchFamily="18" charset="0"/>
              </a:rPr>
              <a:t> The features of agenda can be stated as follows:</a:t>
            </a:r>
          </a:p>
          <a:p>
            <a:pPr algn="just"/>
            <a:r>
              <a:rPr lang="en-US" dirty="0" smtClean="0">
                <a:latin typeface="Times New Roman" pitchFamily="18" charset="0"/>
                <a:cs typeface="Times New Roman" pitchFamily="18" charset="0"/>
              </a:rPr>
              <a:t>1. Generally, agenda is sent along with the notice of the meeting.</a:t>
            </a:r>
          </a:p>
          <a:p>
            <a:pPr algn="just"/>
            <a:r>
              <a:rPr lang="en-US" dirty="0" smtClean="0">
                <a:latin typeface="Times New Roman" pitchFamily="18" charset="0"/>
                <a:cs typeface="Times New Roman" pitchFamily="18" charset="0"/>
              </a:rPr>
              <a:t>2. It is written at the end but before or after the signature of the convener of the meeting.</a:t>
            </a:r>
          </a:p>
          <a:p>
            <a:pPr algn="just"/>
            <a:r>
              <a:rPr lang="en-US" dirty="0" smtClean="0">
                <a:latin typeface="Times New Roman" pitchFamily="18" charset="0"/>
                <a:cs typeface="Times New Roman" pitchFamily="18" charset="0"/>
              </a:rPr>
              <a:t>3. It is arranged according to the importance of the end. Controversial topics should be written at the end.</a:t>
            </a:r>
          </a:p>
          <a:p>
            <a:pPr algn="just"/>
            <a:r>
              <a:rPr lang="en-US" dirty="0" smtClean="0">
                <a:latin typeface="Times New Roman" pitchFamily="18" charset="0"/>
                <a:cs typeface="Times New Roman" pitchFamily="18" charset="0"/>
              </a:rPr>
              <a:t>4. The topics are determined by the secretary with consulting the higher authority or the convener of the meeting.</a:t>
            </a:r>
          </a:p>
          <a:p>
            <a:pPr algn="just"/>
            <a:r>
              <a:rPr lang="en-US" dirty="0" smtClean="0">
                <a:latin typeface="Times New Roman" pitchFamily="18" charset="0"/>
                <a:cs typeface="Times New Roman" pitchFamily="18" charset="0"/>
              </a:rPr>
              <a:t>5. It is written in brief but explicit manner.</a:t>
            </a:r>
          </a:p>
          <a:p>
            <a:pPr algn="just"/>
            <a:endParaRPr lang="en-US" b="1"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Agenda means things to be done. It is usually sent along with the notice of the meeting. It is a list of the topics to be discussed in a meeting</a:t>
            </a:r>
            <a:r>
              <a:rPr lang="en-US" dirty="0" smtClean="0"/>
              <a:t>.</a:t>
            </a:r>
            <a:br>
              <a:rPr lang="en-US" dirty="0" smtClean="0"/>
            </a:br>
            <a:endParaRPr lang="en-US" dirty="0" smtClean="0">
              <a:latin typeface="Times New Roman" pitchFamily="18" charset="0"/>
              <a:cs typeface="Times New Roman" pitchFamily="18" charset="0"/>
            </a:endParaRPr>
          </a:p>
          <a:p>
            <a:endParaRPr lang="en-US" dirty="0"/>
          </a:p>
        </p:txBody>
      </p:sp>
      <p:sp>
        <p:nvSpPr>
          <p:cNvPr id="3" name="Rectangle 2"/>
          <p:cNvSpPr/>
          <p:nvPr/>
        </p:nvSpPr>
        <p:spPr>
          <a:xfrm>
            <a:off x="2362200" y="381000"/>
            <a:ext cx="3657600" cy="685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latin typeface="Times New Roman" pitchFamily="18" charset="0"/>
                <a:cs typeface="Times New Roman" pitchFamily="18" charset="0"/>
              </a:rPr>
              <a:t>AGENDA</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6400" y="2217003"/>
            <a:ext cx="5715000" cy="830997"/>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READ THE PROVISIONS CAREFULLY AND SECTIONS OF THE CHAPTER</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4600" y="381000"/>
            <a:ext cx="4114800" cy="461665"/>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COMPANY MEETING</a:t>
            </a:r>
            <a:endParaRPr lang="en-US" sz="2400" b="1" dirty="0">
              <a:latin typeface="Times New Roman" pitchFamily="18" charset="0"/>
              <a:cs typeface="Times New Roman" pitchFamily="18" charset="0"/>
            </a:endParaRPr>
          </a:p>
        </p:txBody>
      </p:sp>
      <p:sp>
        <p:nvSpPr>
          <p:cNvPr id="3" name="TextBox 2"/>
          <p:cNvSpPr txBox="1"/>
          <p:nvPr/>
        </p:nvSpPr>
        <p:spPr>
          <a:xfrm>
            <a:off x="304800" y="1143000"/>
            <a:ext cx="8153400" cy="646331"/>
          </a:xfrm>
          <a:prstGeom prst="rect">
            <a:avLst/>
          </a:prstGeom>
          <a:noFill/>
        </p:spPr>
        <p:txBody>
          <a:bodyPr wrap="square" rtlCol="0">
            <a:spAutoFit/>
          </a:bodyPr>
          <a:lstStyle/>
          <a:p>
            <a:pPr algn="just"/>
            <a:r>
              <a:rPr lang="en-US" dirty="0" smtClean="0">
                <a:latin typeface="Times New Roman" pitchFamily="18" charset="0"/>
                <a:cs typeface="Times New Roman" pitchFamily="18" charset="0"/>
              </a:rPr>
              <a:t>The Companies Act, 2013 provides various statutory provisions for conducting meetings for decision making</a:t>
            </a:r>
            <a:endParaRPr lang="en-US" dirty="0">
              <a:latin typeface="Times New Roman" pitchFamily="18" charset="0"/>
              <a:cs typeface="Times New Roman" pitchFamily="18" charset="0"/>
            </a:endParaRPr>
          </a:p>
        </p:txBody>
      </p:sp>
      <p:sp>
        <p:nvSpPr>
          <p:cNvPr id="4" name="Rectangle 3"/>
          <p:cNvSpPr/>
          <p:nvPr/>
        </p:nvSpPr>
        <p:spPr>
          <a:xfrm>
            <a:off x="2438400" y="1905000"/>
            <a:ext cx="3200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Times New Roman" pitchFamily="18" charset="0"/>
                <a:cs typeface="Times New Roman" pitchFamily="18" charset="0"/>
              </a:rPr>
              <a:t>MEETINGS</a:t>
            </a:r>
            <a:endParaRPr lang="en-US" sz="2000" b="1" dirty="0">
              <a:latin typeface="Times New Roman" pitchFamily="18" charset="0"/>
              <a:cs typeface="Times New Roman" pitchFamily="18" charset="0"/>
            </a:endParaRPr>
          </a:p>
        </p:txBody>
      </p:sp>
      <p:sp>
        <p:nvSpPr>
          <p:cNvPr id="5" name="Down Arrow 4"/>
          <p:cNvSpPr/>
          <p:nvPr/>
        </p:nvSpPr>
        <p:spPr>
          <a:xfrm>
            <a:off x="3733800" y="2743200"/>
            <a:ext cx="484632"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5" idx="2"/>
          </p:cNvCxnSpPr>
          <p:nvPr/>
        </p:nvCxnSpPr>
        <p:spPr>
          <a:xfrm rot="5400000">
            <a:off x="2521458" y="1669542"/>
            <a:ext cx="1588" cy="290931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5" idx="2"/>
          </p:cNvCxnSpPr>
          <p:nvPr/>
        </p:nvCxnSpPr>
        <p:spPr>
          <a:xfrm rot="16200000" flipH="1">
            <a:off x="6102858" y="997458"/>
            <a:ext cx="1588" cy="4253484"/>
          </a:xfrm>
          <a:prstGeom prst="line">
            <a:avLst/>
          </a:prstGeom>
        </p:spPr>
        <p:style>
          <a:lnRef idx="1">
            <a:schemeClr val="accent1"/>
          </a:lnRef>
          <a:fillRef idx="0">
            <a:schemeClr val="accent1"/>
          </a:fillRef>
          <a:effectRef idx="0">
            <a:schemeClr val="accent1"/>
          </a:effectRef>
          <a:fontRef idx="minor">
            <a:schemeClr val="tx1"/>
          </a:fontRef>
        </p:style>
      </p:cxnSp>
      <p:sp>
        <p:nvSpPr>
          <p:cNvPr id="10" name="Down Arrow 9"/>
          <p:cNvSpPr/>
          <p:nvPr/>
        </p:nvSpPr>
        <p:spPr>
          <a:xfrm>
            <a:off x="914400" y="3124200"/>
            <a:ext cx="2286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8077200" y="3124200"/>
            <a:ext cx="2286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04800" y="37338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DIRECTORS</a:t>
            </a:r>
            <a:endParaRPr lang="en-US" sz="2000" b="1" dirty="0"/>
          </a:p>
        </p:txBody>
      </p:sp>
      <p:sp>
        <p:nvSpPr>
          <p:cNvPr id="13" name="Rectangle 12"/>
          <p:cNvSpPr/>
          <p:nvPr/>
        </p:nvSpPr>
        <p:spPr>
          <a:xfrm>
            <a:off x="7391400" y="3810000"/>
            <a:ext cx="1524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Times New Roman" pitchFamily="18" charset="0"/>
                <a:cs typeface="Times New Roman" pitchFamily="18" charset="0"/>
              </a:rPr>
              <a:t>MEMBERS</a:t>
            </a:r>
            <a:endParaRPr lang="en-US" sz="2000" b="1" dirty="0">
              <a:latin typeface="Times New Roman" pitchFamily="18" charset="0"/>
              <a:cs typeface="Times New Roman" pitchFamily="18" charset="0"/>
            </a:endParaRPr>
          </a:p>
        </p:txBody>
      </p:sp>
      <p:sp>
        <p:nvSpPr>
          <p:cNvPr id="14" name="Down Arrow 13"/>
          <p:cNvSpPr/>
          <p:nvPr/>
        </p:nvSpPr>
        <p:spPr>
          <a:xfrm>
            <a:off x="838200" y="4267200"/>
            <a:ext cx="3810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04800" y="4724400"/>
            <a:ext cx="1752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Times New Roman" pitchFamily="18" charset="0"/>
                <a:cs typeface="Times New Roman" pitchFamily="18" charset="0"/>
              </a:rPr>
              <a:t>BOARD OF DIRECTORS</a:t>
            </a:r>
            <a:endParaRPr lang="en-US" sz="2000" b="1" dirty="0">
              <a:latin typeface="Times New Roman" pitchFamily="18" charset="0"/>
              <a:cs typeface="Times New Roman" pitchFamily="18" charset="0"/>
            </a:endParaRPr>
          </a:p>
        </p:txBody>
      </p:sp>
      <p:sp>
        <p:nvSpPr>
          <p:cNvPr id="16" name="Down Arrow 15"/>
          <p:cNvSpPr/>
          <p:nvPr/>
        </p:nvSpPr>
        <p:spPr>
          <a:xfrm>
            <a:off x="8077200" y="4267200"/>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343400" y="4724400"/>
            <a:ext cx="4648200" cy="190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dirty="0" smtClean="0">
                <a:latin typeface="Times New Roman" pitchFamily="18" charset="0"/>
                <a:cs typeface="Times New Roman" pitchFamily="18" charset="0"/>
              </a:rPr>
              <a:t>Annual General Meeting</a:t>
            </a:r>
          </a:p>
          <a:p>
            <a:pPr marL="342900" indent="-342900" algn="just">
              <a:buAutoNum type="arabicPeriod"/>
            </a:pPr>
            <a:r>
              <a:rPr lang="en-US" dirty="0" smtClean="0">
                <a:latin typeface="Times New Roman" pitchFamily="18" charset="0"/>
                <a:cs typeface="Times New Roman" pitchFamily="18" charset="0"/>
              </a:rPr>
              <a:t>Extra Ordinary General Meetings</a:t>
            </a:r>
          </a:p>
          <a:p>
            <a:pPr marL="342900" indent="-342900" algn="just">
              <a:buAutoNum type="arabicPeriod"/>
            </a:pPr>
            <a:r>
              <a:rPr lang="en-US" dirty="0" smtClean="0">
                <a:latin typeface="Times New Roman" pitchFamily="18" charset="0"/>
                <a:cs typeface="Times New Roman" pitchFamily="18" charset="0"/>
              </a:rPr>
              <a:t>Class Meetings</a:t>
            </a:r>
          </a:p>
          <a:p>
            <a:pPr marL="342900" indent="-342900" algn="just">
              <a:buAutoNum type="arabicPeriod"/>
            </a:pPr>
            <a:r>
              <a:rPr lang="en-US" dirty="0" smtClean="0">
                <a:latin typeface="Times New Roman" pitchFamily="18" charset="0"/>
                <a:cs typeface="Times New Roman" pitchFamily="18" charset="0"/>
              </a:rPr>
              <a:t>Small Shareholders Meetings</a:t>
            </a:r>
          </a:p>
          <a:p>
            <a:pPr marL="342900" indent="-342900" algn="just">
              <a:buAutoNum type="arabicPeriod"/>
            </a:pPr>
            <a:r>
              <a:rPr lang="en-US" dirty="0" smtClean="0">
                <a:latin typeface="Times New Roman" pitchFamily="18" charset="0"/>
                <a:cs typeface="Times New Roman" pitchFamily="18" charset="0"/>
              </a:rPr>
              <a:t>Meeting through Postal Ballot</a:t>
            </a:r>
          </a:p>
          <a:p>
            <a:pPr marL="342900" indent="-342900" algn="just">
              <a:buAutoNum type="arabicPeriod"/>
            </a:pPr>
            <a:r>
              <a:rPr lang="en-US" dirty="0" smtClean="0">
                <a:latin typeface="Times New Roman" pitchFamily="18" charset="0"/>
                <a:cs typeface="Times New Roman" pitchFamily="18" charset="0"/>
              </a:rPr>
              <a:t>Meeting through E-</a:t>
            </a:r>
            <a:r>
              <a:rPr lang="en-US" dirty="0" err="1" smtClean="0">
                <a:latin typeface="Times New Roman" pitchFamily="18" charset="0"/>
                <a:cs typeface="Times New Roman" pitchFamily="18" charset="0"/>
              </a:rPr>
              <a:t>Votings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7400" y="304800"/>
            <a:ext cx="6781800" cy="461665"/>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ANNUAL GENERAL MEETING (Section 96)</a:t>
            </a:r>
            <a:endParaRPr lang="en-US" sz="2400" b="1" dirty="0">
              <a:latin typeface="Times New Roman" pitchFamily="18" charset="0"/>
              <a:cs typeface="Times New Roman" pitchFamily="18" charset="0"/>
            </a:endParaRPr>
          </a:p>
        </p:txBody>
      </p:sp>
      <p:sp>
        <p:nvSpPr>
          <p:cNvPr id="4" name="Rectangle 3"/>
          <p:cNvSpPr/>
          <p:nvPr/>
        </p:nvSpPr>
        <p:spPr>
          <a:xfrm>
            <a:off x="381000" y="1066800"/>
            <a:ext cx="853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for safeguarding the  interest of the shareholders of the company.</a:t>
            </a:r>
            <a:endParaRPr lang="en-US" dirty="0"/>
          </a:p>
        </p:txBody>
      </p:sp>
      <p:sp>
        <p:nvSpPr>
          <p:cNvPr id="5" name="TextBox 4"/>
          <p:cNvSpPr txBox="1"/>
          <p:nvPr/>
        </p:nvSpPr>
        <p:spPr>
          <a:xfrm>
            <a:off x="609600" y="1600200"/>
            <a:ext cx="8229600" cy="646331"/>
          </a:xfrm>
          <a:prstGeom prst="rect">
            <a:avLst/>
          </a:prstGeom>
          <a:noFill/>
        </p:spPr>
        <p:txBody>
          <a:bodyPr wrap="square" rtlCol="0">
            <a:spAutoFit/>
          </a:bodyPr>
          <a:lstStyle/>
          <a:p>
            <a:r>
              <a:rPr lang="en-US" dirty="0" smtClean="0"/>
              <a:t>Sec 96 of the Act 2013 states that every company other than One person company shall in each year hold a general meeting and shall specify in the NOTICE</a:t>
            </a:r>
            <a:endParaRPr lang="en-US" dirty="0"/>
          </a:p>
        </p:txBody>
      </p:sp>
      <p:sp>
        <p:nvSpPr>
          <p:cNvPr id="6" name="TextBox 5"/>
          <p:cNvSpPr txBox="1"/>
          <p:nvPr/>
        </p:nvSpPr>
        <p:spPr>
          <a:xfrm>
            <a:off x="0" y="2250043"/>
            <a:ext cx="8763000" cy="5909310"/>
          </a:xfrm>
          <a:prstGeom prst="rect">
            <a:avLst/>
          </a:prstGeom>
          <a:noFill/>
        </p:spPr>
        <p:txBody>
          <a:bodyPr wrap="square" rtlCol="0">
            <a:spAutoFit/>
          </a:bodyPr>
          <a:lstStyle/>
          <a:p>
            <a:pPr algn="just"/>
            <a:r>
              <a:rPr lang="en-US" sz="2000" b="1" u="sng" dirty="0" smtClean="0">
                <a:latin typeface="Times New Roman" pitchFamily="18" charset="0"/>
                <a:cs typeface="Times New Roman" pitchFamily="18" charset="0"/>
              </a:rPr>
              <a:t>TIME:</a:t>
            </a:r>
            <a:r>
              <a:rPr lang="en-US" sz="2000" dirty="0" smtClean="0">
                <a:latin typeface="Times New Roman" pitchFamily="18" charset="0"/>
                <a:cs typeface="Times New Roman" pitchFamily="18" charset="0"/>
              </a:rPr>
              <a:t>  Every AGM shall be called during business hours, that is, 9 am to 6 pm on any day that is not a National Holiday.</a:t>
            </a:r>
          </a:p>
          <a:p>
            <a:pPr algn="just"/>
            <a:r>
              <a:rPr lang="en-US" sz="2000" b="1" u="sng" dirty="0" smtClean="0">
                <a:latin typeface="Times New Roman" pitchFamily="18" charset="0"/>
                <a:cs typeface="Times New Roman" pitchFamily="18" charset="0"/>
              </a:rPr>
              <a:t>Held:</a:t>
            </a:r>
            <a:r>
              <a:rPr lang="en-US" sz="2000" dirty="0" smtClean="0">
                <a:latin typeface="Times New Roman" pitchFamily="18" charset="0"/>
                <a:cs typeface="Times New Roman" pitchFamily="18" charset="0"/>
              </a:rPr>
              <a:t> Held at its registered office of the company or in some other places where the registered office of the company is situated.</a:t>
            </a:r>
          </a:p>
          <a:p>
            <a:pPr algn="just"/>
            <a:r>
              <a:rPr lang="en-US" sz="2000" b="1" u="sng" dirty="0" smtClean="0">
                <a:latin typeface="Times New Roman" pitchFamily="18" charset="0"/>
                <a:cs typeface="Times New Roman" pitchFamily="18" charset="0"/>
              </a:rPr>
              <a:t>NOTICE (101): </a:t>
            </a:r>
            <a:r>
              <a:rPr lang="en-US" sz="2000" dirty="0" smtClean="0">
                <a:latin typeface="Times New Roman" pitchFamily="18" charset="0"/>
                <a:cs typeface="Times New Roman" pitchFamily="18" charset="0"/>
              </a:rPr>
              <a:t>21 days notice in writing or through electronic mode.</a:t>
            </a:r>
          </a:p>
          <a:p>
            <a:pPr algn="just"/>
            <a:r>
              <a:rPr lang="en-US" sz="2000" dirty="0" smtClean="0">
                <a:latin typeface="Times New Roman" pitchFamily="18" charset="0"/>
                <a:cs typeface="Times New Roman" pitchFamily="18" charset="0"/>
              </a:rPr>
              <a:t>Shorter Notice: Consent is to be given in writing or by electronic mode by not less than 95% of the members who are entitled to vote at the meeting.</a:t>
            </a:r>
          </a:p>
          <a:p>
            <a:pPr algn="just"/>
            <a:r>
              <a:rPr lang="en-US" sz="2000" b="1" u="sng" dirty="0" smtClean="0">
                <a:latin typeface="Times New Roman" pitchFamily="18" charset="0"/>
                <a:cs typeface="Times New Roman" pitchFamily="18" charset="0"/>
              </a:rPr>
              <a:t>Period of meeting: (VERY IMPORTANT)</a:t>
            </a:r>
          </a:p>
          <a:p>
            <a:pPr marL="457200" indent="-457200" algn="just">
              <a:buAutoNum type="arabicPeriod"/>
            </a:pPr>
            <a:r>
              <a:rPr lang="en-US" sz="2000" dirty="0" smtClean="0">
                <a:latin typeface="Times New Roman" pitchFamily="18" charset="0"/>
                <a:cs typeface="Times New Roman" pitchFamily="18" charset="0"/>
              </a:rPr>
              <a:t>The first meeting shall be held with 9 months from the date of closing of the first Financial Year.</a:t>
            </a:r>
          </a:p>
          <a:p>
            <a:pPr marL="457200" indent="-457200" algn="just">
              <a:buAutoNum type="arabicPeriod"/>
            </a:pPr>
            <a:r>
              <a:rPr lang="en-US" sz="2000" dirty="0" smtClean="0">
                <a:latin typeface="Times New Roman" pitchFamily="18" charset="0"/>
                <a:cs typeface="Times New Roman" pitchFamily="18" charset="0"/>
              </a:rPr>
              <a:t>Subsequent AGM of the company should be held within 6 months from the date of the closing of the FY</a:t>
            </a:r>
          </a:p>
          <a:p>
            <a:pPr marL="457200" indent="-457200" algn="just">
              <a:buAutoNum type="arabicPeriod"/>
            </a:pPr>
            <a:r>
              <a:rPr lang="en-US" sz="2000" dirty="0" smtClean="0">
                <a:latin typeface="Times New Roman" pitchFamily="18" charset="0"/>
                <a:cs typeface="Times New Roman" pitchFamily="18" charset="0"/>
              </a:rPr>
              <a:t>Not more than 15 Months shall elapse between one GM and the next</a:t>
            </a:r>
          </a:p>
          <a:p>
            <a:pPr marL="457200" indent="-457200" algn="just">
              <a:buAutoNum type="arabicPeriod"/>
            </a:pPr>
            <a:r>
              <a:rPr lang="en-US" sz="2000" dirty="0" smtClean="0">
                <a:latin typeface="Times New Roman" pitchFamily="18" charset="0"/>
                <a:cs typeface="Times New Roman" pitchFamily="18" charset="0"/>
              </a:rPr>
              <a:t>Registrar may extend the period of AGM by 3 months on special reason but not the first AGM.</a:t>
            </a:r>
          </a:p>
          <a:p>
            <a:pPr marL="457200" indent="-457200" algn="just">
              <a:buAutoNum type="arabicPeriod"/>
            </a:pPr>
            <a:endParaRPr lang="en-US" sz="2000" dirty="0" smtClean="0">
              <a:latin typeface="Times New Roman" pitchFamily="18" charset="0"/>
              <a:cs typeface="Times New Roman" pitchFamily="18" charset="0"/>
            </a:endParaRPr>
          </a:p>
          <a:p>
            <a:pPr marL="457200" indent="-457200" algn="just">
              <a:buAutoNum type="arabicPeriod"/>
            </a:pP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381000"/>
            <a:ext cx="4648200" cy="369332"/>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Business to be transacted in the AGM 102(2)</a:t>
            </a:r>
            <a:endParaRPr lang="en-US" b="1" dirty="0">
              <a:latin typeface="Times New Roman" pitchFamily="18" charset="0"/>
              <a:cs typeface="Times New Roman" pitchFamily="18" charset="0"/>
            </a:endParaRPr>
          </a:p>
        </p:txBody>
      </p:sp>
      <p:sp>
        <p:nvSpPr>
          <p:cNvPr id="4" name="Rectangle 3"/>
          <p:cNvSpPr/>
          <p:nvPr/>
        </p:nvSpPr>
        <p:spPr>
          <a:xfrm>
            <a:off x="304800" y="990600"/>
            <a:ext cx="3657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Times New Roman" pitchFamily="18" charset="0"/>
                <a:cs typeface="Times New Roman" pitchFamily="18" charset="0"/>
              </a:rPr>
              <a:t>ORDINARY BUSINESS</a:t>
            </a:r>
            <a:endParaRPr lang="en-US" sz="2000" dirty="0">
              <a:latin typeface="Times New Roman" pitchFamily="18" charset="0"/>
              <a:cs typeface="Times New Roman" pitchFamily="18" charset="0"/>
            </a:endParaRPr>
          </a:p>
        </p:txBody>
      </p:sp>
      <p:sp>
        <p:nvSpPr>
          <p:cNvPr id="6" name="Rectangle 5"/>
          <p:cNvSpPr/>
          <p:nvPr/>
        </p:nvSpPr>
        <p:spPr>
          <a:xfrm>
            <a:off x="381000" y="1676400"/>
            <a:ext cx="3581400" cy="297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000" dirty="0" smtClean="0">
                <a:latin typeface="Times New Roman" pitchFamily="18" charset="0"/>
                <a:cs typeface="Times New Roman" pitchFamily="18" charset="0"/>
              </a:rPr>
              <a:t>Confirmation of the financial statements and reports of the BOD and auditors</a:t>
            </a:r>
          </a:p>
          <a:p>
            <a:pPr marL="342900" indent="-342900" algn="just">
              <a:buAutoNum type="arabicPeriod"/>
            </a:pPr>
            <a:r>
              <a:rPr lang="en-US" sz="2000" dirty="0" smtClean="0">
                <a:latin typeface="Times New Roman" pitchFamily="18" charset="0"/>
                <a:cs typeface="Times New Roman" pitchFamily="18" charset="0"/>
              </a:rPr>
              <a:t>Declaration of dividend</a:t>
            </a:r>
          </a:p>
          <a:p>
            <a:pPr marL="342900" indent="-342900" algn="just">
              <a:buAutoNum type="arabicPeriod"/>
            </a:pPr>
            <a:r>
              <a:rPr lang="en-US" sz="2000" dirty="0" smtClean="0">
                <a:latin typeface="Times New Roman" pitchFamily="18" charset="0"/>
                <a:cs typeface="Times New Roman" pitchFamily="18" charset="0"/>
              </a:rPr>
              <a:t>Appointment of directors in place of retiring one</a:t>
            </a:r>
          </a:p>
          <a:p>
            <a:pPr marL="342900" indent="-342900" algn="just">
              <a:buAutoNum type="arabicPeriod"/>
            </a:pPr>
            <a:r>
              <a:rPr lang="en-US" sz="2000" dirty="0" smtClean="0">
                <a:latin typeface="Times New Roman" pitchFamily="18" charset="0"/>
                <a:cs typeface="Times New Roman" pitchFamily="18" charset="0"/>
              </a:rPr>
              <a:t>Appointment of and fixation of remuneration of the auditors</a:t>
            </a:r>
            <a:endParaRPr lang="en-US" sz="2000" dirty="0">
              <a:latin typeface="Times New Roman" pitchFamily="18" charset="0"/>
              <a:cs typeface="Times New Roman" pitchFamily="18" charset="0"/>
            </a:endParaRPr>
          </a:p>
        </p:txBody>
      </p:sp>
      <p:sp>
        <p:nvSpPr>
          <p:cNvPr id="7" name="Rectangle 6"/>
          <p:cNvSpPr/>
          <p:nvPr/>
        </p:nvSpPr>
        <p:spPr>
          <a:xfrm>
            <a:off x="4724400" y="990600"/>
            <a:ext cx="32766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Times New Roman" pitchFamily="18" charset="0"/>
                <a:cs typeface="Times New Roman" pitchFamily="18" charset="0"/>
              </a:rPr>
              <a:t>SPECIAL BUSINESS</a:t>
            </a:r>
            <a:endParaRPr lang="en-US" dirty="0">
              <a:latin typeface="Times New Roman" pitchFamily="18" charset="0"/>
              <a:cs typeface="Times New Roman" pitchFamily="18" charset="0"/>
            </a:endParaRPr>
          </a:p>
        </p:txBody>
      </p:sp>
      <p:sp>
        <p:nvSpPr>
          <p:cNvPr id="9" name="Rectangle 8"/>
          <p:cNvSpPr/>
          <p:nvPr/>
        </p:nvSpPr>
        <p:spPr>
          <a:xfrm>
            <a:off x="4724400" y="1676400"/>
            <a:ext cx="4038600" cy="2743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342900" indent="-342900" algn="just">
              <a:buAutoNum type="arabicPeriod"/>
            </a:pPr>
            <a:r>
              <a:rPr lang="en-US" dirty="0" smtClean="0">
                <a:latin typeface="Times New Roman" pitchFamily="18" charset="0"/>
                <a:cs typeface="Times New Roman" pitchFamily="18" charset="0"/>
              </a:rPr>
              <a:t>Apart from the above businesses the rest are deemed to be a special business transacted during the AGM</a:t>
            </a:r>
          </a:p>
          <a:p>
            <a:pPr marL="342900" indent="-342900" algn="just"/>
            <a:r>
              <a:rPr lang="en-US" dirty="0" smtClean="0">
                <a:latin typeface="Times New Roman" pitchFamily="18" charset="0"/>
                <a:cs typeface="Times New Roman" pitchFamily="18" charset="0"/>
              </a:rPr>
              <a:t>Example: a. Removal of director</a:t>
            </a:r>
          </a:p>
          <a:p>
            <a:pPr marL="342900" indent="-342900" algn="just"/>
            <a:r>
              <a:rPr lang="en-US" dirty="0" smtClean="0">
                <a:latin typeface="Times New Roman" pitchFamily="18" charset="0"/>
                <a:cs typeface="Times New Roman" pitchFamily="18" charset="0"/>
              </a:rPr>
              <a:t>b. Issue of right or bonus shares</a:t>
            </a:r>
          </a:p>
          <a:p>
            <a:pPr marL="342900" indent="-342900" algn="just"/>
            <a:endParaRPr lang="en-US" dirty="0" smtClean="0">
              <a:latin typeface="Times New Roman" pitchFamily="18" charset="0"/>
              <a:cs typeface="Times New Roman" pitchFamily="18" charset="0"/>
            </a:endParaRPr>
          </a:p>
          <a:p>
            <a:pPr marL="342900" indent="-342900" algn="just"/>
            <a:endParaRPr lang="en-US" dirty="0">
              <a:latin typeface="Times New Roman" pitchFamily="18" charset="0"/>
              <a:cs typeface="Times New Roman" pitchFamily="18" charset="0"/>
            </a:endParaRPr>
          </a:p>
        </p:txBody>
      </p:sp>
      <p:sp>
        <p:nvSpPr>
          <p:cNvPr id="10" name="TextBox 9"/>
          <p:cNvSpPr txBox="1"/>
          <p:nvPr/>
        </p:nvSpPr>
        <p:spPr>
          <a:xfrm>
            <a:off x="1219200" y="4648200"/>
            <a:ext cx="5867400" cy="369332"/>
          </a:xfrm>
          <a:prstGeom prst="rect">
            <a:avLst/>
          </a:prstGeom>
          <a:noFill/>
        </p:spPr>
        <p:txBody>
          <a:bodyPr wrap="square" rtlCol="0">
            <a:spAutoFit/>
          </a:bodyPr>
          <a:lstStyle/>
          <a:p>
            <a:pPr algn="ctr"/>
            <a:r>
              <a:rPr lang="en-US" b="1" dirty="0" smtClean="0"/>
              <a:t>Persons entitled to NOTICE</a:t>
            </a:r>
            <a:endParaRPr lang="en-US" b="1" dirty="0"/>
          </a:p>
        </p:txBody>
      </p:sp>
      <p:sp>
        <p:nvSpPr>
          <p:cNvPr id="11" name="TextBox 10"/>
          <p:cNvSpPr txBox="1"/>
          <p:nvPr/>
        </p:nvSpPr>
        <p:spPr>
          <a:xfrm>
            <a:off x="990600" y="5105400"/>
            <a:ext cx="5715000"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AutoNum type="arabicPeriod"/>
            </a:pPr>
            <a:r>
              <a:rPr lang="en-US" dirty="0" smtClean="0"/>
              <a:t>Every shareholder/ member of the company</a:t>
            </a:r>
          </a:p>
          <a:p>
            <a:pPr marL="342900" indent="-342900">
              <a:buAutoNum type="arabicPeriod"/>
            </a:pPr>
            <a:r>
              <a:rPr lang="en-US" dirty="0" smtClean="0"/>
              <a:t>Legal representative of any deceased member</a:t>
            </a:r>
          </a:p>
          <a:p>
            <a:pPr marL="342900" indent="-342900">
              <a:buAutoNum type="arabicPeriod"/>
            </a:pPr>
            <a:r>
              <a:rPr lang="en-US" dirty="0" smtClean="0"/>
              <a:t>The auditor of the company</a:t>
            </a:r>
          </a:p>
          <a:p>
            <a:pPr marL="342900" indent="-342900">
              <a:buAutoNum type="arabicPeriod"/>
            </a:pPr>
            <a:r>
              <a:rPr lang="en-US" dirty="0" smtClean="0"/>
              <a:t>Every director of the company</a:t>
            </a:r>
          </a:p>
          <a:p>
            <a:pPr marL="342900" indent="-342900">
              <a:buAutoNum type="arabicPeriod"/>
            </a:pPr>
            <a:r>
              <a:rPr lang="en-US" dirty="0" smtClean="0"/>
              <a:t>Assignee of an insolvent member</a:t>
            </a:r>
          </a:p>
          <a:p>
            <a:pPr marL="342900" indent="-342900">
              <a:buAutoNum type="arabicPeriod"/>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78486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POWER OF THE TRIBUNAL TO CALL ANNUAL GENERAL MEETING </a:t>
            </a:r>
            <a:endParaRPr lang="en-US" b="1" dirty="0">
              <a:latin typeface="Times New Roman" pitchFamily="18" charset="0"/>
              <a:cs typeface="Times New Roman" pitchFamily="18" charset="0"/>
            </a:endParaRPr>
          </a:p>
        </p:txBody>
      </p:sp>
      <p:sp>
        <p:nvSpPr>
          <p:cNvPr id="3" name="TextBox 2"/>
          <p:cNvSpPr txBox="1"/>
          <p:nvPr/>
        </p:nvSpPr>
        <p:spPr>
          <a:xfrm>
            <a:off x="533400" y="1143001"/>
            <a:ext cx="76200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dirty="0" smtClean="0">
                <a:latin typeface="Times New Roman" pitchFamily="18" charset="0"/>
                <a:cs typeface="Times New Roman" pitchFamily="18" charset="0"/>
              </a:rPr>
              <a:t>If any default is made in holding the annual general meeting of the company the Tribunal on application of the member of the company may call an AGM </a:t>
            </a:r>
            <a:endParaRPr lang="en-US" dirty="0">
              <a:latin typeface="Times New Roman" pitchFamily="18" charset="0"/>
              <a:cs typeface="Times New Roman" pitchFamily="18" charset="0"/>
            </a:endParaRPr>
          </a:p>
        </p:txBody>
      </p:sp>
      <p:sp>
        <p:nvSpPr>
          <p:cNvPr id="4" name="Rectangle 3"/>
          <p:cNvSpPr/>
          <p:nvPr/>
        </p:nvSpPr>
        <p:spPr>
          <a:xfrm>
            <a:off x="762000" y="2209800"/>
            <a:ext cx="7467600" cy="914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latin typeface="Times New Roman" pitchFamily="18" charset="0"/>
                <a:cs typeface="Times New Roman" pitchFamily="18" charset="0"/>
              </a:rPr>
              <a:t>DEFAULT IN HOLDING AGM SECTION 99</a:t>
            </a:r>
            <a:endParaRPr lang="en-US" b="1" dirty="0">
              <a:latin typeface="Times New Roman" pitchFamily="18" charset="0"/>
              <a:cs typeface="Times New Roman" pitchFamily="18" charset="0"/>
            </a:endParaRPr>
          </a:p>
        </p:txBody>
      </p:sp>
      <p:sp>
        <p:nvSpPr>
          <p:cNvPr id="5" name="TextBox 4"/>
          <p:cNvSpPr txBox="1"/>
          <p:nvPr/>
        </p:nvSpPr>
        <p:spPr>
          <a:xfrm>
            <a:off x="762000" y="3429000"/>
            <a:ext cx="7467600"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buAutoNum type="arabicPeriod"/>
            </a:pPr>
            <a:r>
              <a:rPr lang="en-US" dirty="0" smtClean="0">
                <a:latin typeface="Times New Roman" pitchFamily="18" charset="0"/>
                <a:cs typeface="Times New Roman" pitchFamily="18" charset="0"/>
              </a:rPr>
              <a:t>Every officer of the company who is in default shall be punishable with a fine which may extend to 1 LAKH</a:t>
            </a:r>
          </a:p>
          <a:p>
            <a:pPr marL="342900" indent="-342900">
              <a:buAutoNum type="arabicPeriod"/>
            </a:pPr>
            <a:r>
              <a:rPr lang="en-US" dirty="0" smtClean="0">
                <a:latin typeface="Times New Roman" pitchFamily="18" charset="0"/>
                <a:cs typeface="Times New Roman" pitchFamily="18" charset="0"/>
              </a:rPr>
              <a:t>In case of continuing default with a further fine which may extend to Rs 5,000 for each day during which the default continues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381000"/>
            <a:ext cx="525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Times New Roman" pitchFamily="18" charset="0"/>
                <a:cs typeface="Times New Roman" pitchFamily="18" charset="0"/>
              </a:rPr>
              <a:t>EXTRA ORDINARY GENERAL MEETING 100</a:t>
            </a:r>
            <a:endParaRPr lang="en-US" sz="2000" b="1" dirty="0">
              <a:latin typeface="Times New Roman" pitchFamily="18" charset="0"/>
              <a:cs typeface="Times New Roman" pitchFamily="18" charset="0"/>
            </a:endParaRPr>
          </a:p>
        </p:txBody>
      </p:sp>
      <p:sp>
        <p:nvSpPr>
          <p:cNvPr id="6" name="TextBox 5"/>
          <p:cNvSpPr txBox="1"/>
          <p:nvPr/>
        </p:nvSpPr>
        <p:spPr>
          <a:xfrm>
            <a:off x="762000" y="2133600"/>
            <a:ext cx="7086600" cy="304698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buAutoNum type="arabicPeriod"/>
            </a:pPr>
            <a:r>
              <a:rPr lang="en-US" sz="2400" dirty="0" smtClean="0">
                <a:latin typeface="Times New Roman" pitchFamily="18" charset="0"/>
                <a:cs typeface="Times New Roman" pitchFamily="18" charset="0"/>
              </a:rPr>
              <a:t>The kind of meeting by then Board of Directors </a:t>
            </a:r>
          </a:p>
          <a:p>
            <a:pPr marL="342900" indent="-342900">
              <a:buAutoNum type="arabicPeriod"/>
            </a:pPr>
            <a:r>
              <a:rPr lang="en-US" sz="2400" dirty="0" smtClean="0">
                <a:latin typeface="Times New Roman" pitchFamily="18" charset="0"/>
                <a:cs typeface="Times New Roman" pitchFamily="18" charset="0"/>
              </a:rPr>
              <a:t>Such meeting is to be held between two consecutive AGM for transacting some special or urgent business</a:t>
            </a:r>
          </a:p>
          <a:p>
            <a:pPr marL="342900" indent="-342900">
              <a:buAutoNum type="arabicPeriod"/>
            </a:pPr>
            <a:r>
              <a:rPr lang="en-US" sz="2400" dirty="0" smtClean="0">
                <a:latin typeface="Times New Roman" pitchFamily="18" charset="0"/>
                <a:cs typeface="Times New Roman" pitchFamily="18" charset="0"/>
              </a:rPr>
              <a:t>All the item are in special in nature</a:t>
            </a:r>
          </a:p>
          <a:p>
            <a:pPr marL="342900" indent="-342900">
              <a:buAutoNum type="arabicPeriod"/>
            </a:pPr>
            <a:r>
              <a:rPr lang="en-US" sz="2400" dirty="0" smtClean="0">
                <a:latin typeface="Times New Roman" pitchFamily="18" charset="0"/>
                <a:cs typeface="Times New Roman" pitchFamily="18" charset="0"/>
              </a:rPr>
              <a:t>An explanatory statement is given containing all the material facts related to every item in the agenda</a:t>
            </a:r>
          </a:p>
          <a:p>
            <a:pPr marL="342900" indent="-342900">
              <a:buAutoNum type="arabicPeriod"/>
            </a:pPr>
            <a:r>
              <a:rPr lang="en-US" sz="2400" dirty="0" smtClean="0">
                <a:latin typeface="Times New Roman" pitchFamily="18" charset="0"/>
                <a:cs typeface="Times New Roman" pitchFamily="18" charset="0"/>
              </a:rPr>
              <a:t>It must specify nature of interest of the members in the meeting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28600"/>
            <a:ext cx="7391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Explanatory Statement To be annexed to NOTICE 102</a:t>
            </a:r>
            <a:endParaRPr lang="en-US" sz="2400" dirty="0">
              <a:latin typeface="Times New Roman" pitchFamily="18" charset="0"/>
              <a:cs typeface="Times New Roman" pitchFamily="18" charset="0"/>
            </a:endParaRPr>
          </a:p>
        </p:txBody>
      </p:sp>
      <p:sp>
        <p:nvSpPr>
          <p:cNvPr id="3" name="TextBox 2"/>
          <p:cNvSpPr txBox="1"/>
          <p:nvPr/>
        </p:nvSpPr>
        <p:spPr>
          <a:xfrm>
            <a:off x="304800" y="1371600"/>
            <a:ext cx="8229600" cy="34163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lgn="just">
              <a:buAutoNum type="arabicPeriod"/>
            </a:pPr>
            <a:r>
              <a:rPr lang="en-US" sz="2400" dirty="0" smtClean="0">
                <a:latin typeface="Times New Roman" pitchFamily="18" charset="0"/>
                <a:cs typeface="Times New Roman" pitchFamily="18" charset="0"/>
              </a:rPr>
              <a:t>A statement setting out the following material facts concerning each item of special business.</a:t>
            </a:r>
          </a:p>
          <a:p>
            <a:pPr marL="342900" indent="-342900" algn="just">
              <a:buAutoNum type="arabicPeriod"/>
            </a:pPr>
            <a:r>
              <a:rPr lang="en-US" sz="2400" dirty="0" smtClean="0">
                <a:latin typeface="Times New Roman" pitchFamily="18" charset="0"/>
                <a:cs typeface="Times New Roman" pitchFamily="18" charset="0"/>
              </a:rPr>
              <a:t>The nature of concern, interest, financial in respect of any item of resolution.</a:t>
            </a:r>
          </a:p>
          <a:p>
            <a:pPr marL="342900" indent="-342900" algn="just">
              <a:buAutoNum type="arabicPeriod"/>
            </a:pPr>
            <a:r>
              <a:rPr lang="en-US" sz="2400" dirty="0" smtClean="0">
                <a:latin typeface="Times New Roman" pitchFamily="18" charset="0"/>
                <a:cs typeface="Times New Roman" pitchFamily="18" charset="0"/>
              </a:rPr>
              <a:t>Where any special business relates to any other company the extent of shareholders interest in other company.</a:t>
            </a:r>
          </a:p>
          <a:p>
            <a:pPr marL="342900" indent="-342900" algn="just">
              <a:buAutoNum type="arabicPeriod"/>
            </a:pPr>
            <a:r>
              <a:rPr lang="en-US" sz="2400" dirty="0" smtClean="0">
                <a:latin typeface="Times New Roman" pitchFamily="18" charset="0"/>
                <a:cs typeface="Times New Roman" pitchFamily="18" charset="0"/>
              </a:rPr>
              <a:t>The time and place where such document can be inspected shall be specified in the statement.</a:t>
            </a:r>
          </a:p>
          <a:p>
            <a:pPr marL="342900" indent="-342900" algn="just">
              <a:buAutoNum type="arabicPeriod"/>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304800"/>
            <a:ext cx="5943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WHO CAN CONVENE AN EXTRA ORDINARY GENERAL MEETING EOGM</a:t>
            </a:r>
            <a:endParaRPr lang="en-US" b="1" dirty="0">
              <a:latin typeface="Times New Roman" pitchFamily="18" charset="0"/>
              <a:cs typeface="Times New Roman" pitchFamily="18" charset="0"/>
            </a:endParaRPr>
          </a:p>
        </p:txBody>
      </p:sp>
      <p:sp>
        <p:nvSpPr>
          <p:cNvPr id="3" name="TextBox 2"/>
          <p:cNvSpPr txBox="1"/>
          <p:nvPr/>
        </p:nvSpPr>
        <p:spPr>
          <a:xfrm>
            <a:off x="838200" y="1676400"/>
            <a:ext cx="7162800" cy="28623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lgn="just">
              <a:buAutoNum type="arabicPeriod"/>
            </a:pPr>
            <a:r>
              <a:rPr lang="en-US" dirty="0" smtClean="0">
                <a:latin typeface="Times New Roman" pitchFamily="18" charset="0"/>
                <a:cs typeface="Times New Roman" pitchFamily="18" charset="0"/>
              </a:rPr>
              <a:t>The Board may whenever deem fit may call an EOGM</a:t>
            </a:r>
          </a:p>
          <a:p>
            <a:pPr marL="342900" indent="-342900" algn="just">
              <a:buAutoNum type="arabicPeriod"/>
            </a:pPr>
            <a:r>
              <a:rPr lang="en-US" dirty="0" smtClean="0">
                <a:latin typeface="Times New Roman" pitchFamily="18" charset="0"/>
                <a:cs typeface="Times New Roman" pitchFamily="18" charset="0"/>
              </a:rPr>
              <a:t>The Board can also call an EOGM on submission of requisition by not less than 1/10</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of the paid up share capital of the company carrying voting right.</a:t>
            </a:r>
          </a:p>
          <a:p>
            <a:pPr marL="342900" indent="-342900" algn="just">
              <a:buAutoNum type="arabicPeriod"/>
            </a:pPr>
            <a:r>
              <a:rPr lang="en-US" dirty="0" smtClean="0">
                <a:latin typeface="Times New Roman" pitchFamily="18" charset="0"/>
                <a:cs typeface="Times New Roman" pitchFamily="18" charset="0"/>
              </a:rPr>
              <a:t>In case a company not having share capital by not less than 1/10</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of the voting power of all the members having the right to vote</a:t>
            </a:r>
          </a:p>
          <a:p>
            <a:pPr marL="342900" indent="-342900" algn="just">
              <a:buAutoNum type="arabicPeriod"/>
            </a:pPr>
            <a:r>
              <a:rPr lang="en-US" dirty="0" smtClean="0">
                <a:latin typeface="Times New Roman" pitchFamily="18" charset="0"/>
                <a:cs typeface="Times New Roman" pitchFamily="18" charset="0"/>
              </a:rPr>
              <a:t>If the Board fails to call an EOGM within 45 days from the date of submission of the valid requisition then within 3 months from the date of submission the meeting is held</a:t>
            </a:r>
          </a:p>
          <a:p>
            <a:pPr marL="342900" indent="-342900" algn="just">
              <a:buAutoNum type="arabicPeriod"/>
            </a:pPr>
            <a:endParaRPr lang="en-US" dirty="0">
              <a:latin typeface="Times New Roman" pitchFamily="18" charset="0"/>
              <a:cs typeface="Times New Roman" pitchFamily="18" charset="0"/>
            </a:endParaRPr>
          </a:p>
        </p:txBody>
      </p:sp>
      <p:sp>
        <p:nvSpPr>
          <p:cNvPr id="4" name="Rectangle 3"/>
          <p:cNvSpPr/>
          <p:nvPr/>
        </p:nvSpPr>
        <p:spPr>
          <a:xfrm>
            <a:off x="1981200" y="4724400"/>
            <a:ext cx="4191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Power of the Board to Convene EOGM</a:t>
            </a:r>
            <a:endParaRPr lang="en-US" dirty="0">
              <a:latin typeface="Times New Roman" pitchFamily="18" charset="0"/>
              <a:cs typeface="Times New Roman" pitchFamily="18" charset="0"/>
            </a:endParaRPr>
          </a:p>
        </p:txBody>
      </p:sp>
      <p:sp>
        <p:nvSpPr>
          <p:cNvPr id="5" name="TextBox 4"/>
          <p:cNvSpPr txBox="1"/>
          <p:nvPr/>
        </p:nvSpPr>
        <p:spPr>
          <a:xfrm>
            <a:off x="1066800" y="5638800"/>
            <a:ext cx="73152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1. </a:t>
            </a:r>
            <a:r>
              <a:rPr lang="en-US" dirty="0" smtClean="0">
                <a:latin typeface="Times New Roman" pitchFamily="18" charset="0"/>
                <a:cs typeface="Times New Roman" pitchFamily="18" charset="0"/>
              </a:rPr>
              <a:t>The Tribunal either </a:t>
            </a:r>
            <a:r>
              <a:rPr lang="en-US" dirty="0" err="1" smtClean="0">
                <a:latin typeface="Times New Roman" pitchFamily="18" charset="0"/>
                <a:cs typeface="Times New Roman" pitchFamily="18" charset="0"/>
              </a:rPr>
              <a:t>suo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moto</a:t>
            </a:r>
            <a:r>
              <a:rPr lang="en-US" dirty="0" smtClean="0">
                <a:latin typeface="Times New Roman" pitchFamily="18" charset="0"/>
                <a:cs typeface="Times New Roman" pitchFamily="18" charset="0"/>
              </a:rPr>
              <a:t> or on requisition of any director or member of the company who are entitled to vote order the meeting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2336</Words>
  <Application>Microsoft Office PowerPoint</Application>
  <PresentationFormat>On-screen Show (4:3)</PresentationFormat>
  <Paragraphs>181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SUNITA</dc:creator>
  <cp:lastModifiedBy>HP</cp:lastModifiedBy>
  <cp:revision>57</cp:revision>
  <dcterms:created xsi:type="dcterms:W3CDTF">2006-08-16T00:00:00Z</dcterms:created>
  <dcterms:modified xsi:type="dcterms:W3CDTF">2020-03-30T14:52:26Z</dcterms:modified>
</cp:coreProperties>
</file>