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7475D-CD46-46DB-A956-44E9D067B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13DACA5-472C-45B9-A204-CF2586B18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913E14-AA57-4486-9DC5-A83944E3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DA4120-95C9-4EA1-B484-BA00CF68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2541E-2181-4696-AAF4-3FDB46634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6691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E6982-C950-440A-AA98-D4C63671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A0B09F-B571-4ED5-A2D8-2B290DC58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4C61B7-A18F-42DC-869F-DC701984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4AF023-81F6-4DF6-93EC-9CA2C2DB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9C90E1-653A-4B8D-8A0E-48C8AAB35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790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5C77C9D-DAF6-4282-BCA5-15F392B15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CBFED3-E478-4E46-98C7-77E46E6F5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03627F-D9DC-4DC3-A798-53801E42A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774CDD-730A-4CB2-BD8B-1DF5D53B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6F972-C2E6-4B36-8898-247F544D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513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EBAE2E-9447-4AE5-B62B-D3BDB157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905B9B-01C4-4381-AAC0-CE8DAC0AD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07D4AB-4C7F-424F-B752-50497429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673035-8211-4266-9954-09F024889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459F0A-3FA1-4A5B-9500-0F60EFD1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9879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84DF21-007F-4B33-BC05-2AA83B9A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4EC7F8-A1F3-4981-B2B3-0B8ECF26C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E1B8C2-4A7B-4C31-9213-2B2EE7A9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894B4A-43FE-4E0F-951B-962B34150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455F6C-0FAE-49BA-9250-3E02E0F8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9603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930A2-0533-443F-BB7F-4FDF31C1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6FF23C-44BB-424D-9EEA-A3E3905FC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A29162-AB17-4A66-9801-6E57DCFD3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269B9B-984C-41A2-ACD5-28C3A35B7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2F52B0-30E7-47F2-8C13-57468A29B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026BBB-E552-42D7-A03C-D38BFE38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04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44DE53-DE6A-44C2-890A-CC2765C2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C32186-4122-45DB-91B1-F80855A62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6358BE-35C9-44F5-B435-D0F6A5098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8AC385A-946C-463B-B446-046BD649C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476B500-3423-4F3E-BA3B-AC00F12C6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F28A984-A46F-4C34-855A-6C7CD398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2E3E3BA-94A8-42A7-AD9B-5FC658D5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46FCF5-76BC-4528-8C78-B558FD79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36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175C9C-6648-4B4A-BDDD-84403725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DA4A73-01E5-4FFC-BC02-21757CA8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2DC3F58-106F-4E98-AE94-E37E9464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6E0B7E8-E1F1-44A5-BEB6-820BBB9F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022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9B064C1-C0A3-471F-A8B7-62B1FE26B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9A681A0-DD5E-447E-9347-4C9D5740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585739-E0A6-4F1C-8F72-919BA1A0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240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25CDB-676F-4914-8252-F1BB136D1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15F88A-C766-47EC-AD2D-4860876DA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C1FF93-9570-4915-947F-0D28A7C62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647BF-2F18-4FC0-ABD0-49E5728E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5F4B95-5467-4BAB-91F3-575470CC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9282DD-1DFC-4130-B2C8-B5521A2B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578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425C55-9F2E-4A3A-9A63-B82F713D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A034EC0-5735-4C1A-A5DA-FA8F2409C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C833C7-DEAF-44CE-BB21-2E730D705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687DE3-F664-401D-8E39-297D0660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CB0887-5AA4-47DF-BD42-B3A93D2D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994198-4B2C-4FC7-9C75-2D89AF72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316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BF88CF2-5139-47B2-A5EF-E89DCAC67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490C16-B81B-4309-A38F-5961AC3E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152AC1-FC07-48E6-A896-82ADEA48A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6FF2-74A4-4E7D-85DE-9073D98E3B6A}" type="datetimeFigureOut">
              <a:rPr lang="en-IN" smtClean="0"/>
              <a:pPr/>
              <a:t>04-04-2020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474C8F-F5FA-4FBA-8D05-1B975C0A8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4E2E94-8921-4C14-A984-56FF73D44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7A986-1278-4990-AD14-1A42811B6B5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833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A6BF0-86C8-4E5E-9385-202442D2F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INTRODUCTION TO FINANCIAL STATEMENTS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22458CB-78AF-4B73-84C1-9A23183241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                                                                                                                        By,</a:t>
            </a:r>
          </a:p>
          <a:p>
            <a:r>
              <a:rPr lang="en-US" dirty="0"/>
              <a:t>                                                                                                   </a:t>
            </a:r>
            <a:r>
              <a:rPr lang="en-US" dirty="0" err="1"/>
              <a:t>Suryata</a:t>
            </a:r>
            <a:r>
              <a:rPr lang="en-US" dirty="0"/>
              <a:t> Pradhan.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6172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12F1C3-A9E9-44B3-A7B1-B5ADC23E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90526"/>
            <a:ext cx="10515600" cy="8667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COMMON-SIZE STATEMENTS.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8AC2E2-59F3-4E66-9C29-5C7B4F645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33525"/>
            <a:ext cx="10515600" cy="45561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Advantages:</a:t>
            </a:r>
          </a:p>
          <a:p>
            <a:pPr marL="457200" indent="-457200">
              <a:buAutoNum type="arabicPeriod"/>
            </a:pPr>
            <a:r>
              <a:rPr lang="en-US" dirty="0"/>
              <a:t>Suitable for comparing firms of different sizes.</a:t>
            </a:r>
          </a:p>
          <a:p>
            <a:pPr marL="457200" indent="-457200">
              <a:buAutoNum type="arabicPeriod"/>
            </a:pPr>
            <a:r>
              <a:rPr lang="en-US" dirty="0"/>
              <a:t>Suitable for inter-firm comparison</a:t>
            </a:r>
          </a:p>
          <a:p>
            <a:pPr marL="457200" indent="-457200">
              <a:buAutoNum type="arabicPeriod"/>
            </a:pPr>
            <a:r>
              <a:rPr lang="en-US" dirty="0"/>
              <a:t>Exhibits importance of each items of respective financial statement as compared to the total.</a:t>
            </a:r>
          </a:p>
          <a:p>
            <a:pPr marL="457200" indent="-457200">
              <a:buAutoNum type="arabicPeriod"/>
            </a:pPr>
            <a:r>
              <a:rPr lang="en-US" dirty="0"/>
              <a:t>As each item of liability in the balance sheet is expressed in terms of percentage, so its easier to understand the capital structure of the co. without any problem.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As each item of asset in the balance sheet is expressed in terms of percentage, so its easier to understand the composition of fixed assets and current assets in %.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7873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12F1C3-A9E9-44B3-A7B1-B5ADC23E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90526"/>
            <a:ext cx="10515600" cy="8667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COMMON-SIZE STATEMENTS.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8AC2E2-59F3-4E66-9C29-5C7B4F645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33525"/>
            <a:ext cx="10515600" cy="45561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Disadvantages:</a:t>
            </a:r>
          </a:p>
          <a:p>
            <a:pPr marL="457200" indent="-457200">
              <a:buAutoNum type="arabicPeriod"/>
            </a:pPr>
            <a:r>
              <a:rPr lang="en-US" dirty="0"/>
              <a:t>Not useful for segment-wise analysis</a:t>
            </a:r>
          </a:p>
          <a:p>
            <a:pPr marL="457200" indent="-457200">
              <a:buAutoNum type="arabicPeriod"/>
            </a:pPr>
            <a:r>
              <a:rPr lang="en-US" dirty="0"/>
              <a:t>Not suitable for intra-firm comparison</a:t>
            </a:r>
          </a:p>
          <a:p>
            <a:pPr marL="457200" indent="-457200">
              <a:buAutoNum type="arabicPeriod"/>
            </a:pPr>
            <a:r>
              <a:rPr lang="en-US" dirty="0"/>
              <a:t>Does not help in decision making</a:t>
            </a:r>
          </a:p>
          <a:p>
            <a:pPr marL="457200" indent="-457200">
              <a:buAutoNum type="arabicPeriod"/>
            </a:pPr>
            <a:r>
              <a:rPr lang="en-US" dirty="0"/>
              <a:t>Not extensively used by the analysts as it cannot provide comparative data of different accounting years.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7871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D11E3C-B810-43BA-85E8-9A16427A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8126"/>
            <a:ext cx="10515600" cy="8762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COMMON-SIZE STATEMENTS.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1D6B3F-380E-4847-BF20-700DF306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390651"/>
            <a:ext cx="10515600" cy="469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Objectives:</a:t>
            </a:r>
          </a:p>
          <a:p>
            <a:r>
              <a:rPr lang="en-US" dirty="0"/>
              <a:t>1.Analyses the change in individual item of income statement.</a:t>
            </a:r>
          </a:p>
          <a:p>
            <a:r>
              <a:rPr lang="en-US" dirty="0"/>
              <a:t>2.To study the trend in various items of incomes and expenses.</a:t>
            </a:r>
          </a:p>
          <a:p>
            <a:r>
              <a:rPr lang="en-US" dirty="0"/>
              <a:t>3.To consider a common base for comparison.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6991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A1550-86A8-4BB8-B7BA-CB89C55A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7651"/>
            <a:ext cx="10515600" cy="9048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INDEX-NUMBER TREND ANALYSIS.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6BBE02-CF91-46D0-9363-EC70808C4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95400"/>
            <a:ext cx="10515600" cy="479425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It is an important tool for analysis of financial statements, particularly when the period of analysis covers a long period of time like 3yrs or 4yrs. Analyzing financial data using index-no. trend analysis requires choosing of a base period for all items of the financial statements.</a:t>
            </a:r>
          </a:p>
          <a:p>
            <a:r>
              <a:rPr lang="en-US" dirty="0"/>
              <a:t>In index-no. trend analysis we compute percentage changes by using the following formula</a:t>
            </a:r>
          </a:p>
          <a:p>
            <a:r>
              <a:rPr lang="en-US" dirty="0"/>
              <a:t>Trend percentage= </a:t>
            </a:r>
            <a:r>
              <a:rPr lang="en-US" u="sng" dirty="0"/>
              <a:t>current year’s figure</a:t>
            </a:r>
            <a:r>
              <a:rPr lang="en-US" dirty="0"/>
              <a:t> * 100</a:t>
            </a:r>
          </a:p>
          <a:p>
            <a:r>
              <a:rPr lang="en-US" dirty="0"/>
              <a:t>                                    Base year’s figure</a:t>
            </a:r>
          </a:p>
          <a:p>
            <a:r>
              <a:rPr lang="en-US" dirty="0"/>
              <a:t>Note: Trend % is calculated not for every item in financial statement but only important items are selected for this purpose.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8181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87962-7D95-4BBA-B0D2-CA4ADDDB3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9075"/>
            <a:ext cx="10515600" cy="9239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INDEX-NUMBER TREND ANALYSIS.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4BBCB6-9CA0-4D8C-9A33-9D024428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19201"/>
            <a:ext cx="10515600" cy="48704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Advantages:</a:t>
            </a:r>
          </a:p>
          <a:p>
            <a:r>
              <a:rPr lang="en-US" dirty="0"/>
              <a:t>1.Prompt understanding of the progress</a:t>
            </a:r>
          </a:p>
          <a:p>
            <a:r>
              <a:rPr lang="en-US" dirty="0"/>
              <a:t>2.Possibility of making inter-firm comparison.</a:t>
            </a:r>
          </a:p>
          <a:p>
            <a:r>
              <a:rPr lang="en-US" dirty="0"/>
              <a:t>3.Ensure control and decision making.</a:t>
            </a:r>
          </a:p>
          <a:p>
            <a:r>
              <a:rPr lang="en-US" dirty="0"/>
              <a:t>4.Investment decision.</a:t>
            </a:r>
          </a:p>
          <a:p>
            <a:r>
              <a:rPr lang="en-US" dirty="0"/>
              <a:t>5.Forecasting of future.</a:t>
            </a:r>
          </a:p>
          <a:p>
            <a:r>
              <a:rPr lang="en-US" dirty="0"/>
              <a:t>6.Measuring the liquidity and solvency.</a:t>
            </a:r>
          </a:p>
          <a:p>
            <a:r>
              <a:rPr lang="en-US" dirty="0"/>
              <a:t>7.Useful for comparative study.</a:t>
            </a:r>
          </a:p>
          <a:p>
            <a:r>
              <a:rPr lang="en-US" dirty="0"/>
              <a:t>8.Measuring profitability position.</a:t>
            </a:r>
          </a:p>
          <a:p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3988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042D8E-6EC4-4C5F-B8D7-B44CC9097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1450"/>
            <a:ext cx="10515600" cy="8096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INDEX-NUMBER TREND ANALYSIS.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EAF754-DE16-4E83-BD74-BAD34DB55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076325"/>
            <a:ext cx="10515600" cy="50133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Limitations:</a:t>
            </a:r>
          </a:p>
          <a:p>
            <a:r>
              <a:rPr lang="en-US" dirty="0"/>
              <a:t>1.Inflationary factor i.e. by the factors which cause  a rise in the price level.</a:t>
            </a:r>
          </a:p>
          <a:p>
            <a:r>
              <a:rPr lang="en-US" dirty="0"/>
              <a:t>2.Consistency of business factors: trend analysis over a long period of time is not always meaningful as the accounting policies followed by the entity may have changed over time.</a:t>
            </a:r>
          </a:p>
          <a:p>
            <a:r>
              <a:rPr lang="en-US" dirty="0"/>
              <a:t>3.Problem in selection of base year: base year should always be a normal year free from any abnormality.</a:t>
            </a:r>
          </a:p>
          <a:p>
            <a:r>
              <a:rPr lang="en-US" dirty="0"/>
              <a:t>4.Useless in inflationary situation: trends of data which are considered for comparison create misleading results.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0096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417</Words>
  <Application>Microsoft Office PowerPoint</Application>
  <PresentationFormat>Custom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INTRODUCTION TO FINANCIAL STATEMENTS</vt:lpstr>
      <vt:lpstr>COMMON-SIZE STATEMENTS.</vt:lpstr>
      <vt:lpstr>COMMON-SIZE STATEMENTS.</vt:lpstr>
      <vt:lpstr>COMMON-SIZE STATEMENTS.</vt:lpstr>
      <vt:lpstr>INDEX-NUMBER TREND ANALYSIS.</vt:lpstr>
      <vt:lpstr>INDEX-NUMBER TREND ANALYSIS.</vt:lpstr>
      <vt:lpstr>INDEX-NUMBER TREND ANALYSIS.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AND MANAGEMENT I</dc:title>
  <dc:creator>SURYATA PRADHAN</dc:creator>
  <cp:lastModifiedBy>HP</cp:lastModifiedBy>
  <cp:revision>7</cp:revision>
  <dcterms:created xsi:type="dcterms:W3CDTF">2020-03-31T12:44:07Z</dcterms:created>
  <dcterms:modified xsi:type="dcterms:W3CDTF">2020-04-04T14:49:24Z</dcterms:modified>
</cp:coreProperties>
</file>