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774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590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35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582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634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78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776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785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684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28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361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9D0C-C130-4398-9AAB-4F00D7EC713D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CFDD3-D8A3-4E30-A780-9DF2155A7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945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SUBJECT- HUMAN RESOURCE MANAGEMENT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CHAPTER NAME- RECRUITMENT AND SELECTION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SECTION- 2B, 2E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SEMESTER- II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TEACHER’S NAME- PUJA GUPTA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665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RECRUITMENT</a:t>
            </a:r>
            <a:endParaRPr lang="en-US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DEFINITION:- </a:t>
            </a:r>
            <a:r>
              <a:rPr lang="en-US" dirty="0" smtClean="0"/>
              <a:t>Recruitment is the process of searching the places where required prospective candidates will be available for attracting and stimulating them to apply for jobs in the organization.</a:t>
            </a:r>
          </a:p>
          <a:p>
            <a:pPr algn="just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STEPS IN RECRUITMENT PROCESS:-</a:t>
            </a:r>
          </a:p>
          <a:p>
            <a:pPr lvl="1" algn="just"/>
            <a:r>
              <a:rPr lang="en-US" dirty="0" smtClean="0"/>
              <a:t>Recruitment planning</a:t>
            </a:r>
          </a:p>
          <a:p>
            <a:pPr lvl="1" algn="just"/>
            <a:r>
              <a:rPr lang="en-US" dirty="0" smtClean="0"/>
              <a:t>Strategy development</a:t>
            </a:r>
          </a:p>
          <a:p>
            <a:pPr lvl="1" algn="just"/>
            <a:r>
              <a:rPr lang="en-US" dirty="0" smtClean="0"/>
              <a:t>Searching</a:t>
            </a:r>
          </a:p>
          <a:p>
            <a:pPr lvl="1" algn="just"/>
            <a:r>
              <a:rPr lang="en-US" dirty="0" smtClean="0"/>
              <a:t>Screening</a:t>
            </a:r>
          </a:p>
          <a:p>
            <a:pPr lvl="1" algn="just"/>
            <a:r>
              <a:rPr lang="en-US" dirty="0" smtClean="0"/>
              <a:t>Evaluation and control.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247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b="1" dirty="0" smtClean="0">
                <a:solidFill>
                  <a:srgbClr val="C00000"/>
                </a:solidFill>
              </a:rPr>
              <a:t>SOURCES OF RECRUITMENT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INTERNAL SOURCES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Promotions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Transfers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Internal advertisements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Retired employees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Present temporary or casual employees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Disabled, retired, dependents of deceased and present employees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Employee referrals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EXTERNAL SOURCES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Private employment agencies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Public advertisements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Campus recruitment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Professional organizations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Recommendations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Casual applicants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Mergers and acquisitions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E- recruitment.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783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b="1" dirty="0" smtClean="0">
                <a:solidFill>
                  <a:srgbClr val="7030A0"/>
                </a:solidFill>
              </a:rPr>
              <a:t>INTERNAL SOURCES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>
                <a:solidFill>
                  <a:srgbClr val="00B050"/>
                </a:solidFill>
              </a:rPr>
              <a:t>MEANING:- </a:t>
            </a:r>
            <a:r>
              <a:rPr lang="en-US" dirty="0" smtClean="0"/>
              <a:t>Recruitment of employees from within the organization.</a:t>
            </a:r>
          </a:p>
          <a:p>
            <a:pPr algn="just"/>
            <a:r>
              <a:rPr lang="en-US" b="1" dirty="0" smtClean="0">
                <a:solidFill>
                  <a:srgbClr val="00B050"/>
                </a:solidFill>
              </a:rPr>
              <a:t>ADVANTAGES:-</a:t>
            </a:r>
          </a:p>
          <a:p>
            <a:pPr lvl="1" algn="just"/>
            <a:r>
              <a:rPr lang="en-US" dirty="0" smtClean="0"/>
              <a:t>Less risk of selection of personnel</a:t>
            </a:r>
          </a:p>
          <a:p>
            <a:pPr lvl="1" algn="just"/>
            <a:r>
              <a:rPr lang="en-US" dirty="0" smtClean="0"/>
              <a:t>Increase in morale</a:t>
            </a:r>
          </a:p>
          <a:p>
            <a:pPr lvl="1" algn="just"/>
            <a:r>
              <a:rPr lang="en-US" dirty="0" smtClean="0"/>
              <a:t>Use of past experience</a:t>
            </a:r>
          </a:p>
          <a:p>
            <a:pPr lvl="1" algn="just"/>
            <a:r>
              <a:rPr lang="en-US" dirty="0" smtClean="0"/>
              <a:t>Easy selection and placement</a:t>
            </a:r>
          </a:p>
          <a:p>
            <a:pPr algn="just"/>
            <a:r>
              <a:rPr lang="en-US" b="1" dirty="0" smtClean="0">
                <a:solidFill>
                  <a:srgbClr val="00B050"/>
                </a:solidFill>
              </a:rPr>
              <a:t>DISADVANTAGES:-</a:t>
            </a:r>
          </a:p>
          <a:p>
            <a:pPr lvl="1" algn="just"/>
            <a:r>
              <a:rPr lang="en-US" dirty="0" smtClean="0"/>
              <a:t>Prevents entry of new candidates</a:t>
            </a:r>
          </a:p>
          <a:p>
            <a:pPr lvl="1" algn="just"/>
            <a:r>
              <a:rPr lang="en-US" dirty="0" smtClean="0"/>
              <a:t>Limited scope</a:t>
            </a:r>
          </a:p>
          <a:p>
            <a:pPr lvl="1" algn="just"/>
            <a:r>
              <a:rPr lang="en-US" dirty="0" smtClean="0"/>
              <a:t>Vacancy cannot filled immediately</a:t>
            </a:r>
          </a:p>
          <a:p>
            <a:pPr lvl="1" algn="just"/>
            <a:r>
              <a:rPr lang="en-US" dirty="0" smtClean="0"/>
              <a:t>Expensive</a:t>
            </a:r>
          </a:p>
          <a:p>
            <a:pPr lvl="1" algn="just"/>
            <a:r>
              <a:rPr lang="en-US" dirty="0" smtClean="0"/>
              <a:t>Possibility of partiality</a:t>
            </a:r>
          </a:p>
          <a:p>
            <a:pPr lvl="1" algn="just"/>
            <a:r>
              <a:rPr lang="en-US" dirty="0" smtClean="0"/>
              <a:t>Negligence of ability.</a:t>
            </a:r>
          </a:p>
        </p:txBody>
      </p:sp>
    </p:spTree>
    <p:extLst>
      <p:ext uri="{BB962C8B-B14F-4D97-AF65-F5344CB8AC3E}">
        <p14:creationId xmlns:p14="http://schemas.microsoft.com/office/powerpoint/2010/main" xmlns="" val="377912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EXTERNAL SOURCES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MEANING:- </a:t>
            </a:r>
            <a:r>
              <a:rPr lang="en-US" dirty="0" smtClean="0"/>
              <a:t>Recruitment of employees from the outside the organization.</a:t>
            </a:r>
          </a:p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ADVANTAGES:-</a:t>
            </a:r>
          </a:p>
          <a:p>
            <a:pPr lvl="1" algn="just"/>
            <a:r>
              <a:rPr lang="en-US" dirty="0" smtClean="0"/>
              <a:t>Brings new ideas</a:t>
            </a:r>
          </a:p>
          <a:p>
            <a:pPr lvl="1" algn="just"/>
            <a:r>
              <a:rPr lang="en-US" dirty="0" smtClean="0"/>
              <a:t>Wide scope</a:t>
            </a:r>
          </a:p>
          <a:p>
            <a:pPr lvl="1" algn="just"/>
            <a:r>
              <a:rPr lang="en-US" dirty="0" smtClean="0"/>
              <a:t>Expertise from other organizations</a:t>
            </a:r>
          </a:p>
          <a:p>
            <a:pPr lvl="1" algn="just"/>
            <a:r>
              <a:rPr lang="en-US" dirty="0" smtClean="0"/>
              <a:t>Less possibility of partiality  and nepotism</a:t>
            </a:r>
          </a:p>
          <a:p>
            <a:pPr lvl="1" algn="just"/>
            <a:r>
              <a:rPr lang="en-US" dirty="0" smtClean="0"/>
              <a:t>No needs to maintain confidential records</a:t>
            </a:r>
          </a:p>
          <a:p>
            <a:pPr lvl="1" algn="just"/>
            <a:r>
              <a:rPr lang="en-US" dirty="0" smtClean="0"/>
              <a:t>Reflection of new outlook</a:t>
            </a:r>
          </a:p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DISADVANTAGES:-</a:t>
            </a:r>
          </a:p>
          <a:p>
            <a:pPr lvl="1" algn="just"/>
            <a:r>
              <a:rPr lang="en-US" dirty="0" smtClean="0"/>
              <a:t>Costly</a:t>
            </a:r>
          </a:p>
          <a:p>
            <a:pPr lvl="1" algn="just"/>
            <a:r>
              <a:rPr lang="en-US" dirty="0" smtClean="0"/>
              <a:t>Time consuming</a:t>
            </a:r>
          </a:p>
          <a:p>
            <a:pPr lvl="1" algn="just"/>
            <a:r>
              <a:rPr lang="en-US" dirty="0" smtClean="0"/>
              <a:t>Attitude of dissatisfaction</a:t>
            </a:r>
          </a:p>
          <a:p>
            <a:pPr lvl="1" algn="just"/>
            <a:r>
              <a:rPr lang="en-US" dirty="0" smtClean="0"/>
              <a:t>Leaving the organizations.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222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SELECTION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MEANING:- </a:t>
            </a:r>
            <a:r>
              <a:rPr lang="en-US" dirty="0" smtClean="0"/>
              <a:t>selection is the process of choosing the duly qualified and skilled persons according to the organizational requirements of the jobs.</a:t>
            </a: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STEPS IN SELECTION PROCESS:-</a:t>
            </a:r>
          </a:p>
          <a:p>
            <a:pPr lvl="1" algn="just"/>
            <a:r>
              <a:rPr lang="en-US" dirty="0" smtClean="0"/>
              <a:t>Preliminary interviews</a:t>
            </a:r>
          </a:p>
          <a:p>
            <a:pPr lvl="1" algn="just"/>
            <a:r>
              <a:rPr lang="en-US" dirty="0" smtClean="0"/>
              <a:t>Application blanks/ forms</a:t>
            </a:r>
          </a:p>
          <a:p>
            <a:pPr lvl="1" algn="just"/>
            <a:r>
              <a:rPr lang="en-US" dirty="0" smtClean="0"/>
              <a:t>Written tests</a:t>
            </a:r>
          </a:p>
          <a:p>
            <a:pPr lvl="1" algn="just"/>
            <a:r>
              <a:rPr lang="en-US" dirty="0" smtClean="0"/>
              <a:t>Personal or employment interviews</a:t>
            </a:r>
          </a:p>
          <a:p>
            <a:pPr lvl="1" algn="just"/>
            <a:r>
              <a:rPr lang="en-US" dirty="0" smtClean="0"/>
              <a:t>Checking references</a:t>
            </a:r>
          </a:p>
          <a:p>
            <a:pPr lvl="1" algn="just"/>
            <a:r>
              <a:rPr lang="en-US" dirty="0" smtClean="0"/>
              <a:t>Medical examination</a:t>
            </a:r>
          </a:p>
          <a:p>
            <a:pPr lvl="1" algn="just"/>
            <a:r>
              <a:rPr lang="en-US" dirty="0" smtClean="0"/>
              <a:t>Selection decision</a:t>
            </a:r>
          </a:p>
          <a:p>
            <a:pPr lvl="1" algn="just"/>
            <a:r>
              <a:rPr lang="en-US" dirty="0" smtClean="0"/>
              <a:t>Job offer</a:t>
            </a:r>
          </a:p>
          <a:p>
            <a:pPr lvl="1" algn="just"/>
            <a:r>
              <a:rPr lang="en-US" dirty="0" smtClean="0"/>
              <a:t>Contract of employment.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2133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262</Words>
  <Application>Microsoft Office PowerPoint</Application>
  <PresentationFormat>Custom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SUBJECT- HUMAN RESOURCE MANAGEMENT</vt:lpstr>
      <vt:lpstr>   RECRUITMENT</vt:lpstr>
      <vt:lpstr>  SOURCES OF RECRUITMENT</vt:lpstr>
      <vt:lpstr>   INTERNAL SOURCES</vt:lpstr>
      <vt:lpstr>   EXTERNAL SOURCES</vt:lpstr>
      <vt:lpstr>    SELECTION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</dc:creator>
  <cp:lastModifiedBy>HP</cp:lastModifiedBy>
  <cp:revision>5</cp:revision>
  <dcterms:created xsi:type="dcterms:W3CDTF">2020-03-27T11:08:52Z</dcterms:created>
  <dcterms:modified xsi:type="dcterms:W3CDTF">2020-03-30T13:59:49Z</dcterms:modified>
</cp:coreProperties>
</file>