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311" r:id="rId2"/>
    <p:sldId id="312"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3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09"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C5CB91-B461-474B-92FE-92FF64A861A5}" type="doc">
      <dgm:prSet loTypeId="urn:microsoft.com/office/officeart/2005/8/layout/venn2" loCatId="relationship" qsTypeId="urn:microsoft.com/office/officeart/2005/8/quickstyle/simple3" qsCatId="simple" csTypeId="urn:microsoft.com/office/officeart/2005/8/colors/accent1_2" csCatId="accent1" phldr="1"/>
      <dgm:spPr/>
      <dgm:t>
        <a:bodyPr/>
        <a:lstStyle/>
        <a:p>
          <a:endParaRPr lang="en-US"/>
        </a:p>
      </dgm:t>
    </dgm:pt>
    <dgm:pt modelId="{DD8892F5-D9B5-486D-BC91-1AF6575DDE0E}">
      <dgm:prSet phldrT="[Text]"/>
      <dgm:spPr/>
      <dgm:t>
        <a:bodyPr/>
        <a:lstStyle/>
        <a:p>
          <a:r>
            <a:rPr lang="en-US"/>
            <a:t>E Commerce</a:t>
          </a:r>
        </a:p>
      </dgm:t>
    </dgm:pt>
    <dgm:pt modelId="{476D2081-4C19-4702-AFF4-CC9EBC7AEAC6}" type="parTrans" cxnId="{0EAD1CD7-ECE1-4D88-A423-211C9152907A}">
      <dgm:prSet/>
      <dgm:spPr/>
      <dgm:t>
        <a:bodyPr/>
        <a:lstStyle/>
        <a:p>
          <a:endParaRPr lang="en-US"/>
        </a:p>
      </dgm:t>
    </dgm:pt>
    <dgm:pt modelId="{F94A45F7-53B8-43C5-A130-F61E38C1CDD2}" type="sibTrans" cxnId="{0EAD1CD7-ECE1-4D88-A423-211C9152907A}">
      <dgm:prSet/>
      <dgm:spPr/>
      <dgm:t>
        <a:bodyPr/>
        <a:lstStyle/>
        <a:p>
          <a:endParaRPr lang="en-US"/>
        </a:p>
      </dgm:t>
    </dgm:pt>
    <dgm:pt modelId="{90463A11-D623-41B9-B04A-8A03DADBD12B}">
      <dgm:prSet phldrT="[Text]"/>
      <dgm:spPr/>
      <dgm:t>
        <a:bodyPr/>
        <a:lstStyle/>
        <a:p>
          <a:r>
            <a:rPr lang="en-US"/>
            <a:t>Social Commerce</a:t>
          </a:r>
        </a:p>
      </dgm:t>
    </dgm:pt>
    <dgm:pt modelId="{71D068A3-CC3D-446C-942A-6A2139401159}" type="parTrans" cxnId="{619C9871-1073-4B9A-9BDB-24353F9CBDAD}">
      <dgm:prSet/>
      <dgm:spPr/>
      <dgm:t>
        <a:bodyPr/>
        <a:lstStyle/>
        <a:p>
          <a:endParaRPr lang="en-US"/>
        </a:p>
      </dgm:t>
    </dgm:pt>
    <dgm:pt modelId="{A652AD45-1588-4D6D-98E4-7481774C63A4}" type="sibTrans" cxnId="{619C9871-1073-4B9A-9BDB-24353F9CBDAD}">
      <dgm:prSet/>
      <dgm:spPr/>
      <dgm:t>
        <a:bodyPr/>
        <a:lstStyle/>
        <a:p>
          <a:endParaRPr lang="en-US"/>
        </a:p>
      </dgm:t>
    </dgm:pt>
    <dgm:pt modelId="{A7241823-B01D-4619-927F-F17CA7D30500}" type="pres">
      <dgm:prSet presAssocID="{51C5CB91-B461-474B-92FE-92FF64A861A5}" presName="Name0" presStyleCnt="0">
        <dgm:presLayoutVars>
          <dgm:chMax val="7"/>
          <dgm:resizeHandles val="exact"/>
        </dgm:presLayoutVars>
      </dgm:prSet>
      <dgm:spPr/>
      <dgm:t>
        <a:bodyPr/>
        <a:lstStyle/>
        <a:p>
          <a:endParaRPr lang="en-US"/>
        </a:p>
      </dgm:t>
    </dgm:pt>
    <dgm:pt modelId="{2E7C03EE-C5A2-4C78-8358-7F1377C051B7}" type="pres">
      <dgm:prSet presAssocID="{51C5CB91-B461-474B-92FE-92FF64A861A5}" presName="comp1" presStyleCnt="0"/>
      <dgm:spPr/>
    </dgm:pt>
    <dgm:pt modelId="{9B86E8F3-1634-4FD4-8A2D-2C45556F8DD6}" type="pres">
      <dgm:prSet presAssocID="{51C5CB91-B461-474B-92FE-92FF64A861A5}" presName="circle1" presStyleLbl="node1" presStyleIdx="0" presStyleCnt="2"/>
      <dgm:spPr/>
      <dgm:t>
        <a:bodyPr/>
        <a:lstStyle/>
        <a:p>
          <a:endParaRPr lang="en-US"/>
        </a:p>
      </dgm:t>
    </dgm:pt>
    <dgm:pt modelId="{DB6327EC-95EB-4DE8-84E3-5E6F24D20A41}" type="pres">
      <dgm:prSet presAssocID="{51C5CB91-B461-474B-92FE-92FF64A861A5}" presName="c1text" presStyleLbl="node1" presStyleIdx="0" presStyleCnt="2">
        <dgm:presLayoutVars>
          <dgm:bulletEnabled val="1"/>
        </dgm:presLayoutVars>
      </dgm:prSet>
      <dgm:spPr/>
      <dgm:t>
        <a:bodyPr/>
        <a:lstStyle/>
        <a:p>
          <a:endParaRPr lang="en-US"/>
        </a:p>
      </dgm:t>
    </dgm:pt>
    <dgm:pt modelId="{F06466BC-8EB0-42E2-84E5-835AC203DC6A}" type="pres">
      <dgm:prSet presAssocID="{51C5CB91-B461-474B-92FE-92FF64A861A5}" presName="comp2" presStyleCnt="0"/>
      <dgm:spPr/>
    </dgm:pt>
    <dgm:pt modelId="{0F759675-1DC7-4145-ACC0-87F9428294EC}" type="pres">
      <dgm:prSet presAssocID="{51C5CB91-B461-474B-92FE-92FF64A861A5}" presName="circle2" presStyleLbl="node1" presStyleIdx="1" presStyleCnt="2"/>
      <dgm:spPr/>
      <dgm:t>
        <a:bodyPr/>
        <a:lstStyle/>
        <a:p>
          <a:endParaRPr lang="en-US"/>
        </a:p>
      </dgm:t>
    </dgm:pt>
    <dgm:pt modelId="{8145DA81-4F4B-42F0-8C66-75A7979E931A}" type="pres">
      <dgm:prSet presAssocID="{51C5CB91-B461-474B-92FE-92FF64A861A5}" presName="c2text" presStyleLbl="node1" presStyleIdx="1" presStyleCnt="2">
        <dgm:presLayoutVars>
          <dgm:bulletEnabled val="1"/>
        </dgm:presLayoutVars>
      </dgm:prSet>
      <dgm:spPr/>
      <dgm:t>
        <a:bodyPr/>
        <a:lstStyle/>
        <a:p>
          <a:endParaRPr lang="en-US"/>
        </a:p>
      </dgm:t>
    </dgm:pt>
  </dgm:ptLst>
  <dgm:cxnLst>
    <dgm:cxn modelId="{B1B7BCBD-62D1-4306-8E5E-DC4D6CF1F6EC}" type="presOf" srcId="{51C5CB91-B461-474B-92FE-92FF64A861A5}" destId="{A7241823-B01D-4619-927F-F17CA7D30500}" srcOrd="0" destOrd="0" presId="urn:microsoft.com/office/officeart/2005/8/layout/venn2"/>
    <dgm:cxn modelId="{0EAD1CD7-ECE1-4D88-A423-211C9152907A}" srcId="{51C5CB91-B461-474B-92FE-92FF64A861A5}" destId="{DD8892F5-D9B5-486D-BC91-1AF6575DDE0E}" srcOrd="0" destOrd="0" parTransId="{476D2081-4C19-4702-AFF4-CC9EBC7AEAC6}" sibTransId="{F94A45F7-53B8-43C5-A130-F61E38C1CDD2}"/>
    <dgm:cxn modelId="{9D154190-1A31-4991-9F9C-4FF4FB3FFACD}" type="presOf" srcId="{DD8892F5-D9B5-486D-BC91-1AF6575DDE0E}" destId="{9B86E8F3-1634-4FD4-8A2D-2C45556F8DD6}" srcOrd="0" destOrd="0" presId="urn:microsoft.com/office/officeart/2005/8/layout/venn2"/>
    <dgm:cxn modelId="{FA81CF4D-1C8D-41C7-A642-0A8442E95456}" type="presOf" srcId="{90463A11-D623-41B9-B04A-8A03DADBD12B}" destId="{0F759675-1DC7-4145-ACC0-87F9428294EC}" srcOrd="0" destOrd="0" presId="urn:microsoft.com/office/officeart/2005/8/layout/venn2"/>
    <dgm:cxn modelId="{E59C9775-260E-42F8-A97B-501501355CDD}" type="presOf" srcId="{DD8892F5-D9B5-486D-BC91-1AF6575DDE0E}" destId="{DB6327EC-95EB-4DE8-84E3-5E6F24D20A41}" srcOrd="1" destOrd="0" presId="urn:microsoft.com/office/officeart/2005/8/layout/venn2"/>
    <dgm:cxn modelId="{619C9871-1073-4B9A-9BDB-24353F9CBDAD}" srcId="{51C5CB91-B461-474B-92FE-92FF64A861A5}" destId="{90463A11-D623-41B9-B04A-8A03DADBD12B}" srcOrd="1" destOrd="0" parTransId="{71D068A3-CC3D-446C-942A-6A2139401159}" sibTransId="{A652AD45-1588-4D6D-98E4-7481774C63A4}"/>
    <dgm:cxn modelId="{F9663930-0702-407E-9493-3D6699721E33}" type="presOf" srcId="{90463A11-D623-41B9-B04A-8A03DADBD12B}" destId="{8145DA81-4F4B-42F0-8C66-75A7979E931A}" srcOrd="1" destOrd="0" presId="urn:microsoft.com/office/officeart/2005/8/layout/venn2"/>
    <dgm:cxn modelId="{8F3E87DF-CC59-41BA-B200-CCB60ACE5FDC}" type="presParOf" srcId="{A7241823-B01D-4619-927F-F17CA7D30500}" destId="{2E7C03EE-C5A2-4C78-8358-7F1377C051B7}" srcOrd="0" destOrd="0" presId="urn:microsoft.com/office/officeart/2005/8/layout/venn2"/>
    <dgm:cxn modelId="{ECB13172-AEEF-4460-8483-9E1BE9070A5C}" type="presParOf" srcId="{2E7C03EE-C5A2-4C78-8358-7F1377C051B7}" destId="{9B86E8F3-1634-4FD4-8A2D-2C45556F8DD6}" srcOrd="0" destOrd="0" presId="urn:microsoft.com/office/officeart/2005/8/layout/venn2"/>
    <dgm:cxn modelId="{DB25AC62-1AE6-4AAE-A0C2-8CAF8A86F529}" type="presParOf" srcId="{2E7C03EE-C5A2-4C78-8358-7F1377C051B7}" destId="{DB6327EC-95EB-4DE8-84E3-5E6F24D20A41}" srcOrd="1" destOrd="0" presId="urn:microsoft.com/office/officeart/2005/8/layout/venn2"/>
    <dgm:cxn modelId="{DDF31304-6D12-42BE-9837-FE28C05F4128}" type="presParOf" srcId="{A7241823-B01D-4619-927F-F17CA7D30500}" destId="{F06466BC-8EB0-42E2-84E5-835AC203DC6A}" srcOrd="1" destOrd="0" presId="urn:microsoft.com/office/officeart/2005/8/layout/venn2"/>
    <dgm:cxn modelId="{97F5D821-683A-47CD-969C-D9FA30C667EF}" type="presParOf" srcId="{F06466BC-8EB0-42E2-84E5-835AC203DC6A}" destId="{0F759675-1DC7-4145-ACC0-87F9428294EC}" srcOrd="0" destOrd="0" presId="urn:microsoft.com/office/officeart/2005/8/layout/venn2"/>
    <dgm:cxn modelId="{1E38E9D6-9589-428C-AE78-0614BD2E3E72}" type="presParOf" srcId="{F06466BC-8EB0-42E2-84E5-835AC203DC6A}" destId="{8145DA81-4F4B-42F0-8C66-75A7979E931A}" srcOrd="1" destOrd="0" presId="urn:microsoft.com/office/officeart/2005/8/layout/venn2"/>
  </dgm:cxnLst>
  <dgm:bg/>
  <dgm:whole/>
</dgm:dataModel>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98"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99"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600" name="Date Placeholder 29"/>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01" name="Footer Placeholder 18"/>
          <p:cNvSpPr>
            <a:spLocks noGrp="1"/>
          </p:cNvSpPr>
          <p:nvPr>
            <p:ph type="ftr" sz="quarter" idx="11"/>
          </p:nvPr>
        </p:nvSpPr>
        <p:spPr/>
        <p:txBody>
          <a:bodyPr/>
          <a:lstStyle/>
          <a:p>
            <a:endParaRPr lang="en-US" dirty="0"/>
          </a:p>
        </p:txBody>
      </p:sp>
      <p:sp>
        <p:nvSpPr>
          <p:cNvPr id="1048602" name="Slide Number Placeholder 2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kumimoji="0" lang="en-US" smtClean="0"/>
              <a:t>Click to edit Master title style</a:t>
            </a:r>
            <a:endParaRPr kumimoji="0" lang="en-US"/>
          </a:p>
        </p:txBody>
      </p:sp>
      <p:sp>
        <p:nvSpPr>
          <p:cNvPr id="1048646"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7" name="Date Placeholder 3"/>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48" name="Footer Placeholder 4"/>
          <p:cNvSpPr>
            <a:spLocks noGrp="1"/>
          </p:cNvSpPr>
          <p:nvPr>
            <p:ph type="ftr" sz="quarter" idx="11"/>
          </p:nvPr>
        </p:nvSpPr>
        <p:spPr/>
        <p:txBody>
          <a:bodyPr/>
          <a:lstStyle/>
          <a:p>
            <a:endParaRPr lang="en-US" dirty="0"/>
          </a:p>
        </p:txBody>
      </p:sp>
      <p:sp>
        <p:nvSpPr>
          <p:cNvPr id="1048649"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5"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1048626"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7" name="Date Placeholder 3"/>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28" name="Footer Placeholder 4"/>
          <p:cNvSpPr>
            <a:spLocks noGrp="1"/>
          </p:cNvSpPr>
          <p:nvPr>
            <p:ph type="ftr" sz="quarter" idx="11"/>
          </p:nvPr>
        </p:nvSpPr>
        <p:spPr/>
        <p:txBody>
          <a:bodyPr/>
          <a:lstStyle/>
          <a:p>
            <a:endParaRPr lang="en-US" dirty="0"/>
          </a:p>
        </p:txBody>
      </p:sp>
      <p:sp>
        <p:nvSpPr>
          <p:cNvPr id="1048629"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kumimoji="0" lang="en-US" smtClean="0"/>
              <a:t>Click to edit Master title style</a:t>
            </a:r>
            <a:endParaRPr kumimoji="0" lang="en-US"/>
          </a:p>
        </p:txBody>
      </p:sp>
      <p:sp>
        <p:nvSpPr>
          <p:cNvPr id="1048631"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32" name="Date Placeholder 3"/>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33" name="Footer Placeholder 4"/>
          <p:cNvSpPr>
            <a:spLocks noGrp="1"/>
          </p:cNvSpPr>
          <p:nvPr>
            <p:ph type="ftr" sz="quarter" idx="11"/>
          </p:nvPr>
        </p:nvSpPr>
        <p:spPr/>
        <p:txBody>
          <a:bodyPr/>
          <a:lstStyle/>
          <a:p>
            <a:endParaRPr lang="en-US" dirty="0"/>
          </a:p>
        </p:txBody>
      </p:sp>
      <p:sp>
        <p:nvSpPr>
          <p:cNvPr id="1048634"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50"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51"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52" name="Date Placeholder 3"/>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53" name="Footer Placeholder 4"/>
          <p:cNvSpPr>
            <a:spLocks noGrp="1"/>
          </p:cNvSpPr>
          <p:nvPr>
            <p:ph type="ftr" sz="quarter" idx="11"/>
          </p:nvPr>
        </p:nvSpPr>
        <p:spPr/>
        <p:txBody>
          <a:bodyPr/>
          <a:lstStyle/>
          <a:p>
            <a:endParaRPr lang="en-US" dirty="0"/>
          </a:p>
        </p:txBody>
      </p:sp>
      <p:sp>
        <p:nvSpPr>
          <p:cNvPr id="1048654" name="Slide Number Placeholder 5"/>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5"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1048656"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7"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8" name="Date Placeholder 4"/>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59" name="Footer Placeholder 5"/>
          <p:cNvSpPr>
            <a:spLocks noGrp="1"/>
          </p:cNvSpPr>
          <p:nvPr>
            <p:ph type="ftr" sz="quarter" idx="11"/>
          </p:nvPr>
        </p:nvSpPr>
        <p:spPr/>
        <p:txBody>
          <a:bodyPr/>
          <a:lstStyle/>
          <a:p>
            <a:endParaRPr lang="en-US" dirty="0"/>
          </a:p>
        </p:txBody>
      </p:sp>
      <p:sp>
        <p:nvSpPr>
          <p:cNvPr id="1048660" name="Slide Number Placeholder 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1"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1048662"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3"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64"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5"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6" name="Date Placeholder 6"/>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67" name="Footer Placeholder 7"/>
          <p:cNvSpPr>
            <a:spLocks noGrp="1"/>
          </p:cNvSpPr>
          <p:nvPr>
            <p:ph type="ftr" sz="quarter" idx="11"/>
          </p:nvPr>
        </p:nvSpPr>
        <p:spPr/>
        <p:txBody>
          <a:bodyPr/>
          <a:lstStyle/>
          <a:p>
            <a:endParaRPr lang="en-US" dirty="0"/>
          </a:p>
        </p:txBody>
      </p:sp>
      <p:sp>
        <p:nvSpPr>
          <p:cNvPr id="1048668" name="Slide Number Placeholder 8"/>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590" name="Date Placeholder 2"/>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591" name="Footer Placeholder 3"/>
          <p:cNvSpPr>
            <a:spLocks noGrp="1"/>
          </p:cNvSpPr>
          <p:nvPr>
            <p:ph type="ftr" sz="quarter" idx="11"/>
          </p:nvPr>
        </p:nvSpPr>
        <p:spPr/>
        <p:txBody>
          <a:bodyPr/>
          <a:lstStyle/>
          <a:p>
            <a:endParaRPr lang="en-US" dirty="0"/>
          </a:p>
        </p:txBody>
      </p:sp>
      <p:sp>
        <p:nvSpPr>
          <p:cNvPr id="1048592" name="Slide Number Placeholder 4"/>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5" name="Date Placeholder 1"/>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586" name="Footer Placeholder 2"/>
          <p:cNvSpPr>
            <a:spLocks noGrp="1"/>
          </p:cNvSpPr>
          <p:nvPr>
            <p:ph type="ftr" sz="quarter" idx="11"/>
          </p:nvPr>
        </p:nvSpPr>
        <p:spPr/>
        <p:txBody>
          <a:bodyPr/>
          <a:lstStyle/>
          <a:p>
            <a:endParaRPr lang="en-US" dirty="0"/>
          </a:p>
        </p:txBody>
      </p:sp>
      <p:sp>
        <p:nvSpPr>
          <p:cNvPr id="1048587" name="Slide Number Placeholder 3"/>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9"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70"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1048671"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72" name="Date Placeholder 4"/>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73" name="Footer Placeholder 5"/>
          <p:cNvSpPr>
            <a:spLocks noGrp="1"/>
          </p:cNvSpPr>
          <p:nvPr>
            <p:ph type="ftr" sz="quarter" idx="11"/>
          </p:nvPr>
        </p:nvSpPr>
        <p:spPr/>
        <p:txBody>
          <a:bodyPr/>
          <a:lstStyle/>
          <a:p>
            <a:endParaRPr lang="en-US" dirty="0"/>
          </a:p>
        </p:txBody>
      </p:sp>
      <p:sp>
        <p:nvSpPr>
          <p:cNvPr id="1048674" name="Slide Number Placeholder 6"/>
          <p:cNvSpPr>
            <a:spLocks noGrp="1"/>
          </p:cNvSpPr>
          <p:nvPr>
            <p:ph type="sldNum" sz="quarter" idx="12"/>
          </p:nvPr>
        </p:nvSpPr>
        <p:spPr/>
        <p:txBody>
          <a:bodyPr/>
          <a:lstStyle/>
          <a:p>
            <a:fld id="{A9159979-5497-4A73-B003-D287478553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35"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636"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48637"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38"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39" name="Date Placeholder 4"/>
          <p:cNvSpPr>
            <a:spLocks noGrp="1"/>
          </p:cNvSpPr>
          <p:nvPr>
            <p:ph type="dt" sz="half" idx="10"/>
          </p:nvPr>
        </p:nvSpPr>
        <p:spPr/>
        <p:txBody>
          <a:bodyPr/>
          <a:lstStyle/>
          <a:p>
            <a:fld id="{C69C17B1-222D-4ED7-818B-BCB9A5EFA770}" type="datetimeFigureOut">
              <a:rPr lang="en-US" smtClean="0"/>
              <a:pPr/>
              <a:t>4/1/2020</a:t>
            </a:fld>
            <a:endParaRPr lang="en-US" dirty="0"/>
          </a:p>
        </p:txBody>
      </p:sp>
      <p:sp>
        <p:nvSpPr>
          <p:cNvPr id="1048640" name="Footer Placeholder 5"/>
          <p:cNvSpPr>
            <a:spLocks noGrp="1"/>
          </p:cNvSpPr>
          <p:nvPr>
            <p:ph type="ftr" sz="quarter" idx="11"/>
          </p:nvPr>
        </p:nvSpPr>
        <p:spPr/>
        <p:txBody>
          <a:bodyPr/>
          <a:lstStyle/>
          <a:p>
            <a:endParaRPr lang="en-US" dirty="0"/>
          </a:p>
        </p:txBody>
      </p:sp>
      <p:sp>
        <p:nvSpPr>
          <p:cNvPr id="1048641" name="Slide Number Placeholder 6"/>
          <p:cNvSpPr>
            <a:spLocks noGrp="1"/>
          </p:cNvSpPr>
          <p:nvPr>
            <p:ph type="sldNum" sz="quarter" idx="12"/>
          </p:nvPr>
        </p:nvSpPr>
        <p:spPr>
          <a:xfrm>
            <a:off x="8077200" y="6356350"/>
            <a:ext cx="609600" cy="365125"/>
          </a:xfrm>
        </p:spPr>
        <p:txBody>
          <a:bodyPr/>
          <a:lstStyle/>
          <a:p>
            <a:fld id="{A9159979-5497-4A73-B003-D28747855336}" type="slidenum">
              <a:rPr lang="en-US" smtClean="0"/>
              <a:pPr/>
              <a:t>‹#›</a:t>
            </a:fld>
            <a:endParaRPr lang="en-US" dirty="0"/>
          </a:p>
        </p:txBody>
      </p:sp>
      <p:sp>
        <p:nvSpPr>
          <p:cNvPr id="1048642"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48643"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644"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9C17B1-222D-4ED7-818B-BCB9A5EFA770}" type="datetimeFigureOut">
              <a:rPr lang="en-US" smtClean="0"/>
              <a:pPr/>
              <a:t>4/1/2020</a:t>
            </a:fld>
            <a:endParaRPr lang="en-US" dirty="0"/>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159979-5497-4A73-B003-D28747855336}" type="slidenum">
              <a:rPr lang="en-US" smtClean="0"/>
              <a:pPr/>
              <a:t>‹#›</a:t>
            </a:fld>
            <a:endParaRPr lang="en-US" dirty="0"/>
          </a:p>
        </p:txBody>
      </p:sp>
      <p:grpSp>
        <p:nvGrpSpPr>
          <p:cNvPr id="23"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ctrTitle"/>
          </p:nvPr>
        </p:nvSpPr>
        <p:spPr>
          <a:xfrm>
            <a:off x="152400" y="228600"/>
            <a:ext cx="8686800" cy="2819400"/>
          </a:xfrm>
        </p:spPr>
        <p:txBody>
          <a:bodyPr>
            <a:noAutofit/>
          </a:bodyPr>
          <a:lstStyle/>
          <a:p>
            <a:pPr lvl="0" fontAlgn="base">
              <a:spcAft>
                <a:spcPct val="0"/>
              </a:spcAft>
            </a:pPr>
            <a:r>
              <a:rPr lang="en-US" sz="3200" u="sng" dirty="0" smtClean="0">
                <a:solidFill>
                  <a:srgbClr val="FFFFFF"/>
                </a:solidFill>
                <a:effectLst/>
                <a:latin typeface="Calibri" pitchFamily="34" charset="0"/>
                <a:ea typeface="Times New Roman" pitchFamily="18" charset="0"/>
                <a:cs typeface="Times New Roman" pitchFamily="18" charset="0"/>
              </a:rPr>
              <a:t>Subject : ECOMMERCE AND BUSINESS COMMUNICATION</a:t>
            </a:r>
            <a:br>
              <a:rPr lang="en-US" sz="3200" u="sng" dirty="0" smtClean="0">
                <a:solidFill>
                  <a:srgbClr val="FFFFFF"/>
                </a:solidFill>
                <a:effectLst/>
                <a:latin typeface="Calibri" pitchFamily="34" charset="0"/>
                <a:ea typeface="Times New Roman" pitchFamily="18" charset="0"/>
                <a:cs typeface="Times New Roman" pitchFamily="18" charset="0"/>
              </a:rPr>
            </a:br>
            <a:r>
              <a:rPr lang="en-US" sz="3200" u="sng" dirty="0" smtClean="0">
                <a:solidFill>
                  <a:srgbClr val="FFFFFF"/>
                </a:solidFill>
                <a:effectLst/>
                <a:latin typeface="Calibri" pitchFamily="34" charset="0"/>
                <a:ea typeface="Times New Roman" pitchFamily="18" charset="0"/>
                <a:cs typeface="Times New Roman" pitchFamily="18" charset="0"/>
              </a:rPr>
              <a:t>Topic: NEW TREND IN E COMMERCE</a:t>
            </a:r>
            <a:br>
              <a:rPr lang="en-US" sz="3200" u="sng" dirty="0" smtClean="0">
                <a:solidFill>
                  <a:srgbClr val="FFFFFF"/>
                </a:solidFill>
                <a:effectLst/>
                <a:latin typeface="Calibri" pitchFamily="34" charset="0"/>
                <a:ea typeface="Times New Roman" pitchFamily="18" charset="0"/>
                <a:cs typeface="Times New Roman" pitchFamily="18" charset="0"/>
              </a:rPr>
            </a:br>
            <a:r>
              <a:rPr lang="en-US" sz="3200" u="sng" dirty="0" smtClean="0">
                <a:solidFill>
                  <a:srgbClr val="FFFFFF"/>
                </a:solidFill>
                <a:effectLst/>
                <a:latin typeface="Calibri" pitchFamily="34" charset="0"/>
                <a:ea typeface="Times New Roman" pitchFamily="18" charset="0"/>
                <a:cs typeface="Times New Roman" pitchFamily="18" charset="0"/>
              </a:rPr>
              <a:t>SEM -II</a:t>
            </a:r>
            <a:endParaRPr lang="en-US" sz="3200" u="sng" dirty="0" smtClean="0">
              <a:solidFill>
                <a:srgbClr val="365F91"/>
              </a:solidFill>
              <a:effectLst/>
              <a:latin typeface="Cambria" pitchFamily="18" charset="0"/>
              <a:ea typeface="Times New Roman" pitchFamily="18" charset="0"/>
              <a:cs typeface="Times New Roman" pitchFamily="18" charset="0"/>
            </a:endParaRPr>
          </a:p>
        </p:txBody>
      </p:sp>
      <p:sp>
        <p:nvSpPr>
          <p:cNvPr id="1048604" name="Subtitle 2"/>
          <p:cNvSpPr>
            <a:spLocks noGrp="1"/>
          </p:cNvSpPr>
          <p:nvPr>
            <p:ph type="subTitle" idx="1"/>
          </p:nvPr>
        </p:nvSpPr>
        <p:spPr/>
        <p:txBody>
          <a:bodyPr/>
          <a:lstStyle/>
          <a:p>
            <a:r>
              <a:rPr lang="en-US" dirty="0" smtClean="0"/>
              <a:t>Teacher:- S.BHATTACHARYYA </a:t>
            </a:r>
          </a:p>
          <a:p>
            <a:r>
              <a:rPr lang="en-US" dirty="0" smtClean="0"/>
              <a:t>Dept. of Commerce</a:t>
            </a:r>
          </a:p>
          <a:p>
            <a:r>
              <a:rPr lang="en-US" dirty="0" smtClean="0"/>
              <a:t>T H K Jain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228600"/>
            <a:ext cx="861060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Digital Marketing</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Definitions: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Digital Marketing is the Promotion of the Products or Brands Through One or More Form of the Digital Technologies On the Internet Such As Social Media, Mobile Phone, Display Advertising, Or Any Other Digital Platform.</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Marketing Activities That Use the Electronic Device or Internet.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800" dirty="0" smtClean="0">
              <a:solidFill>
                <a:srgbClr val="000000"/>
              </a:solidFill>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Also Termed As Internet Marketing, Online Marketing, Web Marketing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2400" y="304801"/>
            <a:ext cx="8610600" cy="59939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Objectives of Digital Marketing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Creating Brand Awareness: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When People Starts Sharing the content of the Web Pages, It Will be Seen By the Other Users Will Lead To Brand Awareness.</a:t>
            </a:r>
          </a:p>
          <a:p>
            <a:pPr marL="0" marR="0" lvl="0" indent="0" algn="just" defTabSz="914400" rtl="0" eaLnBrk="0" fontAlgn="base" latinLnBrk="0" hangingPunct="0">
              <a:lnSpc>
                <a:spcPct val="100000"/>
              </a:lnSpc>
              <a:spcBef>
                <a:spcPct val="0"/>
              </a:spcBef>
              <a:spcAft>
                <a:spcPct val="0"/>
              </a:spcAft>
              <a:buClrTx/>
              <a:buSzTx/>
              <a:tabLst/>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Enhancing connectivity: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Enhancing the Interactions And Connectivity Amongst the Target Audiences.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 Market Share: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Developing the Market Segmentation And Increase the Market Share on the Basis of the Product.</a:t>
            </a: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Uses the</a:t>
            </a: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Latest Trend of the Marketing Strategy Which Help to Earn the Highest Revenue And Increased Return on Investment(ROI)</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Increased Brand Loyalty: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All Quality Content Generated By the Users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Satisfying The Consumer’s Needs: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Consumer’s Satisfaction is the Main Focus And It Will ne Successful By the Regular Interaction With the Consumers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Wide Coverage And Instant feedback: To reach wider section of the Large Consumers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28600" y="228600"/>
            <a:ext cx="8610600" cy="62940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Methods of Digital Marketing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Content Marketing: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Ensures the Quality Content Will be the Core of Every Marketing Activity.</a:t>
            </a:r>
          </a:p>
          <a:p>
            <a:pPr marL="0" marR="0" lvl="0" indent="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Search Engine </a:t>
            </a:r>
            <a:r>
              <a:rPr kumimoji="0" lang="en-US" sz="2000" b="1" i="0" u="sng"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Organisation</a:t>
            </a: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By </a:t>
            </a:r>
            <a:r>
              <a:rPr kumimoji="0" lang="en-US" sz="2000" b="0"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Optimising</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the Content For the Search Engine of the Business Houses Can Grow Overtime. Example: Positioning Website Titles, Description And Loading Speed.</a:t>
            </a:r>
          </a:p>
          <a:p>
            <a:pPr marL="0" marR="0" lvl="0" indent="0" algn="just" defTabSz="914400" rtl="0" eaLnBrk="0" fontAlgn="base" latinLnBrk="0" hangingPunct="0">
              <a:lnSpc>
                <a:spcPct val="100000"/>
              </a:lnSpc>
              <a:spcBef>
                <a:spcPct val="0"/>
              </a:spcBef>
              <a:spcAft>
                <a:spcPct val="0"/>
              </a:spcAft>
              <a:buClrTx/>
              <a:buSzTx/>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Search Engine Marketing: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Example: The Ads Put on the particular Web Search Engine.</a:t>
            </a:r>
          </a:p>
          <a:p>
            <a:pPr marL="0" marR="0" lvl="0" indent="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Media Marketing: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Process of Using the Social Media Platform has Changed the Way of The Marketing. The Combination of Social Media Platform And Smartphone Facilitated the Process of the Social Media Marketing</a:t>
            </a:r>
          </a:p>
          <a:p>
            <a:pPr marL="0" marR="0" lvl="0" indent="0" algn="just" defTabSz="914400" rtl="0" eaLnBrk="0" fontAlgn="base" latinLnBrk="0" hangingPunct="0">
              <a:lnSpc>
                <a:spcPct val="100000"/>
              </a:lnSpc>
              <a:spcBef>
                <a:spcPct val="0"/>
              </a:spcBef>
              <a:spcAft>
                <a:spcPct val="0"/>
              </a:spcAft>
              <a:buClrTx/>
              <a:buSzTx/>
              <a:tabLst/>
            </a:pPr>
            <a:endParaRPr kumimoji="0" lang="en-US" sz="1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Pay Per click Advertising:</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Example: Display Advertising</a:t>
            </a:r>
          </a:p>
          <a:p>
            <a:pPr marL="0" marR="0" lvl="0" indent="0" algn="just" defTabSz="914400" rtl="0" eaLnBrk="0" fontAlgn="base" latinLnBrk="0" hangingPunct="0">
              <a:lnSpc>
                <a:spcPct val="100000"/>
              </a:lnSpc>
              <a:spcBef>
                <a:spcPct val="0"/>
              </a:spcBef>
              <a:spcAft>
                <a:spcPct val="0"/>
              </a:spcAft>
              <a:buClrTx/>
              <a:buSzTx/>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Email Marketing:</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It is the Use of the Electronic Mail As the Platform to Promote the Products or the Services</a:t>
            </a:r>
          </a:p>
          <a:p>
            <a:pPr marL="0" marR="0" lvl="0" indent="0" algn="just"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Television Advertising:</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Most Popular Strategy for Promoting Goods And Service</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33400" y="457200"/>
            <a:ext cx="8001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Limitations of Digital marketing: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0"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strike="noStrike" cap="none" normalizeH="0" baseline="0" dirty="0" smtClean="0">
                <a:ln>
                  <a:noFill/>
                </a:ln>
                <a:solidFill>
                  <a:srgbClr val="000000"/>
                </a:solidFill>
                <a:effectLst/>
                <a:latin typeface="Calibri" pitchFamily="34" charset="0"/>
                <a:ea typeface="Calibri" pitchFamily="34" charset="0"/>
                <a:cs typeface="Times New Roman" pitchFamily="18" charset="0"/>
              </a:rPr>
              <a:t>Limitation of Internet Accessibility</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Dependability of the Technology</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strike="noStrike" cap="none" normalizeH="0" baseline="0" dirty="0" smtClean="0">
                <a:ln>
                  <a:noFill/>
                </a:ln>
                <a:solidFill>
                  <a:srgbClr val="000000"/>
                </a:solidFill>
                <a:effectLst/>
                <a:latin typeface="Calibri" pitchFamily="34" charset="0"/>
                <a:ea typeface="Calibri" pitchFamily="34" charset="0"/>
                <a:cs typeface="Times New Roman" pitchFamily="18" charset="0"/>
              </a:rPr>
              <a:t>Highest Competition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strike="noStrike" cap="none" normalizeH="0" baseline="0" dirty="0" smtClean="0">
                <a:ln>
                  <a:noFill/>
                </a:ln>
                <a:solidFill>
                  <a:srgbClr val="000000"/>
                </a:solidFill>
                <a:effectLst/>
                <a:latin typeface="Calibri" pitchFamily="34" charset="0"/>
                <a:ea typeface="Calibri" pitchFamily="34" charset="0"/>
                <a:cs typeface="Times New Roman" pitchFamily="18" charset="0"/>
              </a:rPr>
              <a:t>Highest Cost</a:t>
            </a:r>
            <a:endParaRPr kumimoji="0" lang="en-US" sz="2400" b="0" i="0"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52400" y="228600"/>
            <a:ext cx="8686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Media</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Objectives of Advertisement in Social Media: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Good Connectivity: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Users of Social Website Actively Participate To Share Their Views on the Respective Social Websites. The Websites Creates Good Connectivity Among All the People of the Different Locations.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Brand Promotion: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Basic Objective of the Marketers to Promote Brands And Their Content Through the Attractive Websites.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Highest Search Engine Ranking: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Advertisement in Social Media Leads to Highest Search engine Ranking By the Sharing Links to the Contents on the Websites.</a:t>
            </a:r>
          </a:p>
          <a:p>
            <a:pPr marL="0" marR="0" lvl="0" indent="0" algn="just"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Consistence Audience Growth: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 well turned-out Websites Helps to create a center attention of the New Visitors</a:t>
            </a:r>
          </a:p>
          <a:p>
            <a:pPr marL="0" marR="0" lvl="0" indent="0" algn="just"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Developing Good Correlation: </a:t>
            </a: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Some Websites Encourage People to Connect the Business Platforms.</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AutoShape 6"/>
          <p:cNvSpPr>
            <a:spLocks noChangeArrowheads="1"/>
          </p:cNvSpPr>
          <p:nvPr/>
        </p:nvSpPr>
        <p:spPr bwMode="auto">
          <a:xfrm>
            <a:off x="3581400" y="1066800"/>
            <a:ext cx="209550" cy="304800"/>
          </a:xfrm>
          <a:prstGeom prst="downArrow">
            <a:avLst>
              <a:gd name="adj1" fmla="val 50000"/>
              <a:gd name="adj2" fmla="val 3636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29700" name="AutoShape 4"/>
          <p:cNvSpPr>
            <a:spLocks noChangeArrowheads="1"/>
          </p:cNvSpPr>
          <p:nvPr/>
        </p:nvSpPr>
        <p:spPr bwMode="auto">
          <a:xfrm>
            <a:off x="3733800" y="2667000"/>
            <a:ext cx="209550" cy="304800"/>
          </a:xfrm>
          <a:prstGeom prst="downArrow">
            <a:avLst>
              <a:gd name="adj1" fmla="val 50000"/>
              <a:gd name="adj2" fmla="val 3636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29699" name="AutoShape 3"/>
          <p:cNvSpPr>
            <a:spLocks noChangeArrowheads="1"/>
          </p:cNvSpPr>
          <p:nvPr/>
        </p:nvSpPr>
        <p:spPr bwMode="auto">
          <a:xfrm>
            <a:off x="3733800" y="3352800"/>
            <a:ext cx="209550" cy="304800"/>
          </a:xfrm>
          <a:prstGeom prst="downArrow">
            <a:avLst>
              <a:gd name="adj1" fmla="val 50000"/>
              <a:gd name="adj2" fmla="val 3636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29698" name="AutoShape 2"/>
          <p:cNvSpPr>
            <a:spLocks noChangeArrowheads="1"/>
          </p:cNvSpPr>
          <p:nvPr/>
        </p:nvSpPr>
        <p:spPr bwMode="auto">
          <a:xfrm>
            <a:off x="3657600" y="4419600"/>
            <a:ext cx="209550" cy="304800"/>
          </a:xfrm>
          <a:prstGeom prst="downArrow">
            <a:avLst>
              <a:gd name="adj1" fmla="val 50000"/>
              <a:gd name="adj2" fmla="val 3636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29697" name="AutoShape 1"/>
          <p:cNvSpPr>
            <a:spLocks noChangeArrowheads="1"/>
          </p:cNvSpPr>
          <p:nvPr/>
        </p:nvSpPr>
        <p:spPr bwMode="auto">
          <a:xfrm>
            <a:off x="3657600" y="5562600"/>
            <a:ext cx="209550" cy="304800"/>
          </a:xfrm>
          <a:prstGeom prst="downArrow">
            <a:avLst>
              <a:gd name="adj1" fmla="val 50000"/>
              <a:gd name="adj2" fmla="val 3636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US" sz="1600" dirty="0"/>
          </a:p>
        </p:txBody>
      </p:sp>
      <p:sp>
        <p:nvSpPr>
          <p:cNvPr id="29701" name="AutoShape 5"/>
          <p:cNvSpPr>
            <a:spLocks noChangeArrowheads="1"/>
          </p:cNvSpPr>
          <p:nvPr/>
        </p:nvSpPr>
        <p:spPr bwMode="auto">
          <a:xfrm>
            <a:off x="3581400" y="1981200"/>
            <a:ext cx="209550" cy="304800"/>
          </a:xfrm>
          <a:prstGeom prst="downArrow">
            <a:avLst>
              <a:gd name="adj1" fmla="val 50000"/>
              <a:gd name="adj2" fmla="val 3636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29703" name="Rectangle 7"/>
          <p:cNvSpPr>
            <a:spLocks noChangeArrowheads="1"/>
          </p:cNvSpPr>
          <p:nvPr/>
        </p:nvSpPr>
        <p:spPr bwMode="auto">
          <a:xfrm>
            <a:off x="0" y="15240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Procedure of the Social Media Advertising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Registration the name of the User in the Website And Create An Account to </a:t>
            </a:r>
            <a:r>
              <a:rPr kumimoji="0" lang="en-US" sz="1600" b="1" i="0" u="none" strike="noStrike" cap="none" normalizeH="0" baseline="0" dirty="0" err="1" smtClean="0">
                <a:ln>
                  <a:noFill/>
                </a:ln>
                <a:solidFill>
                  <a:srgbClr val="000000"/>
                </a:solidFill>
                <a:effectLst/>
                <a:latin typeface="Calibri" pitchFamily="34" charset="0"/>
                <a:ea typeface="Calibri" pitchFamily="34" charset="0"/>
                <a:cs typeface="Times New Roman" pitchFamily="18" charset="0"/>
              </a:rPr>
              <a:t>Devolop</a:t>
            </a:r>
            <a:r>
              <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the Social Identity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29704" name="Rectangle 8"/>
          <p:cNvSpPr>
            <a:spLocks noChangeArrowheads="1"/>
          </p:cNvSpPr>
          <p:nvPr/>
        </p:nvSpPr>
        <p:spPr bwMode="auto">
          <a:xfrm>
            <a:off x="304800" y="1143000"/>
            <a:ext cx="8458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r>
              <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Selecting the Category Relating to the Particular Product And Giving the Page Name</a:t>
            </a:r>
          </a:p>
          <a:p>
            <a:pPr lvl="0" eaLnBrk="0" fontAlgn="base" hangingPunct="0">
              <a:spcBef>
                <a:spcPct val="0"/>
              </a:spcBef>
              <a:spcAft>
                <a:spcPct val="0"/>
              </a:spcAft>
            </a:pPr>
            <a:r>
              <a:rPr lang="en-US" sz="1600" b="1" dirty="0" smtClean="0">
                <a:solidFill>
                  <a:srgbClr val="000000"/>
                </a:solidFill>
                <a:latin typeface="Calibri" pitchFamily="34" charset="0"/>
                <a:ea typeface="Calibri" pitchFamily="34" charset="0"/>
                <a:cs typeface="Times New Roman" pitchFamily="18" charset="0"/>
              </a:rPr>
              <a:t>Which represents the Products Belongs to</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29705" name="Rectangle 9"/>
          <p:cNvSpPr>
            <a:spLocks noChangeArrowheads="1"/>
          </p:cNvSpPr>
          <p:nvPr/>
        </p:nvSpPr>
        <p:spPr bwMode="auto">
          <a:xfrm>
            <a:off x="152400" y="1600200"/>
            <a:ext cx="8839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b="1" dirty="0" smtClean="0">
                <a:solidFill>
                  <a:srgbClr val="000000"/>
                </a:solidFill>
                <a:latin typeface="Calibri" pitchFamily="34" charset="0"/>
                <a:ea typeface="Calibri" pitchFamily="34" charset="0"/>
                <a:cs typeface="Times New Roman" pitchFamily="18" charset="0"/>
              </a:rPr>
              <a:t>           </a:t>
            </a:r>
            <a:r>
              <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Perfect Picture or logo Thai is Suitable for the Particular Product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29706" name="Rectangle 10"/>
          <p:cNvSpPr>
            <a:spLocks noChangeArrowheads="1"/>
          </p:cNvSpPr>
          <p:nvPr/>
        </p:nvSpPr>
        <p:spPr bwMode="auto">
          <a:xfrm>
            <a:off x="914400" y="2514601"/>
            <a:ext cx="7391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 Short Simple And suitable Brief Description Needs to be Created for the Particular Product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29707" name="Rectangle 11"/>
          <p:cNvSpPr>
            <a:spLocks noChangeArrowheads="1"/>
          </p:cNvSpPr>
          <p:nvPr/>
        </p:nvSpPr>
        <p:spPr bwMode="auto">
          <a:xfrm>
            <a:off x="1143000" y="3200400"/>
            <a:ext cx="6248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 Proper Background to be Preferred for the Particular Product Will Match the Description of the Product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29708" name="Rectangle 12"/>
          <p:cNvSpPr>
            <a:spLocks noChangeArrowheads="1"/>
          </p:cNvSpPr>
          <p:nvPr/>
        </p:nvSpPr>
        <p:spPr bwMode="auto">
          <a:xfrm>
            <a:off x="1828800" y="4343400"/>
            <a:ext cx="44196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 Web address Or Web page Required to be Set for the Particular Users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29709" name="Rectangle 13"/>
          <p:cNvSpPr>
            <a:spLocks noChangeArrowheads="1"/>
          </p:cNvSpPr>
          <p:nvPr/>
        </p:nvSpPr>
        <p:spPr bwMode="auto">
          <a:xfrm>
            <a:off x="990600" y="5410200"/>
            <a:ext cx="5562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rPr>
              <a:t/>
            </a:r>
            <a:br>
              <a:rPr kumimoji="0" lang="en-US" sz="1600" b="0" i="0" u="none" strike="noStrike" cap="none" normalizeH="0" baseline="0" dirty="0" smtClean="0">
                <a:ln>
                  <a:noFill/>
                </a:ln>
                <a:solidFill>
                  <a:schemeClr val="tx1"/>
                </a:solidFill>
                <a:effectLst/>
                <a:latin typeface="Arial" pitchFamily="34" charset="0"/>
              </a:rPr>
            </a:br>
            <a:r>
              <a:rPr kumimoji="0" lang="en-US" sz="1600" b="0" i="0" u="none" strike="noStrike" cap="none" normalizeH="0" dirty="0" smtClean="0">
                <a:ln>
                  <a:noFill/>
                </a:ln>
                <a:solidFill>
                  <a:schemeClr val="tx1"/>
                </a:solidFill>
                <a:effectLst/>
                <a:latin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600" dirty="0" smtClean="0">
                <a:latin typeface="Arial" pitchFamily="34" charset="0"/>
                <a:ea typeface="Calibri" pitchFamily="34" charset="0"/>
                <a:cs typeface="Times New Roman" pitchFamily="18" charset="0"/>
              </a:rPr>
              <a:t>                      </a:t>
            </a:r>
            <a:r>
              <a:rPr kumimoji="0" lang="en-US" sz="16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Start Targeting And Potential Audiences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04800" y="304801"/>
            <a:ext cx="777240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Advantages of Social Media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Cost Effectiveness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 Brand Awareness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Improved Brand Loyalty</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 Consumer satisfaction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Reaching Wide Varity of the Customer</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b="1"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Improved search engine Ranking</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533400" y="2209800"/>
            <a:ext cx="8305800" cy="990600"/>
          </a:xfrm>
        </p:spPr>
        <p:txBody>
          <a:bodyPr>
            <a:normAutofit/>
          </a:bodyPr>
          <a:lstStyle/>
          <a:p>
            <a:pPr algn="ctr"/>
            <a:r>
              <a:rPr lang="en-US" sz="3600" dirty="0" smtClean="0"/>
              <a:t>Thank You</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447800"/>
          <a:ext cx="57150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457200" y="228600"/>
            <a:ext cx="8382000" cy="1115690"/>
          </a:xfrm>
          <a:prstGeom prst="rect">
            <a:avLst/>
          </a:prstGeom>
        </p:spPr>
        <p:txBody>
          <a:bodyPr wrap="square">
            <a:spAutoFit/>
          </a:bodyPr>
          <a:lstStyle/>
          <a:p>
            <a:pPr lvl="0" algn="ctr" fontAlgn="base">
              <a:spcBef>
                <a:spcPct val="0"/>
              </a:spcBef>
              <a:spcAft>
                <a:spcPct val="0"/>
              </a:spcAft>
            </a:pPr>
            <a:r>
              <a:rPr lang="en-US" sz="3200" b="1" u="sng" dirty="0" smtClean="0">
                <a:latin typeface="Calibri" pitchFamily="34" charset="0"/>
                <a:ea typeface="Calibri" pitchFamily="34" charset="0"/>
                <a:cs typeface="Times New Roman" pitchFamily="18" charset="0"/>
              </a:rPr>
              <a:t>Social Commerce</a:t>
            </a:r>
            <a:endParaRPr lang="en-US" sz="3200" dirty="0" smtClean="0">
              <a:latin typeface="Arial" pitchFamily="34" charset="0"/>
            </a:endParaRPr>
          </a:p>
          <a:p>
            <a:pPr lvl="0" algn="just" eaLnBrk="0" fontAlgn="base" hangingPunct="0">
              <a:spcBef>
                <a:spcPct val="0"/>
              </a:spcBef>
              <a:spcAft>
                <a:spcPct val="0"/>
              </a:spcAft>
            </a:pPr>
            <a:endParaRPr lang="en-US" sz="1050" dirty="0" smtClean="0">
              <a:latin typeface="Calibri" pitchFamily="34" charset="0"/>
              <a:ea typeface="Calibri" pitchFamily="34" charset="0"/>
              <a:cs typeface="Times New Roman" pitchFamily="18" charset="0"/>
            </a:endParaRPr>
          </a:p>
          <a:p>
            <a:pPr lvl="0" algn="just" eaLnBrk="0" fontAlgn="base" hangingPunct="0">
              <a:spcBef>
                <a:spcPct val="0"/>
              </a:spcBef>
              <a:spcAft>
                <a:spcPct val="0"/>
              </a:spcAft>
            </a:pPr>
            <a:r>
              <a:rPr lang="en-US" sz="2400" dirty="0" smtClean="0">
                <a:latin typeface="Calibri" pitchFamily="34" charset="0"/>
                <a:ea typeface="Calibri" pitchFamily="34" charset="0"/>
                <a:cs typeface="Times New Roman" pitchFamily="18" charset="0"/>
              </a:rPr>
              <a:t>Social Commerce is the Subset of E Commerce.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28600"/>
            <a:ext cx="86106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effectLst/>
                <a:latin typeface="Calibri" pitchFamily="34" charset="0"/>
                <a:ea typeface="Calibri" pitchFamily="34" charset="0"/>
                <a:cs typeface="Times New Roman" pitchFamily="18" charset="0"/>
              </a:rPr>
              <a:t>Social Commerce</a:t>
            </a:r>
            <a:endParaRPr kumimoji="0" lang="en-US" sz="3200" b="0" i="0" u="none" strike="noStrike" cap="none" normalizeH="0" baseline="0" dirty="0" smtClean="0">
              <a:ln>
                <a:noFill/>
              </a:ln>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Calibri" pitchFamily="34" charset="0"/>
                <a:ea typeface="Calibri" pitchFamily="34" charset="0"/>
                <a:cs typeface="Times New Roman" pitchFamily="18" charset="0"/>
              </a:rPr>
              <a:t>Social Commerce is the Subset of E Commerce. It May be Defined As Social Commerce is the Form of Electronic Commerce Which Uses the Platform Called Social Media. This Social Media Are the Social Networking Websites, Which Are Used by the various Business Houses As the Strong Platform to Promote And Sell their Product And Services</a:t>
            </a:r>
            <a:r>
              <a:rPr kumimoji="0" lang="en-US" sz="1200" b="0" i="0" u="none" strike="noStrike" cap="none" normalizeH="0" baseline="0" dirty="0" smtClean="0">
                <a:ln>
                  <a:noFill/>
                </a:ln>
                <a:effectLst/>
                <a:latin typeface="Calibri" pitchFamily="34" charset="0"/>
                <a:ea typeface="Calibri" pitchFamily="34" charset="0"/>
                <a:cs typeface="Times New Roman" pitchFamily="18" charset="0"/>
              </a:rPr>
              <a:t>.</a:t>
            </a:r>
            <a:endParaRPr kumimoji="0" lang="en-US" sz="1800" b="0" i="0" u="none" strike="noStrike" cap="none" normalizeH="0" baseline="0" dirty="0" smtClean="0">
              <a:ln>
                <a:noFill/>
              </a:ln>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304800"/>
            <a:ext cx="85344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Reason Behind Social commerce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Marketing is Quite Easy Through Advertising the Product in TV, Newspaper, But Now A days People Hardly find time to Sit In front of TV to See the Details of the Product’s Specification. Social Website Gain Its Popularity Which Drives Marketers for Using Such Social Media As the Platform to Make Their Marketing Strategy Successful. Previously, It Thought that All the Markets Were the Conversion Place Between the Buyer And Seller. But In The outlook of Social Marketing, All the Conversations Become Market.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228600"/>
            <a:ext cx="86868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Definition of Social Commerce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Media Is Also Termed As S Commerce is the Use of the Social Media Websites in the Context of E Commerce Transactions. These Social Media Are the Social Networking Websites that Are Used by the Various Business Houses As the Powerful Tool to Promote And Sell the Products And Services. It is the Subset of the Electronic commerce That Involves Using Social Media That Supports Social Interaction And User Contributions, To Assists in the Online Buying And Selling the Products And Services.</a:t>
            </a:r>
          </a:p>
          <a:p>
            <a:pPr marL="0" marR="0" lvl="0" indent="0" algn="just" defTabSz="914400" rtl="0" eaLnBrk="0" fontAlgn="base" latinLnBrk="0" hangingPunct="0">
              <a:lnSpc>
                <a:spcPct val="100000"/>
              </a:lnSpc>
              <a:spcBef>
                <a:spcPct val="0"/>
              </a:spcBef>
              <a:spcAft>
                <a:spcPct val="0"/>
              </a:spcAft>
              <a:buClrTx/>
              <a:buSzTx/>
              <a:tabLst/>
            </a:pPr>
            <a:endParaRPr lang="en-US" sz="2400" dirty="0" smtClean="0">
              <a:solidFill>
                <a:srgbClr val="000000"/>
              </a:solidFill>
              <a:latin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Collaborative E Commerce Tools , To Get Advice From Trusted Individuals, Find Goods And Service And then Purchase Them. Social Commerce Is All About Quality Content Generated By The Users.</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28600" y="228600"/>
            <a:ext cx="86868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Commerce Is the Concept of Word-of-Mouth Applied to E Commerce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Commerce is the Social Activity And Its Shopping Oriented Social Media Marketing Happens to be Associated With Shopping Oriented Activity.</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Commerce is All About Customers With Similar Interest, Passions, And Needs Collectively Engaging IN Conversations Related to Product And Services.</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Commerce Invites the Targets Audience To Play the Active Participation In Merchandising The Products and Services.</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Commerce is All About Quality Content Generated By the Users To Provide the Product Information To Enable the Brand Information.</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Commerce is Redefining the Way Brands And Retailers Are Interacting With Customers.</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152401"/>
            <a:ext cx="8763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Features of Social Commerce: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Usage of Social Media As the Platform: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Media Includes Social Networking That Are Used by the Business Houses As the Powerful Tool to Promote And Sell the Product And Service.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Social Review: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 the View of Social Commerce, Buyer Makes the Decision to Buy the Product Not Based on the Description Given by the Seller rather Than Based on Reviews Based By the Other Users.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Feedback And Recommendation:</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Buyers of the Any Products Actively Participate To Give Their Feedback And Recommendation of the Particular Product.</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Availability of the Various Portfolio:</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After making the Comparison Between the Relate Product, the Buyers Makes the Choice on the basis of the Portfolio of All Offers, Reviews And Recommendation.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Context:</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At Present, Social Commerce Is Also Tuned With the Mobile Commerce.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Communities:</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Users Can Join Different Community Based on Their Interest, Which help them to Get More Insights of the Social Commerce on Their Interested Products.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Notifications: </a:t>
            </a: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Users Get Personalised Notifications for the different Activities.</a:t>
            </a: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04800" y="228600"/>
            <a:ext cx="8610600" cy="65325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Benefits of Social Commerce: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Attracting Online Visitors Through Attractive Website By Using Various Information Technology Which helps to Many Visitors, Who Are Currently Looking for the Particular Product.</a:t>
            </a:r>
          </a:p>
          <a:p>
            <a:pPr marL="0" marR="0" lvl="0" indent="0" algn="just" defTabSz="914400" rtl="0" eaLnBrk="0" fontAlgn="base" latinLnBrk="0" hangingPunct="0">
              <a:lnSpc>
                <a:spcPct val="100000"/>
              </a:lnSpc>
              <a:spcBef>
                <a:spcPct val="0"/>
              </a:spcBef>
              <a:spcAft>
                <a:spcPct val="0"/>
              </a:spcAft>
              <a:buClrTx/>
              <a:buSzTx/>
              <a:tabLst/>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The Concept of the Social Commerce Depends Upon community Based on their Interest Which Help them to Get More Insights on Their Interested Products.</a:t>
            </a:r>
          </a:p>
          <a:p>
            <a:pPr marL="0" marR="0" lvl="0" indent="0" algn="just" defTabSz="914400" rtl="0" eaLnBrk="0" fontAlgn="base" latinLnBrk="0" hangingPunct="0">
              <a:lnSpc>
                <a:spcPct val="100000"/>
              </a:lnSpc>
              <a:spcBef>
                <a:spcPct val="0"/>
              </a:spcBef>
              <a:spcAft>
                <a:spcPct val="0"/>
              </a:spcAft>
              <a:buClrTx/>
              <a:buSzTx/>
              <a:tabLst/>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Leads to Consistent Audience Growth Through Engaging More Consumers And Conversion Visitors to Consumers.</a:t>
            </a:r>
          </a:p>
          <a:p>
            <a:pPr marL="0" marR="0" lvl="0" indent="0" algn="just" defTabSz="914400" rtl="0" eaLnBrk="0" fontAlgn="base" latinLnBrk="0" hangingPunct="0">
              <a:lnSpc>
                <a:spcPct val="100000"/>
              </a:lnSpc>
              <a:spcBef>
                <a:spcPct val="0"/>
              </a:spcBef>
              <a:spcAft>
                <a:spcPct val="0"/>
              </a:spcAft>
              <a:buClrTx/>
              <a:buSzTx/>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Leads to Highest Search Engine Ranking By the Sharing content to the Respective Websites.</a:t>
            </a:r>
          </a:p>
          <a:p>
            <a:pPr marL="0" marR="0" lvl="0" indent="0" algn="just" defTabSz="914400" rtl="0" eaLnBrk="0" fontAlgn="base" latinLnBrk="0" hangingPunct="0">
              <a:lnSpc>
                <a:spcPct val="100000"/>
              </a:lnSpc>
              <a:spcBef>
                <a:spcPct val="0"/>
              </a:spcBef>
              <a:spcAft>
                <a:spcPct val="0"/>
              </a:spcAft>
              <a:buClrTx/>
              <a:buSzTx/>
              <a:tabLst/>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Measuring And Evaluating the Performance</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Two Way Communication Process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105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Buyers Sharing their Outlook And Opinion Through Comments to Reach the Large Audience.</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Increase Brand Loyalty And Preferences</a:t>
            </a:r>
          </a:p>
          <a:p>
            <a:pPr marL="0" marR="0" lvl="0" indent="0" algn="just" defTabSz="914400" rtl="0" eaLnBrk="0" fontAlgn="base" latinLnBrk="0" hangingPunct="0">
              <a:lnSpc>
                <a:spcPct val="100000"/>
              </a:lnSpc>
              <a:spcBef>
                <a:spcPct val="0"/>
              </a:spcBef>
              <a:spcAft>
                <a:spcPct val="0"/>
              </a:spcAft>
              <a:buClrTx/>
              <a:buSzTx/>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Creates Connectivity Among different People of Different Locations.</a:t>
            </a: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228600"/>
            <a:ext cx="86106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Types of Social Commerce: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Platform for Peer to Peer Sales: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It Is the market Place Where Individuals Can easily Market And Sell Their Product To Other Individual Through Various Online E Commerce Channels</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Group Buying: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When the Large Group of The People Shows Some Interest of the Particular Product Or The Service.</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Group Recommendation: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In The Various Social E Commerce Websites Products And Service Are Purchased Based on The Review And Recommendation by the Other Users</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1" i="0" u="sng" strike="noStrike" cap="none" normalizeH="0" baseline="0" dirty="0" smtClean="0">
                <a:ln>
                  <a:noFill/>
                </a:ln>
                <a:solidFill>
                  <a:srgbClr val="000000"/>
                </a:solidFill>
                <a:effectLst/>
                <a:latin typeface="Calibri" pitchFamily="34" charset="0"/>
                <a:ea typeface="Calibri" pitchFamily="34" charset="0"/>
                <a:cs typeface="Times New Roman" pitchFamily="18" charset="0"/>
              </a:rPr>
              <a:t>Participatory Commerce:</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Various Social Web Portals Involved the Customer Directly In the Process of the Production</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1382</Words>
  <Application>Microsoft Office PowerPoint</Application>
  <PresentationFormat>On-screen Show (4:3)</PresentationFormat>
  <Paragraphs>158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Subject : ECOMMERCE AND BUSINESS COMMUNICATION Topic: NEW TREND IN E COMMERCE SEM -II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Customer Relationship Maagement And Supply Chain Management SEM -II</dc:title>
  <dc:creator>Sandip</dc:creator>
  <cp:lastModifiedBy>Sandip</cp:lastModifiedBy>
  <cp:revision>25</cp:revision>
  <dcterms:created xsi:type="dcterms:W3CDTF">2020-03-24T04:44:31Z</dcterms:created>
  <dcterms:modified xsi:type="dcterms:W3CDTF">2020-04-01T15:24:00Z</dcterms:modified>
</cp:coreProperties>
</file>