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A86E975C-02F4-4B5C-93E3-0EA9F4B09F18}" type="datetimeFigureOut">
              <a:rPr lang="en-US" smtClean="0"/>
              <a:pPr/>
              <a:t>3/24/2020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64AF4B4-A31F-441F-A038-72342F273D28}" type="slidenum">
              <a:rPr lang="en-IN" smtClean="0"/>
              <a:pPr/>
              <a:t>‹#›</a:t>
            </a:fld>
            <a:endParaRPr lang="en-IN"/>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6E975C-02F4-4B5C-93E3-0EA9F4B09F18}" type="datetimeFigureOut">
              <a:rPr lang="en-US" smtClean="0"/>
              <a:pPr/>
              <a:t>3/24/2020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64AF4B4-A31F-441F-A038-72342F273D28}"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6E975C-02F4-4B5C-93E3-0EA9F4B09F18}" type="datetimeFigureOut">
              <a:rPr lang="en-US" smtClean="0"/>
              <a:pPr/>
              <a:t>3/24/2020</a:t>
            </a:fld>
            <a:endParaRPr lang="en-IN"/>
          </a:p>
        </p:txBody>
      </p:sp>
      <p:sp>
        <p:nvSpPr>
          <p:cNvPr id="5" name="Footer Placeholder 4"/>
          <p:cNvSpPr>
            <a:spLocks noGrp="1"/>
          </p:cNvSpPr>
          <p:nvPr>
            <p:ph type="ftr" sz="quarter" idx="11"/>
          </p:nvPr>
        </p:nvSpPr>
        <p:spPr>
          <a:xfrm>
            <a:off x="2640597" y="6377459"/>
            <a:ext cx="3836404" cy="365125"/>
          </a:xfrm>
        </p:spPr>
        <p:txBody>
          <a:bodyPr/>
          <a:lstStyle/>
          <a:p>
            <a:endParaRPr lang="en-IN"/>
          </a:p>
        </p:txBody>
      </p:sp>
      <p:sp>
        <p:nvSpPr>
          <p:cNvPr id="6" name="Slide Number Placeholder 5"/>
          <p:cNvSpPr>
            <a:spLocks noGrp="1"/>
          </p:cNvSpPr>
          <p:nvPr>
            <p:ph type="sldNum" sz="quarter" idx="12"/>
          </p:nvPr>
        </p:nvSpPr>
        <p:spPr/>
        <p:txBody>
          <a:bodyPr/>
          <a:lstStyle/>
          <a:p>
            <a:fld id="{564AF4B4-A31F-441F-A038-72342F273D28}"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6E975C-02F4-4B5C-93E3-0EA9F4B09F18}" type="datetimeFigureOut">
              <a:rPr lang="en-US" smtClean="0"/>
              <a:pPr/>
              <a:t>3/24/2020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64AF4B4-A31F-441F-A038-72342F273D28}"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86E975C-02F4-4B5C-93E3-0EA9F4B09F18}" type="datetimeFigureOut">
              <a:rPr lang="en-US" smtClean="0"/>
              <a:pPr/>
              <a:t>3/24/2020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64AF4B4-A31F-441F-A038-72342F273D28}"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86E975C-02F4-4B5C-93E3-0EA9F4B09F18}" type="datetimeFigureOut">
              <a:rPr lang="en-US" smtClean="0"/>
              <a:pPr/>
              <a:t>3/24/2020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64AF4B4-A31F-441F-A038-72342F273D28}"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86E975C-02F4-4B5C-93E3-0EA9F4B09F18}" type="datetimeFigureOut">
              <a:rPr lang="en-US" smtClean="0"/>
              <a:pPr/>
              <a:t>3/24/2020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64AF4B4-A31F-441F-A038-72342F273D28}"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86E975C-02F4-4B5C-93E3-0EA9F4B09F18}" type="datetimeFigureOut">
              <a:rPr lang="en-US" smtClean="0"/>
              <a:pPr/>
              <a:t>3/24/2020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64AF4B4-A31F-441F-A038-72342F273D28}"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6E975C-02F4-4B5C-93E3-0EA9F4B09F18}" type="datetimeFigureOut">
              <a:rPr lang="en-US" smtClean="0"/>
              <a:pPr/>
              <a:t>3/24/2020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64AF4B4-A31F-441F-A038-72342F273D28}"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86E975C-02F4-4B5C-93E3-0EA9F4B09F18}" type="datetimeFigureOut">
              <a:rPr lang="en-US" smtClean="0"/>
              <a:pPr/>
              <a:t>3/24/2020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64AF4B4-A31F-441F-A038-72342F273D28}" type="slidenum">
              <a:rPr lang="en-IN" smtClean="0"/>
              <a:pPr/>
              <a:t>‹#›</a:t>
            </a:fld>
            <a:endParaRPr lang="en-IN"/>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A86E975C-02F4-4B5C-93E3-0EA9F4B09F18}" type="datetimeFigureOut">
              <a:rPr lang="en-US" smtClean="0"/>
              <a:pPr/>
              <a:t>3/24/2020</a:t>
            </a:fld>
            <a:endParaRPr lang="en-IN"/>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IN"/>
          </a:p>
        </p:txBody>
      </p:sp>
      <p:sp>
        <p:nvSpPr>
          <p:cNvPr id="7" name="Slide Number Placeholder 6"/>
          <p:cNvSpPr>
            <a:spLocks noGrp="1"/>
          </p:cNvSpPr>
          <p:nvPr>
            <p:ph type="sldNum" sz="quarter" idx="12"/>
          </p:nvPr>
        </p:nvSpPr>
        <p:spPr>
          <a:xfrm>
            <a:off x="8339328" y="1170432"/>
            <a:ext cx="733864" cy="201168"/>
          </a:xfrm>
        </p:spPr>
        <p:txBody>
          <a:bodyPr/>
          <a:lstStyle/>
          <a:p>
            <a:fld id="{564AF4B4-A31F-441F-A038-72342F273D28}"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A86E975C-02F4-4B5C-93E3-0EA9F4B09F18}" type="datetimeFigureOut">
              <a:rPr lang="en-US" smtClean="0"/>
              <a:pPr/>
              <a:t>3/24/2020</a:t>
            </a:fld>
            <a:endParaRPr lang="en-IN"/>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IN"/>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564AF4B4-A31F-441F-A038-72342F273D28}"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14357"/>
            <a:ext cx="7772400" cy="1357321"/>
          </a:xfrm>
        </p:spPr>
        <p:txBody>
          <a:bodyPr>
            <a:normAutofit/>
          </a:bodyPr>
          <a:lstStyle/>
          <a:p>
            <a:r>
              <a:rPr lang="en-IN" sz="2400" dirty="0" smtClean="0">
                <a:latin typeface="Georgia" pitchFamily="18" charset="0"/>
              </a:rPr>
              <a:t>SHAPE AND FORMS OF RURAL SETTLEMENT</a:t>
            </a:r>
            <a:endParaRPr lang="en-IN" sz="2400" dirty="0">
              <a:latin typeface="Georgia" pitchFamily="18" charset="0"/>
            </a:endParaRPr>
          </a:p>
        </p:txBody>
      </p:sp>
      <p:sp>
        <p:nvSpPr>
          <p:cNvPr id="3" name="Subtitle 2"/>
          <p:cNvSpPr>
            <a:spLocks noGrp="1"/>
          </p:cNvSpPr>
          <p:nvPr>
            <p:ph type="subTitle" idx="1"/>
          </p:nvPr>
        </p:nvSpPr>
        <p:spPr>
          <a:xfrm>
            <a:off x="1371600" y="1500174"/>
            <a:ext cx="6400800" cy="3429024"/>
          </a:xfrm>
        </p:spPr>
        <p:txBody>
          <a:bodyPr>
            <a:normAutofit/>
          </a:bodyPr>
          <a:lstStyle/>
          <a:p>
            <a:pPr>
              <a:buFont typeface="Wingdings" pitchFamily="2" charset="2"/>
              <a:buChar char="ü"/>
            </a:pPr>
            <a:r>
              <a:rPr lang="en-IN" sz="2000" b="1" dirty="0" smtClean="0">
                <a:solidFill>
                  <a:schemeClr val="accent4">
                    <a:lumMod val="50000"/>
                  </a:schemeClr>
                </a:solidFill>
              </a:rPr>
              <a:t>The shape of a rural settlement have a geometrical connotation.</a:t>
            </a:r>
          </a:p>
          <a:p>
            <a:pPr>
              <a:buFont typeface="Wingdings" pitchFamily="2" charset="2"/>
              <a:buChar char="ü"/>
            </a:pPr>
            <a:r>
              <a:rPr lang="en-IN" sz="2000" b="1" dirty="0" smtClean="0">
                <a:solidFill>
                  <a:schemeClr val="accent4">
                    <a:lumMod val="50000"/>
                  </a:schemeClr>
                </a:solidFill>
              </a:rPr>
              <a:t>The geographical shape of a settlement is determined by characteristics of the settlement site.</a:t>
            </a:r>
          </a:p>
          <a:p>
            <a:pPr>
              <a:buFont typeface="Wingdings" pitchFamily="2" charset="2"/>
              <a:buChar char="ü"/>
            </a:pPr>
            <a:r>
              <a:rPr lang="en-IN" sz="2000" b="1" dirty="0" smtClean="0">
                <a:solidFill>
                  <a:schemeClr val="accent4">
                    <a:lumMod val="50000"/>
                  </a:schemeClr>
                </a:solidFill>
              </a:rPr>
              <a:t>It is also a function of the cultural factors but in the absence of other factors the geographical shape of the site determines the pattern or shape of the settlement.</a:t>
            </a:r>
          </a:p>
          <a:p>
            <a:r>
              <a:rPr lang="en-IN" sz="2000" b="1" dirty="0" smtClean="0">
                <a:solidFill>
                  <a:schemeClr val="accent4">
                    <a:lumMod val="50000"/>
                  </a:schemeClr>
                </a:solidFill>
              </a:rPr>
              <a:t>So the term form is used to describe the pattern of shape of a settlement. </a:t>
            </a:r>
            <a:endParaRPr lang="en-IN" sz="2000" b="1" dirty="0">
              <a:solidFill>
                <a:schemeClr val="accent4">
                  <a:lumMod val="50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1193886"/>
          </a:xfrm>
        </p:spPr>
        <p:txBody>
          <a:bodyPr>
            <a:normAutofit fontScale="90000"/>
          </a:bodyPr>
          <a:lstStyle/>
          <a:p>
            <a:r>
              <a:rPr lang="en-IN" sz="3600" dirty="0" smtClean="0"/>
              <a:t/>
            </a:r>
            <a:br>
              <a:rPr lang="en-IN" sz="3600" dirty="0" smtClean="0"/>
            </a:br>
            <a:r>
              <a:rPr lang="en-IN" sz="3600" dirty="0" smtClean="0"/>
              <a:t/>
            </a:r>
            <a:br>
              <a:rPr lang="en-IN" sz="3600" dirty="0" smtClean="0"/>
            </a:br>
            <a:r>
              <a:rPr lang="en-IN" sz="3600" dirty="0" smtClean="0"/>
              <a:t>THE MAJOR RURAL SETTLEMENT PATTERNS ARE:-</a:t>
            </a:r>
            <a:r>
              <a:rPr lang="en-IN" dirty="0" smtClean="0"/>
              <a:t/>
            </a:r>
            <a:br>
              <a:rPr lang="en-IN" dirty="0" smtClean="0"/>
            </a:br>
            <a:endParaRPr lang="en-IN" dirty="0"/>
          </a:p>
        </p:txBody>
      </p:sp>
      <p:sp>
        <p:nvSpPr>
          <p:cNvPr id="3" name="Content Placeholder 2"/>
          <p:cNvSpPr>
            <a:spLocks noGrp="1"/>
          </p:cNvSpPr>
          <p:nvPr>
            <p:ph idx="1"/>
          </p:nvPr>
        </p:nvSpPr>
        <p:spPr/>
        <p:txBody>
          <a:bodyPr/>
          <a:lstStyle/>
          <a:p>
            <a:pPr>
              <a:buFont typeface="Wingdings" pitchFamily="2" charset="2"/>
              <a:buChar char="v"/>
            </a:pPr>
            <a:r>
              <a:rPr lang="en-IN" sz="2400" dirty="0" smtClean="0"/>
              <a:t>Rectangular shaped</a:t>
            </a:r>
          </a:p>
          <a:p>
            <a:pPr>
              <a:buFont typeface="Wingdings" pitchFamily="2" charset="2"/>
              <a:buChar char="v"/>
            </a:pPr>
            <a:r>
              <a:rPr lang="en-IN" sz="2400" dirty="0" smtClean="0"/>
              <a:t>Linear shaped</a:t>
            </a:r>
          </a:p>
          <a:p>
            <a:pPr>
              <a:buFont typeface="Wingdings" pitchFamily="2" charset="2"/>
              <a:buChar char="v"/>
            </a:pPr>
            <a:r>
              <a:rPr lang="en-IN" sz="2400" dirty="0" smtClean="0"/>
              <a:t>Star shaped</a:t>
            </a:r>
          </a:p>
          <a:p>
            <a:pPr>
              <a:buFont typeface="Wingdings" pitchFamily="2" charset="2"/>
              <a:buChar char="v"/>
            </a:pPr>
            <a:r>
              <a:rPr lang="en-IN" sz="2400" dirty="0" smtClean="0"/>
              <a:t>T shaped, Y shaped, L shaped pattern</a:t>
            </a:r>
          </a:p>
          <a:p>
            <a:pPr>
              <a:buFont typeface="Wingdings" pitchFamily="2" charset="2"/>
              <a:buChar char="v"/>
            </a:pPr>
            <a:r>
              <a:rPr lang="en-IN" sz="2400" dirty="0" smtClean="0"/>
              <a:t>Circular and semi circular Pattern</a:t>
            </a:r>
          </a:p>
          <a:p>
            <a:pPr>
              <a:buFont typeface="Wingdings" pitchFamily="2" charset="2"/>
              <a:buChar char="v"/>
            </a:pPr>
            <a:r>
              <a:rPr lang="en-IN" sz="2400" dirty="0" smtClean="0"/>
              <a:t>Triangular shaped pattern</a:t>
            </a:r>
          </a:p>
          <a:p>
            <a:pPr>
              <a:buFont typeface="Wingdings" pitchFamily="2" charset="2"/>
              <a:buChar char="v"/>
            </a:pPr>
            <a:r>
              <a:rPr lang="en-IN" sz="2400" dirty="0" smtClean="0"/>
              <a:t>Nebular Pattern</a:t>
            </a:r>
          </a:p>
          <a:p>
            <a:pPr>
              <a:buFont typeface="Wingdings" pitchFamily="2" charset="2"/>
              <a:buChar char="v"/>
            </a:pPr>
            <a:r>
              <a:rPr lang="en-IN" sz="2400" dirty="0" smtClean="0"/>
              <a:t>Fan  pattern settlement</a:t>
            </a:r>
          </a:p>
          <a:p>
            <a:pPr>
              <a:buFont typeface="Wingdings" pitchFamily="2" charset="2"/>
              <a:buChar char="v"/>
            </a:pPr>
            <a:r>
              <a:rPr lang="en-IN" sz="2400" dirty="0" smtClean="0"/>
              <a:t>Hollow square pattern village</a:t>
            </a:r>
          </a:p>
          <a:p>
            <a:pPr>
              <a:buFont typeface="Wingdings" pitchFamily="2" charset="2"/>
              <a:buChar char="v"/>
            </a:pPr>
            <a:r>
              <a:rPr lang="en-IN" sz="2400" dirty="0" smtClean="0"/>
              <a:t>Hollow rectangular pattern settlement</a:t>
            </a:r>
          </a:p>
          <a:p>
            <a:pPr>
              <a:buFont typeface="Wingdings" pitchFamily="2" charset="2"/>
              <a:buChar char="v"/>
            </a:pPr>
            <a:r>
              <a:rPr lang="en-IN" sz="2400" dirty="0" smtClean="0"/>
              <a:t>Chessboard pattern settlement</a:t>
            </a:r>
          </a:p>
          <a:p>
            <a:pPr>
              <a:buFont typeface="Wingdings" pitchFamily="2" charset="2"/>
              <a:buChar char="v"/>
            </a:pPr>
            <a:r>
              <a:rPr lang="en-IN" sz="2400" dirty="0" smtClean="0"/>
              <a:t>Fortified pattern settlement</a:t>
            </a:r>
          </a:p>
          <a:p>
            <a:pPr>
              <a:buFont typeface="Wingdings" pitchFamily="2" charset="2"/>
              <a:buChar char="v"/>
            </a:pPr>
            <a:endParaRPr lang="en-IN" sz="2400" dirty="0" smtClean="0"/>
          </a:p>
          <a:p>
            <a:pPr>
              <a:buFont typeface="Wingdings" pitchFamily="2" charset="2"/>
              <a:buChar char="v"/>
            </a:pPr>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9808" y="357166"/>
            <a:ext cx="8013192" cy="1398482"/>
          </a:xfrm>
        </p:spPr>
        <p:txBody>
          <a:bodyPr>
            <a:normAutofit/>
          </a:bodyPr>
          <a:lstStyle/>
          <a:p>
            <a:pPr algn="ctr"/>
            <a:r>
              <a:rPr lang="en-IN" sz="3600" dirty="0" smtClean="0">
                <a:latin typeface="Arial" pitchFamily="34" charset="0"/>
                <a:cs typeface="Arial" pitchFamily="34" charset="0"/>
              </a:rPr>
              <a:t>RECTANGULAR PATTERN</a:t>
            </a:r>
            <a:endParaRPr lang="en-IN" sz="3600" dirty="0">
              <a:latin typeface="Arial" pitchFamily="34" charset="0"/>
              <a:cs typeface="Arial" pitchFamily="34" charset="0"/>
            </a:endParaRPr>
          </a:p>
        </p:txBody>
      </p:sp>
      <p:sp>
        <p:nvSpPr>
          <p:cNvPr id="3" name="Text Placeholder 2"/>
          <p:cNvSpPr>
            <a:spLocks noGrp="1"/>
          </p:cNvSpPr>
          <p:nvPr>
            <p:ph type="body" idx="1"/>
          </p:nvPr>
        </p:nvSpPr>
        <p:spPr>
          <a:xfrm>
            <a:off x="740664" y="2786058"/>
            <a:ext cx="8022336" cy="3714776"/>
          </a:xfrm>
        </p:spPr>
        <p:txBody>
          <a:bodyPr>
            <a:normAutofit/>
          </a:bodyPr>
          <a:lstStyle/>
          <a:p>
            <a:pPr>
              <a:buFont typeface="Arial" pitchFamily="34" charset="0"/>
              <a:buChar char="•"/>
            </a:pPr>
            <a:r>
              <a:rPr lang="en-IN" sz="2800" dirty="0" smtClean="0">
                <a:latin typeface="Arial" pitchFamily="34" charset="0"/>
                <a:cs typeface="Arial" pitchFamily="34" charset="0"/>
              </a:rPr>
              <a:t>Rectangular pattern is mainly found in the  productive alluvial plains and  wide inter </a:t>
            </a:r>
            <a:r>
              <a:rPr lang="en-IN" sz="2800" dirty="0" err="1" smtClean="0">
                <a:latin typeface="Arial" pitchFamily="34" charset="0"/>
                <a:cs typeface="Arial" pitchFamily="34" charset="0"/>
              </a:rPr>
              <a:t>montane</a:t>
            </a:r>
            <a:r>
              <a:rPr lang="en-IN" sz="2800" dirty="0" smtClean="0">
                <a:latin typeface="Arial" pitchFamily="34" charset="0"/>
                <a:cs typeface="Arial" pitchFamily="34" charset="0"/>
              </a:rPr>
              <a:t> valleys. The lanes in the rectangular pattern settlement almost straight, meeting each other at right angles. Such settlements are typically developed by farming communities.</a:t>
            </a:r>
          </a:p>
          <a:p>
            <a:pPr>
              <a:buFont typeface="Arial" pitchFamily="34" charset="0"/>
              <a:buChar char="•"/>
            </a:pPr>
            <a:r>
              <a:rPr lang="en-IN" sz="2800" dirty="0" smtClean="0">
                <a:latin typeface="Arial" pitchFamily="34" charset="0"/>
                <a:cs typeface="Arial" pitchFamily="34" charset="0"/>
              </a:rPr>
              <a:t>Examples : Rural settlements of the </a:t>
            </a:r>
            <a:r>
              <a:rPr lang="en-IN" sz="2800" dirty="0" err="1" smtClean="0">
                <a:latin typeface="Arial" pitchFamily="34" charset="0"/>
                <a:cs typeface="Arial" pitchFamily="34" charset="0"/>
              </a:rPr>
              <a:t>Sutlage</a:t>
            </a:r>
            <a:r>
              <a:rPr lang="en-IN" sz="2800" dirty="0" smtClean="0">
                <a:latin typeface="Arial" pitchFamily="34" charset="0"/>
                <a:cs typeface="Arial" pitchFamily="34" charset="0"/>
              </a:rPr>
              <a:t> – </a:t>
            </a:r>
            <a:r>
              <a:rPr lang="en-IN" sz="2800" dirty="0" err="1" smtClean="0">
                <a:latin typeface="Arial" pitchFamily="34" charset="0"/>
                <a:cs typeface="Arial" pitchFamily="34" charset="0"/>
              </a:rPr>
              <a:t>ganga</a:t>
            </a:r>
            <a:r>
              <a:rPr lang="en-IN" sz="2800" dirty="0" smtClean="0">
                <a:latin typeface="Arial" pitchFamily="34" charset="0"/>
                <a:cs typeface="Arial" pitchFamily="34" charset="0"/>
              </a:rPr>
              <a:t> plains, </a:t>
            </a:r>
            <a:r>
              <a:rPr lang="en-IN" sz="2800" dirty="0" err="1" smtClean="0">
                <a:latin typeface="Arial" pitchFamily="34" charset="0"/>
                <a:cs typeface="Arial" pitchFamily="34" charset="0"/>
              </a:rPr>
              <a:t>germany</a:t>
            </a:r>
            <a:r>
              <a:rPr lang="en-IN" sz="2800" dirty="0" smtClean="0">
                <a:latin typeface="Arial" pitchFamily="34" charset="0"/>
                <a:cs typeface="Arial" pitchFamily="34" charset="0"/>
              </a:rPr>
              <a:t>, </a:t>
            </a:r>
            <a:r>
              <a:rPr lang="en-IN" sz="2800" dirty="0" err="1" smtClean="0">
                <a:latin typeface="Arial" pitchFamily="34" charset="0"/>
                <a:cs typeface="Arial" pitchFamily="34" charset="0"/>
              </a:rPr>
              <a:t>russia</a:t>
            </a:r>
            <a:r>
              <a:rPr lang="en-IN" sz="2800" dirty="0" smtClean="0">
                <a:latin typeface="Arial" pitchFamily="34" charset="0"/>
                <a:cs typeface="Arial" pitchFamily="34" charset="0"/>
              </a:rPr>
              <a:t>, </a:t>
            </a:r>
            <a:r>
              <a:rPr lang="en-IN" sz="2800" dirty="0" err="1" smtClean="0">
                <a:latin typeface="Arial" pitchFamily="34" charset="0"/>
                <a:cs typeface="Arial" pitchFamily="34" charset="0"/>
              </a:rPr>
              <a:t>Chaina</a:t>
            </a:r>
            <a:r>
              <a:rPr lang="en-IN" sz="2800" dirty="0" smtClean="0">
                <a:latin typeface="Arial" pitchFamily="34" charset="0"/>
                <a:cs typeface="Arial" pitchFamily="34" charset="0"/>
              </a:rPr>
              <a:t> etc. </a:t>
            </a:r>
            <a:endParaRPr lang="en-IN"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3600" dirty="0" smtClean="0">
                <a:latin typeface="Arial" pitchFamily="34" charset="0"/>
                <a:cs typeface="Arial" pitchFamily="34" charset="0"/>
              </a:rPr>
              <a:t>LINEAR  SHAPED SETTLEMENT</a:t>
            </a:r>
            <a:endParaRPr lang="en-IN" sz="3600" dirty="0">
              <a:latin typeface="Arial" pitchFamily="34" charset="0"/>
              <a:cs typeface="Arial" pitchFamily="34" charset="0"/>
            </a:endParaRPr>
          </a:p>
        </p:txBody>
      </p:sp>
      <p:sp>
        <p:nvSpPr>
          <p:cNvPr id="3" name="Text Placeholder 2"/>
          <p:cNvSpPr>
            <a:spLocks noGrp="1"/>
          </p:cNvSpPr>
          <p:nvPr>
            <p:ph idx="1"/>
          </p:nvPr>
        </p:nvSpPr>
        <p:spPr/>
        <p:txBody>
          <a:bodyPr>
            <a:normAutofit/>
          </a:bodyPr>
          <a:lstStyle/>
          <a:p>
            <a:pPr>
              <a:buFont typeface="Courier New" pitchFamily="49" charset="0"/>
              <a:buChar char="o"/>
            </a:pPr>
            <a:r>
              <a:rPr lang="en-IN" sz="2400" dirty="0" smtClean="0">
                <a:latin typeface="Arial" pitchFamily="34" charset="0"/>
                <a:cs typeface="Arial" pitchFamily="34" charset="0"/>
              </a:rPr>
              <a:t>Most important design of settlement</a:t>
            </a:r>
          </a:p>
          <a:p>
            <a:pPr>
              <a:buFont typeface="Courier New" pitchFamily="49" charset="0"/>
              <a:buChar char="o"/>
            </a:pPr>
            <a:r>
              <a:rPr lang="en-IN" sz="2400" dirty="0" smtClean="0">
                <a:latin typeface="Arial" pitchFamily="34" charset="0"/>
                <a:cs typeface="Arial" pitchFamily="34" charset="0"/>
              </a:rPr>
              <a:t>In this settlement houses are arranged along the side of roads, railway tracts, rivers or canals,  edge of the valleys in hilly or mountainous region, or above the flood level zone along the coastline.</a:t>
            </a:r>
          </a:p>
          <a:p>
            <a:pPr>
              <a:buFont typeface="Courier New" pitchFamily="49" charset="0"/>
              <a:buChar char="o"/>
            </a:pPr>
            <a:r>
              <a:rPr lang="en-IN" sz="2400" dirty="0" smtClean="0">
                <a:latin typeface="Arial" pitchFamily="34" charset="0"/>
                <a:cs typeface="Arial" pitchFamily="34" charset="0"/>
              </a:rPr>
              <a:t>Either this design of settlement takes a compactness because of small distance between the houses or it make dispersed settlement when the gap between the house became large.</a:t>
            </a:r>
          </a:p>
          <a:p>
            <a:pPr>
              <a:buFont typeface="Courier New" pitchFamily="49" charset="0"/>
              <a:buChar char="o"/>
            </a:pPr>
            <a:r>
              <a:rPr lang="en-IN" sz="2400" dirty="0" smtClean="0">
                <a:latin typeface="Arial" pitchFamily="34" charset="0"/>
                <a:cs typeface="Arial" pitchFamily="34" charset="0"/>
              </a:rPr>
              <a:t>Most of this settlement design is determined by the physical and social factors.</a:t>
            </a:r>
          </a:p>
          <a:p>
            <a:pPr>
              <a:buFont typeface="Courier New" pitchFamily="49" charset="0"/>
              <a:buChar char="o"/>
            </a:pPr>
            <a:r>
              <a:rPr lang="en-IN" sz="2400" dirty="0" smtClean="0">
                <a:latin typeface="Arial" pitchFamily="34" charset="0"/>
                <a:cs typeface="Arial" pitchFamily="34" charset="0"/>
              </a:rPr>
              <a:t>Examples: Middle Himalayas, Alps, </a:t>
            </a:r>
            <a:r>
              <a:rPr lang="en-IN" sz="2400" dirty="0" err="1" smtClean="0">
                <a:latin typeface="Arial" pitchFamily="34" charset="0"/>
                <a:cs typeface="Arial" pitchFamily="34" charset="0"/>
              </a:rPr>
              <a:t>Hindukush</a:t>
            </a:r>
            <a:r>
              <a:rPr lang="en-IN" sz="2400" dirty="0" smtClean="0">
                <a:latin typeface="Arial" pitchFamily="34" charset="0"/>
                <a:cs typeface="Arial" pitchFamily="34" charset="0"/>
              </a:rPr>
              <a:t> etc.</a:t>
            </a:r>
          </a:p>
          <a:p>
            <a:pPr>
              <a:buFont typeface="Courier New" pitchFamily="49" charset="0"/>
              <a:buChar char="o"/>
            </a:pPr>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9808" y="118872"/>
            <a:ext cx="8013192" cy="1381302"/>
          </a:xfrm>
        </p:spPr>
        <p:txBody>
          <a:bodyPr/>
          <a:lstStyle/>
          <a:p>
            <a:pPr algn="ctr"/>
            <a:r>
              <a:rPr lang="en-IN" dirty="0" smtClean="0">
                <a:latin typeface="Georgia" pitchFamily="18" charset="0"/>
              </a:rPr>
              <a:t>Star shaped settlement</a:t>
            </a:r>
            <a:endParaRPr lang="en-IN" dirty="0">
              <a:latin typeface="Georgia" pitchFamily="18" charset="0"/>
            </a:endParaRPr>
          </a:p>
        </p:txBody>
      </p:sp>
      <p:sp>
        <p:nvSpPr>
          <p:cNvPr id="3" name="Text Placeholder 2"/>
          <p:cNvSpPr>
            <a:spLocks noGrp="1"/>
          </p:cNvSpPr>
          <p:nvPr>
            <p:ph type="body" idx="1"/>
          </p:nvPr>
        </p:nvSpPr>
        <p:spPr>
          <a:xfrm>
            <a:off x="740664" y="2643182"/>
            <a:ext cx="8022336" cy="3929090"/>
          </a:xfrm>
        </p:spPr>
        <p:txBody>
          <a:bodyPr>
            <a:normAutofit/>
          </a:bodyPr>
          <a:lstStyle/>
          <a:p>
            <a:pPr>
              <a:buFont typeface="Wingdings" pitchFamily="2" charset="2"/>
              <a:buChar char="§"/>
            </a:pPr>
            <a:r>
              <a:rPr lang="en-IN" sz="2400" dirty="0" smtClean="0">
                <a:latin typeface="Arial" pitchFamily="34" charset="0"/>
                <a:cs typeface="Arial" pitchFamily="34" charset="0"/>
              </a:rPr>
              <a:t>The star like settlements develop on the sites and places where several metalled or unlevelled roads converge.</a:t>
            </a:r>
          </a:p>
          <a:p>
            <a:pPr>
              <a:buFont typeface="Wingdings" pitchFamily="2" charset="2"/>
              <a:buChar char="§"/>
            </a:pPr>
            <a:r>
              <a:rPr lang="en-IN" sz="2400" dirty="0" smtClean="0">
                <a:latin typeface="Arial" pitchFamily="34" charset="0"/>
                <a:cs typeface="Arial" pitchFamily="34" charset="0"/>
              </a:rPr>
              <a:t>In this design houses are spread out along the sides of the roads in all direction. </a:t>
            </a:r>
          </a:p>
          <a:p>
            <a:pPr>
              <a:buFont typeface="Wingdings" pitchFamily="2" charset="2"/>
              <a:buChar char="§"/>
            </a:pPr>
            <a:r>
              <a:rPr lang="en-IN" sz="2400" dirty="0" smtClean="0">
                <a:latin typeface="Arial" pitchFamily="34" charset="0"/>
                <a:cs typeface="Arial" pitchFamily="34" charset="0"/>
              </a:rPr>
              <a:t>This type of settlements is common in both towns and villages and is caused by new development spreading out the major roads.</a:t>
            </a:r>
          </a:p>
          <a:p>
            <a:pPr>
              <a:buFont typeface="Wingdings" pitchFamily="2" charset="2"/>
              <a:buChar char="§"/>
            </a:pPr>
            <a:r>
              <a:rPr lang="en-IN" sz="2400" dirty="0" smtClean="0">
                <a:latin typeface="Arial" pitchFamily="34" charset="0"/>
                <a:cs typeface="Arial" pitchFamily="34" charset="0"/>
              </a:rPr>
              <a:t>It is the converted  form of circular settlement.</a:t>
            </a:r>
          </a:p>
          <a:p>
            <a:pPr>
              <a:buFont typeface="Wingdings" pitchFamily="2" charset="2"/>
              <a:buChar char="§"/>
            </a:pPr>
            <a:r>
              <a:rPr lang="en-IN" sz="2400" dirty="0" smtClean="0">
                <a:latin typeface="Arial" pitchFamily="34" charset="0"/>
                <a:cs typeface="Arial" pitchFamily="34" charset="0"/>
              </a:rPr>
              <a:t>Examples: North west Europe, Punjab province of Pakistan.</a:t>
            </a:r>
            <a:endParaRPr lang="en-IN"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IN" sz="3600" dirty="0" smtClean="0">
                <a:latin typeface="Georgia" pitchFamily="18" charset="0"/>
              </a:rPr>
              <a:t>‘T’ SHAPED AND ‘Y’ SHAPED SETTLEMENT</a:t>
            </a:r>
            <a:endParaRPr lang="en-IN" sz="3600" dirty="0">
              <a:latin typeface="Georgia" pitchFamily="18" charset="0"/>
            </a:endParaRPr>
          </a:p>
        </p:txBody>
      </p:sp>
      <p:sp>
        <p:nvSpPr>
          <p:cNvPr id="5" name="Content Placeholder 4"/>
          <p:cNvSpPr>
            <a:spLocks noGrp="1"/>
          </p:cNvSpPr>
          <p:nvPr>
            <p:ph idx="1"/>
          </p:nvPr>
        </p:nvSpPr>
        <p:spPr/>
        <p:txBody>
          <a:bodyPr>
            <a:normAutofit/>
          </a:bodyPr>
          <a:lstStyle/>
          <a:p>
            <a:r>
              <a:rPr lang="en-IN" sz="2400" dirty="0" smtClean="0">
                <a:latin typeface="Arial" pitchFamily="34" charset="0"/>
                <a:cs typeface="Arial" pitchFamily="34" charset="0"/>
              </a:rPr>
              <a:t>These types of shapes are simply modification of  linear settlements.</a:t>
            </a:r>
          </a:p>
          <a:p>
            <a:r>
              <a:rPr lang="en-IN" sz="2400" dirty="0" smtClean="0">
                <a:latin typeface="Arial" pitchFamily="34" charset="0"/>
                <a:cs typeface="Arial" pitchFamily="34" charset="0"/>
              </a:rPr>
              <a:t> ‘T’ or ‘L’ shaped settlements develop at the junction point of two roads meet at 90 degree angle.</a:t>
            </a:r>
          </a:p>
          <a:p>
            <a:r>
              <a:rPr lang="en-IN" sz="2400" dirty="0" smtClean="0">
                <a:latin typeface="Arial" pitchFamily="34" charset="0"/>
                <a:cs typeface="Arial" pitchFamily="34" charset="0"/>
              </a:rPr>
              <a:t> While,  ‘Y’ shaped settlement develops at the junction point of three roads at wide angles.</a:t>
            </a:r>
          </a:p>
          <a:p>
            <a:r>
              <a:rPr lang="en-IN" sz="2400" dirty="0" smtClean="0">
                <a:latin typeface="Arial" pitchFamily="34" charset="0"/>
                <a:cs typeface="Arial" pitchFamily="34" charset="0"/>
              </a:rPr>
              <a:t>Then the houses also take the shape of English alphabet ‘Y’.</a:t>
            </a:r>
          </a:p>
          <a:p>
            <a:r>
              <a:rPr lang="en-IN" sz="2400" dirty="0" smtClean="0">
                <a:latin typeface="Arial" pitchFamily="34" charset="0"/>
                <a:cs typeface="Arial" pitchFamily="34" charset="0"/>
              </a:rPr>
              <a:t>In such cases, Two or three lines of houses will meet at the point where the roads of communication meet.</a:t>
            </a:r>
            <a:endParaRPr lang="en-IN"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tx1"/>
            </a:gs>
            <a:gs pos="12000">
              <a:schemeClr val="bg2">
                <a:tint val="48000"/>
                <a:satMod val="300000"/>
              </a:schemeClr>
            </a:gs>
            <a:gs pos="20000">
              <a:schemeClr val="bg2">
                <a:tint val="49000"/>
                <a:satMod val="300000"/>
              </a:schemeClr>
            </a:gs>
            <a:gs pos="100000">
              <a:schemeClr val="bg2">
                <a:shade val="30000"/>
              </a:schemeClr>
            </a:gs>
          </a:gsLst>
          <a:path path="circle">
            <a:fillToRect l="10000" t="-25000" r="10000" b="125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N" sz="3600" dirty="0" smtClean="0">
                <a:latin typeface="Georgia" pitchFamily="18" charset="0"/>
              </a:rPr>
              <a:t>Circular and semi circular Pattern</a:t>
            </a:r>
            <a:r>
              <a:rPr lang="en-IN" sz="3600" dirty="0" smtClean="0"/>
              <a:t/>
            </a:r>
            <a:br>
              <a:rPr lang="en-IN" sz="3600" dirty="0" smtClean="0"/>
            </a:br>
            <a:endParaRPr lang="en-IN" sz="3600" dirty="0">
              <a:latin typeface="Georgia" pitchFamily="18" charset="0"/>
            </a:endParaRPr>
          </a:p>
        </p:txBody>
      </p:sp>
      <p:sp>
        <p:nvSpPr>
          <p:cNvPr id="3" name="Text Placeholder 2"/>
          <p:cNvSpPr>
            <a:spLocks noGrp="1"/>
          </p:cNvSpPr>
          <p:nvPr>
            <p:ph type="body" idx="1"/>
          </p:nvPr>
        </p:nvSpPr>
        <p:spPr>
          <a:xfrm>
            <a:off x="740664" y="1857364"/>
            <a:ext cx="8022336" cy="4643470"/>
          </a:xfrm>
        </p:spPr>
        <p:txBody>
          <a:bodyPr>
            <a:normAutofit/>
          </a:bodyPr>
          <a:lstStyle/>
          <a:p>
            <a:pPr>
              <a:buFont typeface="Wingdings" pitchFamily="2" charset="2"/>
              <a:buChar char="ü"/>
            </a:pPr>
            <a:r>
              <a:rPr lang="en-IN" sz="2200" dirty="0" smtClean="0">
                <a:solidFill>
                  <a:srgbClr val="FFC000"/>
                </a:solidFill>
                <a:latin typeface="Arial" pitchFamily="34" charset="0"/>
                <a:cs typeface="Arial" pitchFamily="34" charset="0"/>
              </a:rPr>
              <a:t>The circular or semi circular settlements are develop along the river side or Ox-bow lakes or coastal areas.</a:t>
            </a:r>
          </a:p>
          <a:p>
            <a:pPr>
              <a:buFont typeface="Wingdings" pitchFamily="2" charset="2"/>
              <a:buChar char="ü"/>
            </a:pPr>
            <a:r>
              <a:rPr lang="en-IN" sz="2200" dirty="0" smtClean="0">
                <a:solidFill>
                  <a:srgbClr val="FFC000"/>
                </a:solidFill>
                <a:latin typeface="Arial" pitchFamily="34" charset="0"/>
                <a:cs typeface="Arial" pitchFamily="34" charset="0"/>
              </a:rPr>
              <a:t> Generally physical factors are responsible for this design.</a:t>
            </a:r>
          </a:p>
          <a:p>
            <a:pPr>
              <a:buFont typeface="Wingdings" pitchFamily="2" charset="2"/>
              <a:buChar char="ü"/>
            </a:pPr>
            <a:r>
              <a:rPr lang="en-IN" sz="2200" dirty="0" smtClean="0">
                <a:solidFill>
                  <a:srgbClr val="FFC000"/>
                </a:solidFill>
                <a:latin typeface="Arial" pitchFamily="34" charset="0"/>
                <a:cs typeface="Arial" pitchFamily="34" charset="0"/>
              </a:rPr>
              <a:t>Security needs often lead to circular  shape of settlements . Most of the settlements  are associated with forts  are circular.</a:t>
            </a:r>
          </a:p>
          <a:p>
            <a:pPr>
              <a:buFont typeface="Wingdings" pitchFamily="2" charset="2"/>
              <a:buChar char="ü"/>
            </a:pPr>
            <a:r>
              <a:rPr lang="en-IN" sz="2200" dirty="0" smtClean="0">
                <a:solidFill>
                  <a:srgbClr val="FFC000"/>
                </a:solidFill>
                <a:latin typeface="Arial" pitchFamily="34" charset="0"/>
                <a:cs typeface="Arial" pitchFamily="34" charset="0"/>
              </a:rPr>
              <a:t>Occasionally  depends on sours of resources like  water resource, may also lead to growth of circular settlements .</a:t>
            </a:r>
          </a:p>
          <a:p>
            <a:pPr>
              <a:buFont typeface="Wingdings" pitchFamily="2" charset="2"/>
              <a:buChar char="ü"/>
            </a:pPr>
            <a:r>
              <a:rPr lang="en-IN" sz="2200" dirty="0" smtClean="0">
                <a:solidFill>
                  <a:srgbClr val="FFC000"/>
                </a:solidFill>
                <a:latin typeface="Arial" pitchFamily="34" charset="0"/>
                <a:cs typeface="Arial" pitchFamily="34" charset="0"/>
              </a:rPr>
              <a:t>A pond or well in a desert work like wet point may lead to a circular shape of the settlements.</a:t>
            </a:r>
          </a:p>
          <a:p>
            <a:pPr>
              <a:buFont typeface="Wingdings" pitchFamily="2" charset="2"/>
              <a:buChar char="ü"/>
            </a:pPr>
            <a:r>
              <a:rPr lang="en-IN" sz="2200" dirty="0" smtClean="0">
                <a:solidFill>
                  <a:srgbClr val="FFC000"/>
                </a:solidFill>
                <a:latin typeface="Arial" pitchFamily="34" charset="0"/>
                <a:cs typeface="Arial" pitchFamily="34" charset="0"/>
              </a:rPr>
              <a:t>In the other hand fisherman and salt producers develop their settlements along the sea coasts and salt lakes respectively. Such settlements acquire the circular or semi circular shapes</a:t>
            </a:r>
            <a:r>
              <a:rPr lang="en-IN" sz="2200" dirty="0" smtClean="0">
                <a:latin typeface="Arial" pitchFamily="34" charset="0"/>
                <a:cs typeface="Arial" pitchFamily="34" charset="0"/>
              </a:rPr>
              <a:t>.</a:t>
            </a:r>
          </a:p>
          <a:p>
            <a:endParaRPr lang="en-IN" sz="2200" dirty="0" smtClean="0">
              <a:latin typeface="Arial" pitchFamily="34" charset="0"/>
              <a:cs typeface="Arial" pitchFamily="34" charset="0"/>
            </a:endParaRPr>
          </a:p>
          <a:p>
            <a:pPr>
              <a:buFont typeface="Wingdings" pitchFamily="2" charset="2"/>
              <a:buChar char="ü"/>
            </a:pPr>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71810"/>
            <a:ext cx="8077200" cy="1957390"/>
          </a:xfrm>
        </p:spPr>
        <p:txBody>
          <a:bodyPr>
            <a:normAutofit fontScale="90000"/>
          </a:bodyPr>
          <a:lstStyle/>
          <a:p>
            <a:r>
              <a:rPr lang="en-IN" dirty="0" smtClean="0"/>
              <a:t>Next shapes will be on next slides.</a:t>
            </a:r>
            <a:br>
              <a:rPr lang="en-IN" dirty="0" smtClean="0"/>
            </a:br>
            <a:r>
              <a:rPr lang="en-IN" dirty="0" smtClean="0"/>
              <a:t/>
            </a:r>
            <a:br>
              <a:rPr lang="en-IN" dirty="0" smtClean="0"/>
            </a:br>
            <a:r>
              <a:rPr lang="en-IN" dirty="0" smtClean="0"/>
              <a:t>                                                      -</a:t>
            </a:r>
            <a:r>
              <a:rPr lang="en-IN" sz="2200" dirty="0" err="1" smtClean="0"/>
              <a:t>Samarpita</a:t>
            </a:r>
            <a:r>
              <a:rPr lang="en-IN" sz="2200" dirty="0" smtClean="0"/>
              <a:t> </a:t>
            </a:r>
            <a:r>
              <a:rPr lang="en-IN" sz="2200" dirty="0" err="1" smtClean="0"/>
              <a:t>Dey</a:t>
            </a:r>
            <a:r>
              <a:rPr lang="en-IN" sz="2200" dirty="0" smtClean="0"/>
              <a:t>.</a:t>
            </a:r>
            <a:r>
              <a:rPr lang="en-IN" dirty="0" smtClean="0"/>
              <a:t/>
            </a:r>
            <a:br>
              <a:rPr lang="en-IN" dirty="0" smtClean="0"/>
            </a:br>
            <a:endParaRPr lang="en-IN" dirty="0"/>
          </a:p>
        </p:txBody>
      </p:sp>
      <p:sp>
        <p:nvSpPr>
          <p:cNvPr id="3" name="Subtitle 2"/>
          <p:cNvSpPr>
            <a:spLocks noGrp="1"/>
          </p:cNvSpPr>
          <p:nvPr>
            <p:ph type="subTitle" idx="1"/>
          </p:nvPr>
        </p:nvSpPr>
        <p:spPr>
          <a:xfrm>
            <a:off x="685800" y="1828800"/>
            <a:ext cx="8077200" cy="314316"/>
          </a:xfrm>
        </p:spPr>
        <p:txBody>
          <a:bodyPr/>
          <a:lstStyle/>
          <a:p>
            <a:endParaRPr lang="en-IN"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555</TotalTime>
  <Words>597</Words>
  <Application>Microsoft Office PowerPoint</Application>
  <PresentationFormat>On-screen Show (4:3)</PresentationFormat>
  <Paragraphs>47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Module</vt:lpstr>
      <vt:lpstr>SHAPE AND FORMS OF RURAL SETTLEMENT</vt:lpstr>
      <vt:lpstr>  THE MAJOR RURAL SETTLEMENT PATTERNS ARE:- </vt:lpstr>
      <vt:lpstr>RECTANGULAR PATTERN</vt:lpstr>
      <vt:lpstr>LINEAR  SHAPED SETTLEMENT</vt:lpstr>
      <vt:lpstr>Star shaped settlement</vt:lpstr>
      <vt:lpstr>‘T’ SHAPED AND ‘Y’ SHAPED SETTLEMENT</vt:lpstr>
      <vt:lpstr>Circular and semi circular Pattern </vt:lpstr>
      <vt:lpstr>Next shapes will be on next slides.                                                        -Samarpita Dey.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SHAPE AND FORMS OF RURAL SETTLEMENT</dc:title>
  <dc:creator>K.K.DEY</dc:creator>
  <cp:lastModifiedBy>K.K.DEY</cp:lastModifiedBy>
  <cp:revision>8</cp:revision>
  <dcterms:created xsi:type="dcterms:W3CDTF">2020-03-21T12:26:59Z</dcterms:created>
  <dcterms:modified xsi:type="dcterms:W3CDTF">2020-03-24T08:56:27Z</dcterms:modified>
</cp:coreProperties>
</file>